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3.bin" ContentType="application/vnd.openxmlformats-officedocument.oleObject"/>
  <Override PartName="/ppt/notesSlides/notesSlide15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.xml" ContentType="application/vnd.openxmlformats-officedocument.presentationml.tags+xml"/>
  <Override PartName="/ppt/notesSlides/notesSlide39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tags/tag2.xml" ContentType="application/vnd.openxmlformats-officedocument.presentationml.tag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tags/tag3.xml" ContentType="application/vnd.openxmlformats-officedocument.presentationml.tags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tags/tag4.xml" ContentType="application/vnd.openxmlformats-officedocument.presentationml.tags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theme/themeOverride25.xml" ContentType="application/vnd.openxmlformats-officedocument.themeOverride+xml"/>
  <Override PartName="/ppt/charts/chart26.xml" ContentType="application/vnd.openxmlformats-officedocument.drawingml.chart+xml"/>
  <Override PartName="/ppt/theme/themeOverride26.xml" ContentType="application/vnd.openxmlformats-officedocument.themeOverride+xml"/>
  <Override PartName="/ppt/tags/tag5.xml" ContentType="application/vnd.openxmlformats-officedocument.presentationml.tags+xml"/>
  <Override PartName="/ppt/charts/chart27.xml" ContentType="application/vnd.openxmlformats-officedocument.drawingml.chart+xml"/>
  <Override PartName="/ppt/theme/themeOverride27.xml" ContentType="application/vnd.openxmlformats-officedocument.themeOverride+xml"/>
  <Override PartName="/ppt/charts/chart28.xml" ContentType="application/vnd.openxmlformats-officedocument.drawingml.chart+xml"/>
  <Override PartName="/ppt/theme/themeOverride28.xml" ContentType="application/vnd.openxmlformats-officedocument.themeOverride+xml"/>
  <Override PartName="/ppt/charts/chart29.xml" ContentType="application/vnd.openxmlformats-officedocument.drawingml.chart+xml"/>
  <Override PartName="/ppt/theme/themeOverride29.xml" ContentType="application/vnd.openxmlformats-officedocument.themeOverride+xml"/>
  <Override PartName="/ppt/charts/chart30.xml" ContentType="application/vnd.openxmlformats-officedocument.drawingml.chart+xml"/>
  <Override PartName="/ppt/theme/themeOverride30.xml" ContentType="application/vnd.openxmlformats-officedocument.themeOverride+xml"/>
  <Override PartName="/ppt/charts/chart31.xml" ContentType="application/vnd.openxmlformats-officedocument.drawingml.chart+xml"/>
  <Override PartName="/ppt/theme/themeOverride31.xml" ContentType="application/vnd.openxmlformats-officedocument.themeOverride+xml"/>
  <Override PartName="/ppt/charts/chart32.xml" ContentType="application/vnd.openxmlformats-officedocument.drawingml.chart+xml"/>
  <Override PartName="/ppt/theme/themeOverride32.xml" ContentType="application/vnd.openxmlformats-officedocument.themeOverride+xml"/>
  <Override PartName="/ppt/charts/chart33.xml" ContentType="application/vnd.openxmlformats-officedocument.drawingml.chart+xml"/>
  <Override PartName="/ppt/theme/themeOverride33.xml" ContentType="application/vnd.openxmlformats-officedocument.themeOverride+xml"/>
  <Override PartName="/ppt/charts/chart34.xml" ContentType="application/vnd.openxmlformats-officedocument.drawingml.chart+xml"/>
  <Override PartName="/ppt/theme/themeOverride34.xml" ContentType="application/vnd.openxmlformats-officedocument.themeOverride+xml"/>
  <Override PartName="/ppt/charts/chart35.xml" ContentType="application/vnd.openxmlformats-officedocument.drawingml.chart+xml"/>
  <Override PartName="/ppt/theme/themeOverride35.xml" ContentType="application/vnd.openxmlformats-officedocument.themeOverride+xml"/>
  <Override PartName="/ppt/charts/chart36.xml" ContentType="application/vnd.openxmlformats-officedocument.drawingml.chart+xml"/>
  <Override PartName="/ppt/theme/themeOverride36.xml" ContentType="application/vnd.openxmlformats-officedocument.themeOverride+xml"/>
  <Override PartName="/ppt/charts/chart37.xml" ContentType="application/vnd.openxmlformats-officedocument.drawingml.chart+xml"/>
  <Override PartName="/ppt/theme/themeOverride37.xml" ContentType="application/vnd.openxmlformats-officedocument.themeOverride+xml"/>
  <Override PartName="/ppt/charts/chart38.xml" ContentType="application/vnd.openxmlformats-officedocument.drawingml.chart+xml"/>
  <Override PartName="/ppt/theme/themeOverride38.xml" ContentType="application/vnd.openxmlformats-officedocument.themeOverride+xml"/>
  <Override PartName="/ppt/charts/chart39.xml" ContentType="application/vnd.openxmlformats-officedocument.drawingml.chart+xml"/>
  <Override PartName="/ppt/theme/themeOverride39.xml" ContentType="application/vnd.openxmlformats-officedocument.themeOverride+xml"/>
  <Override PartName="/ppt/charts/chart40.xml" ContentType="application/vnd.openxmlformats-officedocument.drawingml.chart+xml"/>
  <Override PartName="/ppt/theme/themeOverride40.xml" ContentType="application/vnd.openxmlformats-officedocument.themeOverride+xml"/>
  <Override PartName="/ppt/charts/chart41.xml" ContentType="application/vnd.openxmlformats-officedocument.drawingml.chart+xml"/>
  <Override PartName="/ppt/theme/themeOverride41.xml" ContentType="application/vnd.openxmlformats-officedocument.themeOverride+xml"/>
  <Override PartName="/ppt/charts/chart42.xml" ContentType="application/vnd.openxmlformats-officedocument.drawingml.chart+xml"/>
  <Override PartName="/ppt/theme/themeOverride42.xml" ContentType="application/vnd.openxmlformats-officedocument.themeOverride+xml"/>
  <Override PartName="/ppt/tags/tag6.xml" ContentType="application/vnd.openxmlformats-officedocument.presentationml.tags+xml"/>
  <Override PartName="/ppt/charts/chart43.xml" ContentType="application/vnd.openxmlformats-officedocument.drawingml.chart+xml"/>
  <Override PartName="/ppt/theme/themeOverride43.xml" ContentType="application/vnd.openxmlformats-officedocument.themeOverride+xml"/>
  <Override PartName="/ppt/charts/chart44.xml" ContentType="application/vnd.openxmlformats-officedocument.drawingml.chart+xml"/>
  <Override PartName="/ppt/theme/themeOverride44.xml" ContentType="application/vnd.openxmlformats-officedocument.themeOverride+xml"/>
  <Override PartName="/ppt/charts/chart45.xml" ContentType="application/vnd.openxmlformats-officedocument.drawingml.chart+xml"/>
  <Override PartName="/ppt/theme/themeOverride45.xml" ContentType="application/vnd.openxmlformats-officedocument.themeOverride+xml"/>
  <Override PartName="/ppt/charts/chart46.xml" ContentType="application/vnd.openxmlformats-officedocument.drawingml.chart+xml"/>
  <Override PartName="/ppt/theme/themeOverride46.xml" ContentType="application/vnd.openxmlformats-officedocument.themeOverride+xml"/>
  <Override PartName="/ppt/charts/chart47.xml" ContentType="application/vnd.openxmlformats-officedocument.drawingml.chart+xml"/>
  <Override PartName="/ppt/theme/themeOverride47.xml" ContentType="application/vnd.openxmlformats-officedocument.themeOverride+xml"/>
  <Override PartName="/ppt/charts/chart48.xml" ContentType="application/vnd.openxmlformats-officedocument.drawingml.chart+xml"/>
  <Override PartName="/ppt/theme/themeOverride48.xml" ContentType="application/vnd.openxmlformats-officedocument.themeOverride+xml"/>
  <Override PartName="/ppt/charts/chart49.xml" ContentType="application/vnd.openxmlformats-officedocument.drawingml.chart+xml"/>
  <Override PartName="/ppt/theme/themeOverride49.xml" ContentType="application/vnd.openxmlformats-officedocument.themeOverride+xml"/>
  <Override PartName="/ppt/charts/chart50.xml" ContentType="application/vnd.openxmlformats-officedocument.drawingml.chart+xml"/>
  <Override PartName="/ppt/theme/themeOverride50.xml" ContentType="application/vnd.openxmlformats-officedocument.themeOverr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858" r:id="rId3"/>
    <p:sldId id="766" r:id="rId4"/>
    <p:sldId id="750" r:id="rId5"/>
    <p:sldId id="1117" r:id="rId6"/>
    <p:sldId id="1118" r:id="rId7"/>
    <p:sldId id="1016" r:id="rId8"/>
    <p:sldId id="1072" r:id="rId9"/>
    <p:sldId id="1121" r:id="rId10"/>
    <p:sldId id="1124" r:id="rId11"/>
    <p:sldId id="1187" r:id="rId12"/>
    <p:sldId id="1073" r:id="rId13"/>
    <p:sldId id="789" r:id="rId14"/>
    <p:sldId id="792" r:id="rId15"/>
    <p:sldId id="793" r:id="rId16"/>
    <p:sldId id="1126" r:id="rId17"/>
    <p:sldId id="1162" r:id="rId18"/>
    <p:sldId id="1163" r:id="rId19"/>
    <p:sldId id="1164" r:id="rId20"/>
    <p:sldId id="1165" r:id="rId21"/>
    <p:sldId id="1166" r:id="rId22"/>
    <p:sldId id="1167" r:id="rId23"/>
    <p:sldId id="1168" r:id="rId24"/>
    <p:sldId id="1169" r:id="rId25"/>
    <p:sldId id="1170" r:id="rId26"/>
    <p:sldId id="1171" r:id="rId27"/>
    <p:sldId id="1172" r:id="rId28"/>
    <p:sldId id="1173" r:id="rId29"/>
    <p:sldId id="1201" r:id="rId30"/>
    <p:sldId id="867" r:id="rId31"/>
    <p:sldId id="1130" r:id="rId32"/>
    <p:sldId id="1131" r:id="rId33"/>
    <p:sldId id="1145" r:id="rId34"/>
    <p:sldId id="1132" r:id="rId35"/>
    <p:sldId id="1189" r:id="rId36"/>
    <p:sldId id="1174" r:id="rId37"/>
    <p:sldId id="1176" r:id="rId38"/>
    <p:sldId id="1177" r:id="rId39"/>
    <p:sldId id="1178" r:id="rId40"/>
    <p:sldId id="1095" r:id="rId41"/>
    <p:sldId id="1096" r:id="rId42"/>
    <p:sldId id="1180" r:id="rId43"/>
    <p:sldId id="1179" r:id="rId44"/>
    <p:sldId id="1190" r:id="rId45"/>
    <p:sldId id="1191" r:id="rId46"/>
    <p:sldId id="1192" r:id="rId47"/>
    <p:sldId id="1098" r:id="rId48"/>
    <p:sldId id="1198" r:id="rId49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8000"/>
    <a:srgbClr val="FFCC66"/>
    <a:srgbClr val="008040"/>
    <a:srgbClr val="798007"/>
    <a:srgbClr val="6C7106"/>
    <a:srgbClr val="999E07"/>
    <a:srgbClr val="B0B508"/>
    <a:srgbClr val="CCD008"/>
    <a:srgbClr val="E3E5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84" d="100"/>
          <a:sy n="184" d="100"/>
        </p:scale>
        <p:origin x="-2600" y="1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8" d="100"/>
          <a:sy n="118" d="100"/>
        </p:scale>
        <p:origin x="-2096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PsyiM27RGE%20HD:Users:regren:Desktop:Conferences:EPS%20Bristol%202012%20-%20My%20second%20talk:Graphs%20for%20EPS%20Bristol%20talk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6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7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8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9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0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1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2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3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4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5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6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7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8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9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0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1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2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3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4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5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6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7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8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9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0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1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2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3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4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5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6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7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8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9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0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8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9.xml"/><Relationship Id="rId2" Type="http://schemas.openxmlformats.org/officeDocument/2006/relationships/oleObject" Target="PsyiMac27GW:Users:gward:Desktop:Osth&amp;Dennis(2015)%20folder:Osth&amp;Dennis:Export3-Ost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1865752"/>
        <c:axId val="-2091433496"/>
      </c:lineChart>
      <c:catAx>
        <c:axId val="-2091865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Serial Position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91433496"/>
        <c:crosses val="autoZero"/>
        <c:auto val="1"/>
        <c:lblAlgn val="ctr"/>
        <c:lblOffset val="100"/>
        <c:noMultiLvlLbl val="0"/>
      </c:catAx>
      <c:valAx>
        <c:axId val="-2091433496"/>
        <c:scaling>
          <c:orientation val="minMax"/>
          <c:max val="1.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Proportion Correct</a:t>
                </a:r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-2091865752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/>
        </a:defRPr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00009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000090"/>
                </a:solidFill>
                <a:effectLst/>
                <a:latin typeface="Arial"/>
              </a:rPr>
              <a:t>-only Estimates - </a:t>
            </a:r>
            <a:r>
              <a:rPr lang="en-US" dirty="0" err="1">
                <a:solidFill>
                  <a:srgbClr val="000090"/>
                </a:solidFill>
                <a:latin typeface="Arial"/>
              </a:rPr>
              <a:t>RoO</a:t>
            </a:r>
            <a:endParaRPr lang="en-US" dirty="0">
              <a:solidFill>
                <a:srgbClr val="000090"/>
              </a:solidFill>
              <a:latin typeface="Arial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'Observed-Estimated'!$BX$75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'Observed-Estimated'!$BY$75:$CD$75</c:f>
              <c:numCache>
                <c:formatCode>0</c:formatCode>
                <c:ptCount val="6"/>
                <c:pt idx="0">
                  <c:v>5492.81666666667</c:v>
                </c:pt>
                <c:pt idx="1">
                  <c:v>54.81666666666625</c:v>
                </c:pt>
                <c:pt idx="2">
                  <c:v>44.81666666666629</c:v>
                </c:pt>
                <c:pt idx="3">
                  <c:v>36.48333333333336</c:v>
                </c:pt>
                <c:pt idx="4">
                  <c:v>28.73333333333316</c:v>
                </c:pt>
                <c:pt idx="5">
                  <c:v>17.33333333333328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'Observed-Estimated'!$BX$76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'Observed-Estimated'!$BY$76:$CD$76</c:f>
              <c:numCache>
                <c:formatCode>0</c:formatCode>
                <c:ptCount val="6"/>
                <c:pt idx="0">
                  <c:v>66.39999999999997</c:v>
                </c:pt>
                <c:pt idx="1">
                  <c:v>5040.699999999998</c:v>
                </c:pt>
                <c:pt idx="2">
                  <c:v>189.1999999999995</c:v>
                </c:pt>
                <c:pt idx="3">
                  <c:v>142.0333333333337</c:v>
                </c:pt>
                <c:pt idx="4">
                  <c:v>104.033333333334</c:v>
                </c:pt>
                <c:pt idx="5">
                  <c:v>55.63333333333341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'Observed-Estimated'!$BX$77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'Observed-Estimated'!$BY$77:$CD$77</c:f>
              <c:numCache>
                <c:formatCode>0</c:formatCode>
                <c:ptCount val="6"/>
                <c:pt idx="0">
                  <c:v>54.29999999999996</c:v>
                </c:pt>
                <c:pt idx="1">
                  <c:v>218.8833333333325</c:v>
                </c:pt>
                <c:pt idx="2">
                  <c:v>4601.71666666667</c:v>
                </c:pt>
                <c:pt idx="3">
                  <c:v>338.3833333333311</c:v>
                </c:pt>
                <c:pt idx="4">
                  <c:v>241.0499999999989</c:v>
                </c:pt>
                <c:pt idx="5">
                  <c:v>123.6666666666673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'Observed-Estimated'!$BX$78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'Observed-Estimated'!$BY$78:$CD$78</c:f>
              <c:numCache>
                <c:formatCode>0</c:formatCode>
                <c:ptCount val="6"/>
                <c:pt idx="0">
                  <c:v>48.08333333333331</c:v>
                </c:pt>
                <c:pt idx="1">
                  <c:v>165.6666666666667</c:v>
                </c:pt>
                <c:pt idx="2">
                  <c:v>382.3333333333308</c:v>
                </c:pt>
                <c:pt idx="3">
                  <c:v>4259.66666666667</c:v>
                </c:pt>
                <c:pt idx="4">
                  <c:v>471.5833333333293</c:v>
                </c:pt>
                <c:pt idx="5">
                  <c:v>208.6666666666665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'Observed-Estimated'!$BX$79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'Observed-Estimated'!$BY$79:$CD$79</c:f>
              <c:numCache>
                <c:formatCode>0</c:formatCode>
                <c:ptCount val="6"/>
                <c:pt idx="0">
                  <c:v>39.76666666666644</c:v>
                </c:pt>
                <c:pt idx="1">
                  <c:v>128.533333333334</c:v>
                </c:pt>
                <c:pt idx="2">
                  <c:v>279.2833333333317</c:v>
                </c:pt>
                <c:pt idx="3">
                  <c:v>547.6166666666625</c:v>
                </c:pt>
                <c:pt idx="4">
                  <c:v>3995.450000000004</c:v>
                </c:pt>
                <c:pt idx="5">
                  <c:v>439.3499999999977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'Observed-Estimated'!$BX$80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'Observed-Estimated'!$BY$80:$CD$80</c:f>
              <c:numCache>
                <c:formatCode>0</c:formatCode>
                <c:ptCount val="6"/>
                <c:pt idx="0">
                  <c:v>27.13333333333332</c:v>
                </c:pt>
                <c:pt idx="1">
                  <c:v>76.45000000000015</c:v>
                </c:pt>
                <c:pt idx="2">
                  <c:v>147.2833333333336</c:v>
                </c:pt>
                <c:pt idx="3">
                  <c:v>248.9499999999996</c:v>
                </c:pt>
                <c:pt idx="4">
                  <c:v>555.783333333331</c:v>
                </c:pt>
                <c:pt idx="5">
                  <c:v>4273.399999999997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4833976"/>
        <c:axId val="-2104856696"/>
      </c:lineChart>
      <c:catAx>
        <c:axId val="-2104833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4856696"/>
        <c:crosses val="autoZero"/>
        <c:auto val="1"/>
        <c:lblAlgn val="ctr"/>
        <c:lblOffset val="100"/>
        <c:noMultiLvlLbl val="0"/>
      </c:catAx>
      <c:valAx>
        <c:axId val="-210485669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-21048339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Arial"/>
              </a:rPr>
              <a:t>Observed - Closed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'Observed-Estimated'!$AG$18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'Observed-Estimated'!$AH$18:$AM$18</c:f>
              <c:numCache>
                <c:formatCode>General</c:formatCode>
                <c:ptCount val="6"/>
                <c:pt idx="0">
                  <c:v>5697.0</c:v>
                </c:pt>
                <c:pt idx="1">
                  <c:v>129.0</c:v>
                </c:pt>
                <c:pt idx="2">
                  <c:v>53.0</c:v>
                </c:pt>
                <c:pt idx="3">
                  <c:v>76.0</c:v>
                </c:pt>
                <c:pt idx="4">
                  <c:v>149.0</c:v>
                </c:pt>
                <c:pt idx="5">
                  <c:v>153.0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'Observed-Estimated'!$AG$19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'Observed-Estimated'!$AH$19:$AM$19</c:f>
              <c:numCache>
                <c:formatCode>General</c:formatCode>
                <c:ptCount val="6"/>
                <c:pt idx="0">
                  <c:v>114.0</c:v>
                </c:pt>
                <c:pt idx="1">
                  <c:v>5152.0</c:v>
                </c:pt>
                <c:pt idx="2">
                  <c:v>277.0</c:v>
                </c:pt>
                <c:pt idx="3">
                  <c:v>163.0</c:v>
                </c:pt>
                <c:pt idx="4">
                  <c:v>172.0</c:v>
                </c:pt>
                <c:pt idx="5">
                  <c:v>209.0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'Observed-Estimated'!$AG$20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'Observed-Estimated'!$AH$20:$AM$20</c:f>
              <c:numCache>
                <c:formatCode>General</c:formatCode>
                <c:ptCount val="6"/>
                <c:pt idx="0">
                  <c:v>100.0</c:v>
                </c:pt>
                <c:pt idx="1">
                  <c:v>333.0</c:v>
                </c:pt>
                <c:pt idx="2">
                  <c:v>4604.0</c:v>
                </c:pt>
                <c:pt idx="3">
                  <c:v>371.0</c:v>
                </c:pt>
                <c:pt idx="4">
                  <c:v>221.0</c:v>
                </c:pt>
                <c:pt idx="5">
                  <c:v>142.0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'Observed-Estimated'!$AG$21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'Observed-Estimated'!$AH$21:$AM$21</c:f>
              <c:numCache>
                <c:formatCode>General</c:formatCode>
                <c:ptCount val="6"/>
                <c:pt idx="0">
                  <c:v>68.0</c:v>
                </c:pt>
                <c:pt idx="1">
                  <c:v>222.0</c:v>
                </c:pt>
                <c:pt idx="2">
                  <c:v>489.0</c:v>
                </c:pt>
                <c:pt idx="3">
                  <c:v>4050.0</c:v>
                </c:pt>
                <c:pt idx="4">
                  <c:v>472.0</c:v>
                </c:pt>
                <c:pt idx="5">
                  <c:v>206.0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'Observed-Estimated'!$AG$22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'Observed-Estimated'!$AH$22:$AM$22</c:f>
              <c:numCache>
                <c:formatCode>General</c:formatCode>
                <c:ptCount val="6"/>
                <c:pt idx="0">
                  <c:v>37.0</c:v>
                </c:pt>
                <c:pt idx="1">
                  <c:v>120.0</c:v>
                </c:pt>
                <c:pt idx="2">
                  <c:v>348.0</c:v>
                </c:pt>
                <c:pt idx="3">
                  <c:v>718.0</c:v>
                </c:pt>
                <c:pt idx="4">
                  <c:v>3339.0</c:v>
                </c:pt>
                <c:pt idx="5">
                  <c:v>557.0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'Observed-Estimated'!$AG$23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'Observed-Estimated'!$AH$23:$AM$23</c:f>
              <c:numCache>
                <c:formatCode>General</c:formatCode>
                <c:ptCount val="6"/>
                <c:pt idx="0">
                  <c:v>41.0</c:v>
                </c:pt>
                <c:pt idx="1">
                  <c:v>75.0</c:v>
                </c:pt>
                <c:pt idx="2">
                  <c:v>194.0</c:v>
                </c:pt>
                <c:pt idx="3">
                  <c:v>424.0</c:v>
                </c:pt>
                <c:pt idx="4">
                  <c:v>1077.0</c:v>
                </c:pt>
                <c:pt idx="5">
                  <c:v>3157.0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91240"/>
        <c:axId val="2094788904"/>
      </c:lineChart>
      <c:catAx>
        <c:axId val="2094791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788904"/>
        <c:crosses val="autoZero"/>
        <c:auto val="1"/>
        <c:lblAlgn val="ctr"/>
        <c:lblOffset val="100"/>
        <c:noMultiLvlLbl val="0"/>
      </c:catAx>
      <c:valAx>
        <c:axId val="20947889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47912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/>
              </a:rPr>
              <a:t>Observed- Open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'Observed-Estimated'!$AG$32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'Observed-Estimated'!$AH$32:$AM$32</c:f>
              <c:numCache>
                <c:formatCode>General</c:formatCode>
                <c:ptCount val="6"/>
                <c:pt idx="0">
                  <c:v>5578.0</c:v>
                </c:pt>
                <c:pt idx="1">
                  <c:v>57.0</c:v>
                </c:pt>
                <c:pt idx="2">
                  <c:v>39.0</c:v>
                </c:pt>
                <c:pt idx="3">
                  <c:v>32.0</c:v>
                </c:pt>
                <c:pt idx="4">
                  <c:v>44.0</c:v>
                </c:pt>
                <c:pt idx="5">
                  <c:v>12.0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'Observed-Estimated'!$AG$33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'Observed-Estimated'!$AH$33:$AM$33</c:f>
              <c:numCache>
                <c:formatCode>General</c:formatCode>
                <c:ptCount val="6"/>
                <c:pt idx="0">
                  <c:v>107.0</c:v>
                </c:pt>
                <c:pt idx="1">
                  <c:v>4877.0</c:v>
                </c:pt>
                <c:pt idx="2">
                  <c:v>162.0</c:v>
                </c:pt>
                <c:pt idx="3">
                  <c:v>85.0</c:v>
                </c:pt>
                <c:pt idx="4">
                  <c:v>106.0</c:v>
                </c:pt>
                <c:pt idx="5">
                  <c:v>51.0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'Observed-Estimated'!$AG$34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'Observed-Estimated'!$AH$34:$AM$34</c:f>
              <c:numCache>
                <c:formatCode>General</c:formatCode>
                <c:ptCount val="6"/>
                <c:pt idx="0">
                  <c:v>110.0</c:v>
                </c:pt>
                <c:pt idx="1">
                  <c:v>390.0</c:v>
                </c:pt>
                <c:pt idx="2">
                  <c:v>4137.0</c:v>
                </c:pt>
                <c:pt idx="3">
                  <c:v>268.0</c:v>
                </c:pt>
                <c:pt idx="4">
                  <c:v>60.0</c:v>
                </c:pt>
                <c:pt idx="5">
                  <c:v>20.0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'Observed-Estimated'!$AG$35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'Observed-Estimated'!$AH$35:$AM$35</c:f>
              <c:numCache>
                <c:formatCode>General</c:formatCode>
                <c:ptCount val="6"/>
                <c:pt idx="0">
                  <c:v>58.0</c:v>
                </c:pt>
                <c:pt idx="1">
                  <c:v>231.0</c:v>
                </c:pt>
                <c:pt idx="2">
                  <c:v>646.0</c:v>
                </c:pt>
                <c:pt idx="3">
                  <c:v>3283.0</c:v>
                </c:pt>
                <c:pt idx="4">
                  <c:v>185.0</c:v>
                </c:pt>
                <c:pt idx="5">
                  <c:v>22.0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'Observed-Estimated'!$AG$36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'Observed-Estimated'!$AH$36:$AM$36</c:f>
              <c:numCache>
                <c:formatCode>General</c:formatCode>
                <c:ptCount val="6"/>
                <c:pt idx="0">
                  <c:v>54.0</c:v>
                </c:pt>
                <c:pt idx="1">
                  <c:v>121.0</c:v>
                </c:pt>
                <c:pt idx="2">
                  <c:v>381.0</c:v>
                </c:pt>
                <c:pt idx="3">
                  <c:v>762.0</c:v>
                </c:pt>
                <c:pt idx="4">
                  <c:v>2031.0</c:v>
                </c:pt>
                <c:pt idx="5">
                  <c:v>78.0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'Observed-Estimated'!$AG$37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'Observed-Estimated'!$AH$37:$AM$37</c:f>
              <c:numCache>
                <c:formatCode>General</c:formatCode>
                <c:ptCount val="6"/>
                <c:pt idx="0">
                  <c:v>37.0</c:v>
                </c:pt>
                <c:pt idx="1">
                  <c:v>72.0</c:v>
                </c:pt>
                <c:pt idx="2">
                  <c:v>169.0</c:v>
                </c:pt>
                <c:pt idx="3">
                  <c:v>421.0</c:v>
                </c:pt>
                <c:pt idx="4">
                  <c:v>822.0</c:v>
                </c:pt>
                <c:pt idx="5">
                  <c:v>1377.0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42872"/>
        <c:axId val="2094739176"/>
      </c:lineChart>
      <c:catAx>
        <c:axId val="2094742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739176"/>
        <c:crosses val="autoZero"/>
        <c:auto val="1"/>
        <c:lblAlgn val="ctr"/>
        <c:lblOffset val="100"/>
        <c:noMultiLvlLbl val="0"/>
      </c:catAx>
      <c:valAx>
        <c:axId val="20947391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47428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8000"/>
                </a:solidFill>
                <a:latin typeface="Arial"/>
              </a:rPr>
              <a:t>Observed- Open ISR Blank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'Observed-Estimated'!$AG$46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'Observed-Estimated'!$AH$46:$AM$46</c:f>
              <c:numCache>
                <c:formatCode>General</c:formatCode>
                <c:ptCount val="6"/>
                <c:pt idx="0">
                  <c:v>5530.0</c:v>
                </c:pt>
                <c:pt idx="1">
                  <c:v>40.0</c:v>
                </c:pt>
                <c:pt idx="2">
                  <c:v>19.0</c:v>
                </c:pt>
                <c:pt idx="3">
                  <c:v>35.0</c:v>
                </c:pt>
                <c:pt idx="4">
                  <c:v>56.0</c:v>
                </c:pt>
                <c:pt idx="5">
                  <c:v>9.0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'Observed-Estimated'!$AG$47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'Observed-Estimated'!$AH$47:$AM$47</c:f>
              <c:numCache>
                <c:formatCode>General</c:formatCode>
                <c:ptCount val="6"/>
                <c:pt idx="0">
                  <c:v>38.0</c:v>
                </c:pt>
                <c:pt idx="1">
                  <c:v>5045.0</c:v>
                </c:pt>
                <c:pt idx="2">
                  <c:v>109.0</c:v>
                </c:pt>
                <c:pt idx="3">
                  <c:v>46.0</c:v>
                </c:pt>
                <c:pt idx="4">
                  <c:v>90.0</c:v>
                </c:pt>
                <c:pt idx="5">
                  <c:v>68.0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'Observed-Estimated'!$AG$48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'Observed-Estimated'!$AH$48:$AM$48</c:f>
              <c:numCache>
                <c:formatCode>General</c:formatCode>
                <c:ptCount val="6"/>
                <c:pt idx="0">
                  <c:v>61.0</c:v>
                </c:pt>
                <c:pt idx="1">
                  <c:v>180.0</c:v>
                </c:pt>
                <c:pt idx="2">
                  <c:v>4459.0</c:v>
                </c:pt>
                <c:pt idx="3">
                  <c:v>174.0</c:v>
                </c:pt>
                <c:pt idx="4">
                  <c:v>56.0</c:v>
                </c:pt>
                <c:pt idx="5">
                  <c:v>34.0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'Observed-Estimated'!$AG$49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'Observed-Estimated'!$AH$49:$AM$49</c:f>
              <c:numCache>
                <c:formatCode>General</c:formatCode>
                <c:ptCount val="6"/>
                <c:pt idx="0">
                  <c:v>19.0</c:v>
                </c:pt>
                <c:pt idx="1">
                  <c:v>127.0</c:v>
                </c:pt>
                <c:pt idx="2">
                  <c:v>379.0</c:v>
                </c:pt>
                <c:pt idx="3">
                  <c:v>3840.0</c:v>
                </c:pt>
                <c:pt idx="4">
                  <c:v>188.0</c:v>
                </c:pt>
                <c:pt idx="5">
                  <c:v>43.0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'Observed-Estimated'!$AG$50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'Observed-Estimated'!$AH$50:$AM$50</c:f>
              <c:numCache>
                <c:formatCode>General</c:formatCode>
                <c:ptCount val="6"/>
                <c:pt idx="0">
                  <c:v>13.0</c:v>
                </c:pt>
                <c:pt idx="1">
                  <c:v>43.0</c:v>
                </c:pt>
                <c:pt idx="2">
                  <c:v>195.0</c:v>
                </c:pt>
                <c:pt idx="3">
                  <c:v>476.0</c:v>
                </c:pt>
                <c:pt idx="4">
                  <c:v>2522.0</c:v>
                </c:pt>
                <c:pt idx="5">
                  <c:v>165.0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'Observed-Estimated'!$AG$51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'Observed-Estimated'!$AH$51:$AM$51</c:f>
              <c:numCache>
                <c:formatCode>General</c:formatCode>
                <c:ptCount val="6"/>
                <c:pt idx="0">
                  <c:v>21.0</c:v>
                </c:pt>
                <c:pt idx="1">
                  <c:v>34.0</c:v>
                </c:pt>
                <c:pt idx="2">
                  <c:v>45.0</c:v>
                </c:pt>
                <c:pt idx="3">
                  <c:v>154.0</c:v>
                </c:pt>
                <c:pt idx="4">
                  <c:v>476.0</c:v>
                </c:pt>
                <c:pt idx="5">
                  <c:v>2294.0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675544"/>
        <c:axId val="2094668104"/>
      </c:lineChart>
      <c:catAx>
        <c:axId val="2094675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668104"/>
        <c:crosses val="autoZero"/>
        <c:auto val="1"/>
        <c:lblAlgn val="ctr"/>
        <c:lblOffset val="100"/>
        <c:noMultiLvlLbl val="0"/>
      </c:catAx>
      <c:valAx>
        <c:axId val="2094668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46755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0090"/>
                </a:solidFill>
                <a:latin typeface="Arial"/>
              </a:rPr>
              <a:t>Observed-Open </a:t>
            </a:r>
            <a:r>
              <a:rPr lang="en-US" dirty="0" err="1">
                <a:solidFill>
                  <a:srgbClr val="000090"/>
                </a:solidFill>
                <a:latin typeface="Arial"/>
              </a:rPr>
              <a:t>RoO</a:t>
            </a:r>
            <a:endParaRPr lang="en-US" dirty="0">
              <a:solidFill>
                <a:srgbClr val="000090"/>
              </a:solidFill>
              <a:latin typeface="Arial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'Observed-Estimated'!$AG$60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'Observed-Estimated'!$AH$60:$AM$60</c:f>
              <c:numCache>
                <c:formatCode>General</c:formatCode>
                <c:ptCount val="6"/>
                <c:pt idx="0">
                  <c:v>5438.0</c:v>
                </c:pt>
                <c:pt idx="1">
                  <c:v>75.0</c:v>
                </c:pt>
                <c:pt idx="2">
                  <c:v>63.0</c:v>
                </c:pt>
                <c:pt idx="3">
                  <c:v>66.0</c:v>
                </c:pt>
                <c:pt idx="4">
                  <c:v>94.0</c:v>
                </c:pt>
                <c:pt idx="5">
                  <c:v>70.0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'Observed-Estimated'!$AG$61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'Observed-Estimated'!$AH$61:$AM$61</c:f>
              <c:numCache>
                <c:formatCode>General</c:formatCode>
                <c:ptCount val="6"/>
                <c:pt idx="0">
                  <c:v>70.0</c:v>
                </c:pt>
                <c:pt idx="1">
                  <c:v>4958.0</c:v>
                </c:pt>
                <c:pt idx="2">
                  <c:v>238.0</c:v>
                </c:pt>
                <c:pt idx="3">
                  <c:v>181.0</c:v>
                </c:pt>
                <c:pt idx="4">
                  <c:v>192.0</c:v>
                </c:pt>
                <c:pt idx="5">
                  <c:v>155.0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'Observed-Estimated'!$AG$62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'Observed-Estimated'!$AH$62:$AM$62</c:f>
              <c:numCache>
                <c:formatCode>General</c:formatCode>
                <c:ptCount val="6"/>
                <c:pt idx="0">
                  <c:v>81.0</c:v>
                </c:pt>
                <c:pt idx="1">
                  <c:v>296.0</c:v>
                </c:pt>
                <c:pt idx="2">
                  <c:v>4477.0</c:v>
                </c:pt>
                <c:pt idx="3">
                  <c:v>360.0</c:v>
                </c:pt>
                <c:pt idx="4">
                  <c:v>262.0</c:v>
                </c:pt>
                <c:pt idx="5">
                  <c:v>160.0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'Observed-Estimated'!$AG$63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'Observed-Estimated'!$AH$63:$AM$63</c:f>
              <c:numCache>
                <c:formatCode>General</c:formatCode>
                <c:ptCount val="6"/>
                <c:pt idx="0">
                  <c:v>40.0</c:v>
                </c:pt>
                <c:pt idx="1">
                  <c:v>183.0</c:v>
                </c:pt>
                <c:pt idx="2">
                  <c:v>438.0</c:v>
                </c:pt>
                <c:pt idx="3">
                  <c:v>4058.0</c:v>
                </c:pt>
                <c:pt idx="4">
                  <c:v>532.0</c:v>
                </c:pt>
                <c:pt idx="5">
                  <c:v>311.0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'Observed-Estimated'!$AG$64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'Observed-Estimated'!$AH$64:$AM$64</c:f>
              <c:numCache>
                <c:formatCode>General</c:formatCode>
                <c:ptCount val="6"/>
                <c:pt idx="0">
                  <c:v>39.0</c:v>
                </c:pt>
                <c:pt idx="1">
                  <c:v>109.0</c:v>
                </c:pt>
                <c:pt idx="2">
                  <c:v>353.0</c:v>
                </c:pt>
                <c:pt idx="3">
                  <c:v>671.0</c:v>
                </c:pt>
                <c:pt idx="4">
                  <c:v>3583.0</c:v>
                </c:pt>
                <c:pt idx="5">
                  <c:v>693.0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'Observed-Estimated'!$AG$65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'Observed-Estimated'!$AH$65:$AM$65</c:f>
              <c:numCache>
                <c:formatCode>General</c:formatCode>
                <c:ptCount val="6"/>
                <c:pt idx="0">
                  <c:v>30.0</c:v>
                </c:pt>
                <c:pt idx="1">
                  <c:v>68.0</c:v>
                </c:pt>
                <c:pt idx="2">
                  <c:v>123.0</c:v>
                </c:pt>
                <c:pt idx="3">
                  <c:v>328.0</c:v>
                </c:pt>
                <c:pt idx="4">
                  <c:v>916.0</c:v>
                </c:pt>
                <c:pt idx="5">
                  <c:v>3885.0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593496"/>
        <c:axId val="2094588808"/>
      </c:lineChart>
      <c:catAx>
        <c:axId val="2094593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588808"/>
        <c:crosses val="autoZero"/>
        <c:auto val="1"/>
        <c:lblAlgn val="ctr"/>
        <c:lblOffset val="100"/>
        <c:noMultiLvlLbl val="0"/>
      </c:catAx>
      <c:valAx>
        <c:axId val="2094588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45934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>
                <a:solidFill>
                  <a:srgbClr val="0000FF"/>
                </a:solidFill>
                <a:latin typeface="Arial"/>
              </a:rPr>
              <a:t>Seq</a:t>
            </a:r>
            <a:r>
              <a:rPr lang="en-US" dirty="0">
                <a:solidFill>
                  <a:srgbClr val="0000FF"/>
                </a:solidFill>
                <a:latin typeface="Arial"/>
              </a:rPr>
              <a:t>-only </a:t>
            </a:r>
            <a:r>
              <a:rPr lang="en-US" baseline="0" dirty="0">
                <a:solidFill>
                  <a:srgbClr val="0000FF"/>
                </a:solidFill>
                <a:latin typeface="Arial"/>
              </a:rPr>
              <a:t>Estimates </a:t>
            </a:r>
            <a:r>
              <a:rPr lang="en-US" dirty="0">
                <a:solidFill>
                  <a:srgbClr val="0000FF"/>
                </a:solidFill>
                <a:latin typeface="Arial"/>
              </a:rPr>
              <a:t>- Closed ISR</a:t>
            </a:r>
          </a:p>
        </c:rich>
      </c:tx>
      <c:layout>
        <c:manualLayout>
          <c:xMode val="edge"/>
          <c:yMode val="edge"/>
          <c:x val="0.214409448818898"/>
          <c:y val="0.025862068965517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'Observed-Estimated'!$BX$21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'Observed-Estimated'!$BY$21:$CD$21</c:f>
              <c:numCache>
                <c:formatCode>0</c:formatCode>
                <c:ptCount val="6"/>
                <c:pt idx="0">
                  <c:v>5753.93333333331</c:v>
                </c:pt>
                <c:pt idx="1">
                  <c:v>56.93333333333334</c:v>
                </c:pt>
                <c:pt idx="2">
                  <c:v>42.43333333333334</c:v>
                </c:pt>
                <c:pt idx="3">
                  <c:v>34.43333333333332</c:v>
                </c:pt>
                <c:pt idx="4">
                  <c:v>24.93333333333311</c:v>
                </c:pt>
                <c:pt idx="5">
                  <c:v>11.33333333333333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'Observed-Estimated'!$BX$22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'Observed-Estimated'!$BY$22:$CD$22</c:f>
              <c:numCache>
                <c:formatCode>0</c:formatCode>
                <c:ptCount val="6"/>
                <c:pt idx="0">
                  <c:v>81.78333333333345</c:v>
                </c:pt>
                <c:pt idx="1">
                  <c:v>5233.6</c:v>
                </c:pt>
                <c:pt idx="2">
                  <c:v>185.5999999999996</c:v>
                </c:pt>
                <c:pt idx="3">
                  <c:v>139.9333333333337</c:v>
                </c:pt>
                <c:pt idx="4">
                  <c:v>92.5166666666672</c:v>
                </c:pt>
                <c:pt idx="5">
                  <c:v>43.56666666666633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'Observed-Estimated'!$BX$23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'Observed-Estimated'!$BY$23:$CD$23</c:f>
              <c:numCache>
                <c:formatCode>0</c:formatCode>
                <c:ptCount val="6"/>
                <c:pt idx="0">
                  <c:v>73.75000000000004</c:v>
                </c:pt>
                <c:pt idx="1">
                  <c:v>248.1999999999992</c:v>
                </c:pt>
                <c:pt idx="2">
                  <c:v>4712.449999999997</c:v>
                </c:pt>
                <c:pt idx="3">
                  <c:v>324.4499999999984</c:v>
                </c:pt>
                <c:pt idx="4">
                  <c:v>203.1999999999996</c:v>
                </c:pt>
                <c:pt idx="5">
                  <c:v>89.95000000000034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'Observed-Estimated'!$BX$24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'Observed-Estimated'!$BY$24:$CD$24</c:f>
              <c:numCache>
                <c:formatCode>0</c:formatCode>
                <c:ptCount val="6"/>
                <c:pt idx="0">
                  <c:v>68.9</c:v>
                </c:pt>
                <c:pt idx="1">
                  <c:v>203.9666666666663</c:v>
                </c:pt>
                <c:pt idx="2">
                  <c:v>447.8833333333306</c:v>
                </c:pt>
                <c:pt idx="3">
                  <c:v>4171.38333333333</c:v>
                </c:pt>
                <c:pt idx="4">
                  <c:v>387.2166666666637</c:v>
                </c:pt>
                <c:pt idx="5">
                  <c:v>155.65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'Observed-Estimated'!$BX$25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'Observed-Estimated'!$BY$25:$CD$25</c:f>
              <c:numCache>
                <c:formatCode>0</c:formatCode>
                <c:ptCount val="6"/>
                <c:pt idx="0">
                  <c:v>54.15</c:v>
                </c:pt>
                <c:pt idx="1">
                  <c:v>154.8500000000004</c:v>
                </c:pt>
                <c:pt idx="2">
                  <c:v>312.5999999999991</c:v>
                </c:pt>
                <c:pt idx="3">
                  <c:v>625.9333333333291</c:v>
                </c:pt>
                <c:pt idx="4">
                  <c:v>3568.183333333331</c:v>
                </c:pt>
                <c:pt idx="5">
                  <c:v>349.283333333332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'Observed-Estimated'!$BX$26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'Observed-Estimated'!$BY$26:$CD$26</c:f>
              <c:numCache>
                <c:formatCode>0</c:formatCode>
                <c:ptCount val="6"/>
                <c:pt idx="0">
                  <c:v>43.90000000000001</c:v>
                </c:pt>
                <c:pt idx="1">
                  <c:v>90.75000000000024</c:v>
                </c:pt>
                <c:pt idx="2">
                  <c:v>171.166666666667</c:v>
                </c:pt>
                <c:pt idx="3">
                  <c:v>312.6666666666666</c:v>
                </c:pt>
                <c:pt idx="4">
                  <c:v>839.1666666666647</c:v>
                </c:pt>
                <c:pt idx="5">
                  <c:v>3461.349999999999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522264"/>
        <c:axId val="2094517720"/>
      </c:lineChart>
      <c:catAx>
        <c:axId val="2094522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517720"/>
        <c:crosses val="autoZero"/>
        <c:auto val="1"/>
        <c:lblAlgn val="ctr"/>
        <c:lblOffset val="100"/>
        <c:noMultiLvlLbl val="0"/>
      </c:catAx>
      <c:valAx>
        <c:axId val="2094517720"/>
        <c:scaling>
          <c:orientation val="minMax"/>
          <c:max val="6000.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0945222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FF000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FF0000"/>
                </a:solidFill>
                <a:effectLst/>
                <a:latin typeface="Arial"/>
              </a:rPr>
              <a:t>-only Estimates - 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Open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'Observed-Estimated'!$BX$38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'Observed-Estimated'!$BY$38:$CD$38</c:f>
              <c:numCache>
                <c:formatCode>0</c:formatCode>
                <c:ptCount val="6"/>
                <c:pt idx="0">
                  <c:v>5605.183333333332</c:v>
                </c:pt>
                <c:pt idx="1">
                  <c:v>27.18333333333311</c:v>
                </c:pt>
                <c:pt idx="2">
                  <c:v>23.18333333333312</c:v>
                </c:pt>
                <c:pt idx="3">
                  <c:v>16.84999999999999</c:v>
                </c:pt>
                <c:pt idx="4">
                  <c:v>7.600000000000005</c:v>
                </c:pt>
                <c:pt idx="5">
                  <c:v>2.0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'Observed-Estimated'!$BX$39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'Observed-Estimated'!$BY$39:$CD$39</c:f>
              <c:numCache>
                <c:formatCode>0</c:formatCode>
                <c:ptCount val="6"/>
                <c:pt idx="0">
                  <c:v>101.6666666666668</c:v>
                </c:pt>
                <c:pt idx="1">
                  <c:v>4861.01666666667</c:v>
                </c:pt>
                <c:pt idx="2">
                  <c:v>137.0166666666665</c:v>
                </c:pt>
                <c:pt idx="3">
                  <c:v>91.68333333333304</c:v>
                </c:pt>
                <c:pt idx="4">
                  <c:v>37.68333333333332</c:v>
                </c:pt>
                <c:pt idx="5">
                  <c:v>4.93333333333334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'Observed-Estimated'!$BX$40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'Observed-Estimated'!$BY$40:$CD$40</c:f>
              <c:numCache>
                <c:formatCode>0</c:formatCode>
                <c:ptCount val="6"/>
                <c:pt idx="0">
                  <c:v>116.2666666666668</c:v>
                </c:pt>
                <c:pt idx="1">
                  <c:v>342.5499999999994</c:v>
                </c:pt>
                <c:pt idx="2">
                  <c:v>4092.966666666664</c:v>
                </c:pt>
                <c:pt idx="3">
                  <c:v>268.3000000000004</c:v>
                </c:pt>
                <c:pt idx="4">
                  <c:v>100.4666666666668</c:v>
                </c:pt>
                <c:pt idx="5">
                  <c:v>14.45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'Observed-Estimated'!$BX$41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'Observed-Estimated'!$BY$41:$CD$41</c:f>
              <c:numCache>
                <c:formatCode>0</c:formatCode>
                <c:ptCount val="6"/>
                <c:pt idx="0">
                  <c:v>98.10000000000011</c:v>
                </c:pt>
                <c:pt idx="1">
                  <c:v>280.7666666666672</c:v>
                </c:pt>
                <c:pt idx="2">
                  <c:v>585.2666666666627</c:v>
                </c:pt>
                <c:pt idx="3">
                  <c:v>3217.599999999998</c:v>
                </c:pt>
                <c:pt idx="4">
                  <c:v>181.4333333333333</c:v>
                </c:pt>
                <c:pt idx="5">
                  <c:v>24.83333333333328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'Observed-Estimated'!$BX$42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'Observed-Estimated'!$BY$42:$CD$42</c:f>
              <c:numCache>
                <c:formatCode>0</c:formatCode>
                <c:ptCount val="6"/>
                <c:pt idx="0">
                  <c:v>66.05000000000007</c:v>
                </c:pt>
                <c:pt idx="1">
                  <c:v>188.5666666666665</c:v>
                </c:pt>
                <c:pt idx="2">
                  <c:v>414.9</c:v>
                </c:pt>
                <c:pt idx="3">
                  <c:v>707.733333333332</c:v>
                </c:pt>
                <c:pt idx="4">
                  <c:v>1979.316666666667</c:v>
                </c:pt>
                <c:pt idx="5">
                  <c:v>55.43333333333337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'Observed-Estimated'!$BX$43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'Observed-Estimated'!$BY$43:$CD$43</c:f>
              <c:numCache>
                <c:formatCode>0</c:formatCode>
                <c:ptCount val="6"/>
                <c:pt idx="0">
                  <c:v>30.85</c:v>
                </c:pt>
                <c:pt idx="1">
                  <c:v>64.31666666666663</c:v>
                </c:pt>
                <c:pt idx="2">
                  <c:v>163.2333333333334</c:v>
                </c:pt>
                <c:pt idx="3">
                  <c:v>398.9000000000001</c:v>
                </c:pt>
                <c:pt idx="4">
                  <c:v>830.4833333333335</c:v>
                </c:pt>
                <c:pt idx="5">
                  <c:v>1401.216666666667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451192"/>
        <c:axId val="2094429480"/>
      </c:lineChart>
      <c:catAx>
        <c:axId val="2094451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429480"/>
        <c:crosses val="autoZero"/>
        <c:auto val="1"/>
        <c:lblAlgn val="ctr"/>
        <c:lblOffset val="100"/>
        <c:noMultiLvlLbl val="0"/>
      </c:catAx>
      <c:valAx>
        <c:axId val="209442948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0944511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00800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008000"/>
                </a:solidFill>
                <a:effectLst/>
                <a:latin typeface="Arial"/>
              </a:rPr>
              <a:t>-only Estimates - </a:t>
            </a:r>
            <a:r>
              <a:rPr lang="en-US" dirty="0">
                <a:solidFill>
                  <a:srgbClr val="008000"/>
                </a:solidFill>
                <a:latin typeface="Arial"/>
              </a:rPr>
              <a:t>Open ISR Blank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'Observed-Estimated'!$BX$58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'Observed-Estimated'!$BY$58:$CD$58</c:f>
              <c:numCache>
                <c:formatCode>0</c:formatCode>
                <c:ptCount val="6"/>
                <c:pt idx="0">
                  <c:v>5545.483333333313</c:v>
                </c:pt>
                <c:pt idx="1">
                  <c:v>15.48333333333333</c:v>
                </c:pt>
                <c:pt idx="2">
                  <c:v>12.98333333333333</c:v>
                </c:pt>
                <c:pt idx="3">
                  <c:v>9.983333333333332</c:v>
                </c:pt>
                <c:pt idx="4">
                  <c:v>5.73333333333334</c:v>
                </c:pt>
                <c:pt idx="5">
                  <c:v>2.333333333333333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'Observed-Estimated'!$BX$59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'Observed-Estimated'!$BY$59:$CD$59</c:f>
              <c:numCache>
                <c:formatCode>0</c:formatCode>
                <c:ptCount val="6"/>
                <c:pt idx="0">
                  <c:v>66.50000000000005</c:v>
                </c:pt>
                <c:pt idx="1">
                  <c:v>4945.31666666667</c:v>
                </c:pt>
                <c:pt idx="2">
                  <c:v>85.81666666666676</c:v>
                </c:pt>
                <c:pt idx="3">
                  <c:v>67.48333333333341</c:v>
                </c:pt>
                <c:pt idx="4">
                  <c:v>47.81666666666625</c:v>
                </c:pt>
                <c:pt idx="5">
                  <c:v>22.06666666666666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'Observed-Estimated'!$BX$60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'Observed-Estimated'!$BY$60:$CD$60</c:f>
              <c:numCache>
                <c:formatCode>0</c:formatCode>
                <c:ptCount val="6"/>
                <c:pt idx="0">
                  <c:v>61.13333333333337</c:v>
                </c:pt>
                <c:pt idx="1">
                  <c:v>190.3333333333331</c:v>
                </c:pt>
                <c:pt idx="2">
                  <c:v>4268.083333333328</c:v>
                </c:pt>
                <c:pt idx="3">
                  <c:v>205.9166666666663</c:v>
                </c:pt>
                <c:pt idx="4">
                  <c:v>136.4166666666669</c:v>
                </c:pt>
                <c:pt idx="5">
                  <c:v>58.11666666666641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'Observed-Estimated'!$BX$61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'Observed-Estimated'!$BY$61:$CD$61</c:f>
              <c:numCache>
                <c:formatCode>0</c:formatCode>
                <c:ptCount val="6"/>
                <c:pt idx="0">
                  <c:v>51.63333333333337</c:v>
                </c:pt>
                <c:pt idx="1">
                  <c:v>168.25</c:v>
                </c:pt>
                <c:pt idx="2">
                  <c:v>370.6666666666651</c:v>
                </c:pt>
                <c:pt idx="3">
                  <c:v>3623.166666666644</c:v>
                </c:pt>
                <c:pt idx="4">
                  <c:v>257.4999999999989</c:v>
                </c:pt>
                <c:pt idx="5">
                  <c:v>103.7833333333336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'Observed-Estimated'!$BX$62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'Observed-Estimated'!$BY$62:$CD$62</c:f>
              <c:numCache>
                <c:formatCode>0</c:formatCode>
                <c:ptCount val="6"/>
                <c:pt idx="0">
                  <c:v>31.84999999999999</c:v>
                </c:pt>
                <c:pt idx="1">
                  <c:v>88.33333333333321</c:v>
                </c:pt>
                <c:pt idx="2">
                  <c:v>210.8333333333334</c:v>
                </c:pt>
                <c:pt idx="3">
                  <c:v>406.8333333333332</c:v>
                </c:pt>
                <c:pt idx="4">
                  <c:v>2507.75</c:v>
                </c:pt>
                <c:pt idx="5">
                  <c:v>155.4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'Observed-Estimated'!$BX$63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'Observed-Estimated'!$BY$63:$CD$63</c:f>
              <c:numCache>
                <c:formatCode>0</c:formatCode>
                <c:ptCount val="6"/>
                <c:pt idx="0">
                  <c:v>19.16666666666666</c:v>
                </c:pt>
                <c:pt idx="1">
                  <c:v>37.7833333333333</c:v>
                </c:pt>
                <c:pt idx="2">
                  <c:v>55.36666666666638</c:v>
                </c:pt>
                <c:pt idx="3">
                  <c:v>127.3666666666668</c:v>
                </c:pt>
                <c:pt idx="4">
                  <c:v>435.2</c:v>
                </c:pt>
                <c:pt idx="5">
                  <c:v>2343.116666666665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388216"/>
        <c:axId val="2094381976"/>
      </c:lineChart>
      <c:catAx>
        <c:axId val="2094388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381976"/>
        <c:crosses val="autoZero"/>
        <c:auto val="1"/>
        <c:lblAlgn val="ctr"/>
        <c:lblOffset val="100"/>
        <c:noMultiLvlLbl val="0"/>
      </c:catAx>
      <c:valAx>
        <c:axId val="209438197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0943882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00009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000090"/>
                </a:solidFill>
                <a:effectLst/>
                <a:latin typeface="Arial"/>
              </a:rPr>
              <a:t>-only Estimates - </a:t>
            </a:r>
            <a:r>
              <a:rPr lang="en-US" dirty="0" err="1">
                <a:solidFill>
                  <a:srgbClr val="000090"/>
                </a:solidFill>
                <a:latin typeface="Arial"/>
              </a:rPr>
              <a:t>RoO</a:t>
            </a:r>
            <a:endParaRPr lang="en-US" dirty="0">
              <a:solidFill>
                <a:srgbClr val="000090"/>
              </a:solidFill>
              <a:latin typeface="Arial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'Observed-Estimated'!$BX$75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'Observed-Estimated'!$BY$75:$CD$75</c:f>
              <c:numCache>
                <c:formatCode>0</c:formatCode>
                <c:ptCount val="6"/>
                <c:pt idx="0">
                  <c:v>5492.81666666667</c:v>
                </c:pt>
                <c:pt idx="1">
                  <c:v>54.81666666666621</c:v>
                </c:pt>
                <c:pt idx="2">
                  <c:v>44.81666666666625</c:v>
                </c:pt>
                <c:pt idx="3">
                  <c:v>36.48333333333336</c:v>
                </c:pt>
                <c:pt idx="4">
                  <c:v>28.73333333333314</c:v>
                </c:pt>
                <c:pt idx="5">
                  <c:v>17.33333333333328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'Observed-Estimated'!$BX$76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'Observed-Estimated'!$BY$76:$CD$76</c:f>
              <c:numCache>
                <c:formatCode>0</c:formatCode>
                <c:ptCount val="6"/>
                <c:pt idx="0">
                  <c:v>66.39999999999997</c:v>
                </c:pt>
                <c:pt idx="1">
                  <c:v>5040.699999999998</c:v>
                </c:pt>
                <c:pt idx="2">
                  <c:v>189.1999999999995</c:v>
                </c:pt>
                <c:pt idx="3">
                  <c:v>142.0333333333337</c:v>
                </c:pt>
                <c:pt idx="4">
                  <c:v>104.033333333334</c:v>
                </c:pt>
                <c:pt idx="5">
                  <c:v>55.63333333333341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'Observed-Estimated'!$BX$77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'Observed-Estimated'!$BY$77:$CD$77</c:f>
              <c:numCache>
                <c:formatCode>0</c:formatCode>
                <c:ptCount val="6"/>
                <c:pt idx="0">
                  <c:v>54.29999999999996</c:v>
                </c:pt>
                <c:pt idx="1">
                  <c:v>218.8833333333325</c:v>
                </c:pt>
                <c:pt idx="2">
                  <c:v>4601.71666666667</c:v>
                </c:pt>
                <c:pt idx="3">
                  <c:v>338.3833333333311</c:v>
                </c:pt>
                <c:pt idx="4">
                  <c:v>241.0499999999989</c:v>
                </c:pt>
                <c:pt idx="5">
                  <c:v>123.6666666666673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'Observed-Estimated'!$BX$78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'Observed-Estimated'!$BY$78:$CD$78</c:f>
              <c:numCache>
                <c:formatCode>0</c:formatCode>
                <c:ptCount val="6"/>
                <c:pt idx="0">
                  <c:v>48.08333333333331</c:v>
                </c:pt>
                <c:pt idx="1">
                  <c:v>165.6666666666667</c:v>
                </c:pt>
                <c:pt idx="2">
                  <c:v>382.3333333333308</c:v>
                </c:pt>
                <c:pt idx="3">
                  <c:v>4259.66666666667</c:v>
                </c:pt>
                <c:pt idx="4">
                  <c:v>471.5833333333293</c:v>
                </c:pt>
                <c:pt idx="5">
                  <c:v>208.6666666666665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'Observed-Estimated'!$BX$79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'Observed-Estimated'!$BY$79:$CD$79</c:f>
              <c:numCache>
                <c:formatCode>0</c:formatCode>
                <c:ptCount val="6"/>
                <c:pt idx="0">
                  <c:v>39.76666666666642</c:v>
                </c:pt>
                <c:pt idx="1">
                  <c:v>128.533333333334</c:v>
                </c:pt>
                <c:pt idx="2">
                  <c:v>279.2833333333317</c:v>
                </c:pt>
                <c:pt idx="3">
                  <c:v>547.6166666666625</c:v>
                </c:pt>
                <c:pt idx="4">
                  <c:v>3995.450000000004</c:v>
                </c:pt>
                <c:pt idx="5">
                  <c:v>439.3499999999977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'Observed-Estimated'!$BX$80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'Observed-Estimated'!$BY$80:$CD$80</c:f>
              <c:numCache>
                <c:formatCode>0</c:formatCode>
                <c:ptCount val="6"/>
                <c:pt idx="0">
                  <c:v>27.13333333333332</c:v>
                </c:pt>
                <c:pt idx="1">
                  <c:v>76.45000000000015</c:v>
                </c:pt>
                <c:pt idx="2">
                  <c:v>147.2833333333336</c:v>
                </c:pt>
                <c:pt idx="3">
                  <c:v>248.9499999999996</c:v>
                </c:pt>
                <c:pt idx="4">
                  <c:v>555.783333333331</c:v>
                </c:pt>
                <c:pt idx="5">
                  <c:v>4273.399999999997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332056"/>
        <c:axId val="2094324680"/>
      </c:lineChart>
      <c:catAx>
        <c:axId val="2094332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324680"/>
        <c:crosses val="autoZero"/>
        <c:auto val="1"/>
        <c:lblAlgn val="ctr"/>
        <c:lblOffset val="100"/>
        <c:noMultiLvlLbl val="0"/>
      </c:catAx>
      <c:valAx>
        <c:axId val="209432468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0943320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Arial"/>
              </a:rPr>
              <a:t>Observed - Closed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'Observed-Estimated'!$AG$18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'Observed-Estimated'!$AH$18:$AM$18</c:f>
              <c:numCache>
                <c:formatCode>General</c:formatCode>
                <c:ptCount val="6"/>
                <c:pt idx="0">
                  <c:v>5697.0</c:v>
                </c:pt>
                <c:pt idx="1">
                  <c:v>129.0</c:v>
                </c:pt>
                <c:pt idx="2">
                  <c:v>53.0</c:v>
                </c:pt>
                <c:pt idx="3">
                  <c:v>76.0</c:v>
                </c:pt>
                <c:pt idx="4">
                  <c:v>149.0</c:v>
                </c:pt>
                <c:pt idx="5">
                  <c:v>153.0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'Observed-Estimated'!$AG$19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'Observed-Estimated'!$AH$19:$AM$19</c:f>
              <c:numCache>
                <c:formatCode>General</c:formatCode>
                <c:ptCount val="6"/>
                <c:pt idx="0">
                  <c:v>114.0</c:v>
                </c:pt>
                <c:pt idx="1">
                  <c:v>5152.0</c:v>
                </c:pt>
                <c:pt idx="2">
                  <c:v>277.0</c:v>
                </c:pt>
                <c:pt idx="3">
                  <c:v>163.0</c:v>
                </c:pt>
                <c:pt idx="4">
                  <c:v>172.0</c:v>
                </c:pt>
                <c:pt idx="5">
                  <c:v>209.0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'Observed-Estimated'!$AG$20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'Observed-Estimated'!$AH$20:$AM$20</c:f>
              <c:numCache>
                <c:formatCode>General</c:formatCode>
                <c:ptCount val="6"/>
                <c:pt idx="0">
                  <c:v>100.0</c:v>
                </c:pt>
                <c:pt idx="1">
                  <c:v>333.0</c:v>
                </c:pt>
                <c:pt idx="2">
                  <c:v>4604.0</c:v>
                </c:pt>
                <c:pt idx="3">
                  <c:v>371.0</c:v>
                </c:pt>
                <c:pt idx="4">
                  <c:v>221.0</c:v>
                </c:pt>
                <c:pt idx="5">
                  <c:v>142.0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'Observed-Estimated'!$AG$21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'Observed-Estimated'!$AH$21:$AM$21</c:f>
              <c:numCache>
                <c:formatCode>General</c:formatCode>
                <c:ptCount val="6"/>
                <c:pt idx="0">
                  <c:v>68.0</c:v>
                </c:pt>
                <c:pt idx="1">
                  <c:v>222.0</c:v>
                </c:pt>
                <c:pt idx="2">
                  <c:v>489.0</c:v>
                </c:pt>
                <c:pt idx="3">
                  <c:v>4050.0</c:v>
                </c:pt>
                <c:pt idx="4">
                  <c:v>472.0</c:v>
                </c:pt>
                <c:pt idx="5">
                  <c:v>206.0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'Observed-Estimated'!$AG$22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'Observed-Estimated'!$AH$22:$AM$22</c:f>
              <c:numCache>
                <c:formatCode>General</c:formatCode>
                <c:ptCount val="6"/>
                <c:pt idx="0">
                  <c:v>37.0</c:v>
                </c:pt>
                <c:pt idx="1">
                  <c:v>120.0</c:v>
                </c:pt>
                <c:pt idx="2">
                  <c:v>348.0</c:v>
                </c:pt>
                <c:pt idx="3">
                  <c:v>718.0</c:v>
                </c:pt>
                <c:pt idx="4">
                  <c:v>3339.0</c:v>
                </c:pt>
                <c:pt idx="5">
                  <c:v>557.0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'Observed-Estimated'!$AG$23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'Observed-Estimated'!$AH$23:$AM$23</c:f>
              <c:numCache>
                <c:formatCode>General</c:formatCode>
                <c:ptCount val="6"/>
                <c:pt idx="0">
                  <c:v>41.0</c:v>
                </c:pt>
                <c:pt idx="1">
                  <c:v>75.0</c:v>
                </c:pt>
                <c:pt idx="2">
                  <c:v>194.0</c:v>
                </c:pt>
                <c:pt idx="3">
                  <c:v>424.0</c:v>
                </c:pt>
                <c:pt idx="4">
                  <c:v>1077.0</c:v>
                </c:pt>
                <c:pt idx="5">
                  <c:v>3157.0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5016248"/>
        <c:axId val="-2105022600"/>
      </c:lineChart>
      <c:catAx>
        <c:axId val="-2105016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5022600"/>
        <c:crosses val="autoZero"/>
        <c:auto val="1"/>
        <c:lblAlgn val="ctr"/>
        <c:lblOffset val="100"/>
        <c:noMultiLvlLbl val="0"/>
      </c:catAx>
      <c:valAx>
        <c:axId val="-21050226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050162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Arial"/>
              </a:rPr>
              <a:t>Observed - Closed ISR</a:t>
            </a:r>
          </a:p>
        </c:rich>
      </c:tx>
      <c:layout>
        <c:manualLayout>
          <c:xMode val="edge"/>
          <c:yMode val="edge"/>
          <c:x val="0.000373602175949642"/>
          <c:y val="0.0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'Observed-Estimated'!$AG$18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'Observed-Estimated'!$AH$18:$AM$18</c:f>
              <c:numCache>
                <c:formatCode>General</c:formatCode>
                <c:ptCount val="6"/>
                <c:pt idx="0">
                  <c:v>5697.0</c:v>
                </c:pt>
                <c:pt idx="1">
                  <c:v>129.0</c:v>
                </c:pt>
                <c:pt idx="2">
                  <c:v>53.0</c:v>
                </c:pt>
                <c:pt idx="3">
                  <c:v>76.0</c:v>
                </c:pt>
                <c:pt idx="4">
                  <c:v>149.0</c:v>
                </c:pt>
                <c:pt idx="5">
                  <c:v>153.0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'Observed-Estimated'!$AG$19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'Observed-Estimated'!$AH$19:$AM$19</c:f>
              <c:numCache>
                <c:formatCode>General</c:formatCode>
                <c:ptCount val="6"/>
                <c:pt idx="0">
                  <c:v>114.0</c:v>
                </c:pt>
                <c:pt idx="1">
                  <c:v>5152.0</c:v>
                </c:pt>
                <c:pt idx="2">
                  <c:v>277.0</c:v>
                </c:pt>
                <c:pt idx="3">
                  <c:v>163.0</c:v>
                </c:pt>
                <c:pt idx="4">
                  <c:v>172.0</c:v>
                </c:pt>
                <c:pt idx="5">
                  <c:v>209.0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'Observed-Estimated'!$AG$20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'Observed-Estimated'!$AH$20:$AM$20</c:f>
              <c:numCache>
                <c:formatCode>General</c:formatCode>
                <c:ptCount val="6"/>
                <c:pt idx="0">
                  <c:v>100.0</c:v>
                </c:pt>
                <c:pt idx="1">
                  <c:v>333.0</c:v>
                </c:pt>
                <c:pt idx="2">
                  <c:v>4604.0</c:v>
                </c:pt>
                <c:pt idx="3">
                  <c:v>371.0</c:v>
                </c:pt>
                <c:pt idx="4">
                  <c:v>221.0</c:v>
                </c:pt>
                <c:pt idx="5">
                  <c:v>142.0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'Observed-Estimated'!$AG$21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'Observed-Estimated'!$AH$21:$AM$21</c:f>
              <c:numCache>
                <c:formatCode>General</c:formatCode>
                <c:ptCount val="6"/>
                <c:pt idx="0">
                  <c:v>68.0</c:v>
                </c:pt>
                <c:pt idx="1">
                  <c:v>222.0</c:v>
                </c:pt>
                <c:pt idx="2">
                  <c:v>489.0</c:v>
                </c:pt>
                <c:pt idx="3">
                  <c:v>4050.0</c:v>
                </c:pt>
                <c:pt idx="4">
                  <c:v>472.0</c:v>
                </c:pt>
                <c:pt idx="5">
                  <c:v>206.0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'Observed-Estimated'!$AG$22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'Observed-Estimated'!$AH$22:$AM$22</c:f>
              <c:numCache>
                <c:formatCode>General</c:formatCode>
                <c:ptCount val="6"/>
                <c:pt idx="0">
                  <c:v>37.0</c:v>
                </c:pt>
                <c:pt idx="1">
                  <c:v>120.0</c:v>
                </c:pt>
                <c:pt idx="2">
                  <c:v>348.0</c:v>
                </c:pt>
                <c:pt idx="3">
                  <c:v>718.0</c:v>
                </c:pt>
                <c:pt idx="4">
                  <c:v>3339.0</c:v>
                </c:pt>
                <c:pt idx="5">
                  <c:v>557.0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'Observed-Estimated'!$AG$23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'Observed-Estimated'!$AH$23:$AM$23</c:f>
              <c:numCache>
                <c:formatCode>General</c:formatCode>
                <c:ptCount val="6"/>
                <c:pt idx="0">
                  <c:v>41.0</c:v>
                </c:pt>
                <c:pt idx="1">
                  <c:v>75.0</c:v>
                </c:pt>
                <c:pt idx="2">
                  <c:v>194.0</c:v>
                </c:pt>
                <c:pt idx="3">
                  <c:v>424.0</c:v>
                </c:pt>
                <c:pt idx="4">
                  <c:v>1077.0</c:v>
                </c:pt>
                <c:pt idx="5">
                  <c:v>3157.0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4669800"/>
        <c:axId val="-2104666664"/>
      </c:lineChart>
      <c:catAx>
        <c:axId val="-2104669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4666664"/>
        <c:crosses val="autoZero"/>
        <c:auto val="1"/>
        <c:lblAlgn val="ctr"/>
        <c:lblOffset val="100"/>
        <c:noMultiLvlLbl val="0"/>
      </c:catAx>
      <c:valAx>
        <c:axId val="-2104666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046698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/>
              </a:rPr>
              <a:t>Observed- Open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'Observed-Estimated'!$AG$32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'Observed-Estimated'!$AH$32:$AM$32</c:f>
              <c:numCache>
                <c:formatCode>General</c:formatCode>
                <c:ptCount val="6"/>
                <c:pt idx="0">
                  <c:v>5578.0</c:v>
                </c:pt>
                <c:pt idx="1">
                  <c:v>57.0</c:v>
                </c:pt>
                <c:pt idx="2">
                  <c:v>39.0</c:v>
                </c:pt>
                <c:pt idx="3">
                  <c:v>32.0</c:v>
                </c:pt>
                <c:pt idx="4">
                  <c:v>44.0</c:v>
                </c:pt>
                <c:pt idx="5">
                  <c:v>12.0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'Observed-Estimated'!$AG$33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'Observed-Estimated'!$AH$33:$AM$33</c:f>
              <c:numCache>
                <c:formatCode>General</c:formatCode>
                <c:ptCount val="6"/>
                <c:pt idx="0">
                  <c:v>107.0</c:v>
                </c:pt>
                <c:pt idx="1">
                  <c:v>4877.0</c:v>
                </c:pt>
                <c:pt idx="2">
                  <c:v>162.0</c:v>
                </c:pt>
                <c:pt idx="3">
                  <c:v>85.0</c:v>
                </c:pt>
                <c:pt idx="4">
                  <c:v>106.0</c:v>
                </c:pt>
                <c:pt idx="5">
                  <c:v>51.0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'Observed-Estimated'!$AG$34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'Observed-Estimated'!$AH$34:$AM$34</c:f>
              <c:numCache>
                <c:formatCode>General</c:formatCode>
                <c:ptCount val="6"/>
                <c:pt idx="0">
                  <c:v>110.0</c:v>
                </c:pt>
                <c:pt idx="1">
                  <c:v>390.0</c:v>
                </c:pt>
                <c:pt idx="2">
                  <c:v>4137.0</c:v>
                </c:pt>
                <c:pt idx="3">
                  <c:v>268.0</c:v>
                </c:pt>
                <c:pt idx="4">
                  <c:v>60.0</c:v>
                </c:pt>
                <c:pt idx="5">
                  <c:v>20.0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'Observed-Estimated'!$AG$35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'Observed-Estimated'!$AH$35:$AM$35</c:f>
              <c:numCache>
                <c:formatCode>General</c:formatCode>
                <c:ptCount val="6"/>
                <c:pt idx="0">
                  <c:v>58.0</c:v>
                </c:pt>
                <c:pt idx="1">
                  <c:v>231.0</c:v>
                </c:pt>
                <c:pt idx="2">
                  <c:v>646.0</c:v>
                </c:pt>
                <c:pt idx="3">
                  <c:v>3283.0</c:v>
                </c:pt>
                <c:pt idx="4">
                  <c:v>185.0</c:v>
                </c:pt>
                <c:pt idx="5">
                  <c:v>22.0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'Observed-Estimated'!$AG$36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'Observed-Estimated'!$AH$36:$AM$36</c:f>
              <c:numCache>
                <c:formatCode>General</c:formatCode>
                <c:ptCount val="6"/>
                <c:pt idx="0">
                  <c:v>54.0</c:v>
                </c:pt>
                <c:pt idx="1">
                  <c:v>121.0</c:v>
                </c:pt>
                <c:pt idx="2">
                  <c:v>381.0</c:v>
                </c:pt>
                <c:pt idx="3">
                  <c:v>762.0</c:v>
                </c:pt>
                <c:pt idx="4">
                  <c:v>2031.0</c:v>
                </c:pt>
                <c:pt idx="5">
                  <c:v>78.0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'Observed-Estimated'!$AG$37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'Observed-Estimated'!$AH$37:$AM$37</c:f>
              <c:numCache>
                <c:formatCode>General</c:formatCode>
                <c:ptCount val="6"/>
                <c:pt idx="0">
                  <c:v>37.0</c:v>
                </c:pt>
                <c:pt idx="1">
                  <c:v>72.0</c:v>
                </c:pt>
                <c:pt idx="2">
                  <c:v>169.0</c:v>
                </c:pt>
                <c:pt idx="3">
                  <c:v>421.0</c:v>
                </c:pt>
                <c:pt idx="4">
                  <c:v>822.0</c:v>
                </c:pt>
                <c:pt idx="5">
                  <c:v>1377.0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5069800"/>
        <c:axId val="-2105066664"/>
      </c:lineChart>
      <c:catAx>
        <c:axId val="-2105069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5066664"/>
        <c:crosses val="autoZero"/>
        <c:auto val="1"/>
        <c:lblAlgn val="ctr"/>
        <c:lblOffset val="100"/>
        <c:noMultiLvlLbl val="0"/>
      </c:catAx>
      <c:valAx>
        <c:axId val="-21050666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050698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8000"/>
                </a:solidFill>
                <a:latin typeface="Arial"/>
              </a:rPr>
              <a:t>Observed- Open ISR Blank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'Observed-Estimated'!$AG$46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'Observed-Estimated'!$AH$46:$AM$46</c:f>
              <c:numCache>
                <c:formatCode>General</c:formatCode>
                <c:ptCount val="6"/>
                <c:pt idx="0">
                  <c:v>5530.0</c:v>
                </c:pt>
                <c:pt idx="1">
                  <c:v>40.0</c:v>
                </c:pt>
                <c:pt idx="2">
                  <c:v>19.0</c:v>
                </c:pt>
                <c:pt idx="3">
                  <c:v>35.0</c:v>
                </c:pt>
                <c:pt idx="4">
                  <c:v>56.0</c:v>
                </c:pt>
                <c:pt idx="5">
                  <c:v>9.0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'Observed-Estimated'!$AG$47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'Observed-Estimated'!$AH$47:$AM$47</c:f>
              <c:numCache>
                <c:formatCode>General</c:formatCode>
                <c:ptCount val="6"/>
                <c:pt idx="0">
                  <c:v>38.0</c:v>
                </c:pt>
                <c:pt idx="1">
                  <c:v>5045.0</c:v>
                </c:pt>
                <c:pt idx="2">
                  <c:v>109.0</c:v>
                </c:pt>
                <c:pt idx="3">
                  <c:v>46.0</c:v>
                </c:pt>
                <c:pt idx="4">
                  <c:v>90.0</c:v>
                </c:pt>
                <c:pt idx="5">
                  <c:v>68.0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'Observed-Estimated'!$AG$48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'Observed-Estimated'!$AH$48:$AM$48</c:f>
              <c:numCache>
                <c:formatCode>General</c:formatCode>
                <c:ptCount val="6"/>
                <c:pt idx="0">
                  <c:v>61.0</c:v>
                </c:pt>
                <c:pt idx="1">
                  <c:v>180.0</c:v>
                </c:pt>
                <c:pt idx="2">
                  <c:v>4459.0</c:v>
                </c:pt>
                <c:pt idx="3">
                  <c:v>174.0</c:v>
                </c:pt>
                <c:pt idx="4">
                  <c:v>56.0</c:v>
                </c:pt>
                <c:pt idx="5">
                  <c:v>34.0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'Observed-Estimated'!$AG$49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'Observed-Estimated'!$AH$49:$AM$49</c:f>
              <c:numCache>
                <c:formatCode>General</c:formatCode>
                <c:ptCount val="6"/>
                <c:pt idx="0">
                  <c:v>19.0</c:v>
                </c:pt>
                <c:pt idx="1">
                  <c:v>127.0</c:v>
                </c:pt>
                <c:pt idx="2">
                  <c:v>379.0</c:v>
                </c:pt>
                <c:pt idx="3">
                  <c:v>3840.0</c:v>
                </c:pt>
                <c:pt idx="4">
                  <c:v>188.0</c:v>
                </c:pt>
                <c:pt idx="5">
                  <c:v>43.0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'Observed-Estimated'!$AG$50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'Observed-Estimated'!$AH$50:$AM$50</c:f>
              <c:numCache>
                <c:formatCode>General</c:formatCode>
                <c:ptCount val="6"/>
                <c:pt idx="0">
                  <c:v>13.0</c:v>
                </c:pt>
                <c:pt idx="1">
                  <c:v>43.0</c:v>
                </c:pt>
                <c:pt idx="2">
                  <c:v>195.0</c:v>
                </c:pt>
                <c:pt idx="3">
                  <c:v>476.0</c:v>
                </c:pt>
                <c:pt idx="4">
                  <c:v>2522.0</c:v>
                </c:pt>
                <c:pt idx="5">
                  <c:v>165.0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'Observed-Estimated'!$AG$51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'Observed-Estimated'!$AH$51:$AM$51</c:f>
              <c:numCache>
                <c:formatCode>General</c:formatCode>
                <c:ptCount val="6"/>
                <c:pt idx="0">
                  <c:v>21.0</c:v>
                </c:pt>
                <c:pt idx="1">
                  <c:v>34.0</c:v>
                </c:pt>
                <c:pt idx="2">
                  <c:v>45.0</c:v>
                </c:pt>
                <c:pt idx="3">
                  <c:v>154.0</c:v>
                </c:pt>
                <c:pt idx="4">
                  <c:v>476.0</c:v>
                </c:pt>
                <c:pt idx="5">
                  <c:v>2294.0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5119256"/>
        <c:axId val="-2105116120"/>
      </c:lineChart>
      <c:catAx>
        <c:axId val="-2105119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5116120"/>
        <c:crosses val="autoZero"/>
        <c:auto val="1"/>
        <c:lblAlgn val="ctr"/>
        <c:lblOffset val="100"/>
        <c:noMultiLvlLbl val="0"/>
      </c:catAx>
      <c:valAx>
        <c:axId val="-21051161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0511925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0090"/>
                </a:solidFill>
                <a:latin typeface="Arial"/>
              </a:rPr>
              <a:t>Observed-Open </a:t>
            </a:r>
            <a:r>
              <a:rPr lang="en-US" dirty="0" err="1">
                <a:solidFill>
                  <a:srgbClr val="000090"/>
                </a:solidFill>
                <a:latin typeface="Arial"/>
              </a:rPr>
              <a:t>RoO</a:t>
            </a:r>
            <a:endParaRPr lang="en-US" dirty="0">
              <a:solidFill>
                <a:srgbClr val="000090"/>
              </a:solidFill>
              <a:latin typeface="Arial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'Observed-Estimated'!$AG$60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'Observed-Estimated'!$AH$60:$AM$60</c:f>
              <c:numCache>
                <c:formatCode>General</c:formatCode>
                <c:ptCount val="6"/>
                <c:pt idx="0">
                  <c:v>5438.0</c:v>
                </c:pt>
                <c:pt idx="1">
                  <c:v>75.0</c:v>
                </c:pt>
                <c:pt idx="2">
                  <c:v>63.0</c:v>
                </c:pt>
                <c:pt idx="3">
                  <c:v>66.0</c:v>
                </c:pt>
                <c:pt idx="4">
                  <c:v>94.0</c:v>
                </c:pt>
                <c:pt idx="5">
                  <c:v>70.0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'Observed-Estimated'!$AG$61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'Observed-Estimated'!$AH$61:$AM$61</c:f>
              <c:numCache>
                <c:formatCode>General</c:formatCode>
                <c:ptCount val="6"/>
                <c:pt idx="0">
                  <c:v>70.0</c:v>
                </c:pt>
                <c:pt idx="1">
                  <c:v>4958.0</c:v>
                </c:pt>
                <c:pt idx="2">
                  <c:v>238.0</c:v>
                </c:pt>
                <c:pt idx="3">
                  <c:v>181.0</c:v>
                </c:pt>
                <c:pt idx="4">
                  <c:v>192.0</c:v>
                </c:pt>
                <c:pt idx="5">
                  <c:v>155.0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'Observed-Estimated'!$AG$62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'Observed-Estimated'!$AH$62:$AM$62</c:f>
              <c:numCache>
                <c:formatCode>General</c:formatCode>
                <c:ptCount val="6"/>
                <c:pt idx="0">
                  <c:v>81.0</c:v>
                </c:pt>
                <c:pt idx="1">
                  <c:v>296.0</c:v>
                </c:pt>
                <c:pt idx="2">
                  <c:v>4477.0</c:v>
                </c:pt>
                <c:pt idx="3">
                  <c:v>360.0</c:v>
                </c:pt>
                <c:pt idx="4">
                  <c:v>262.0</c:v>
                </c:pt>
                <c:pt idx="5">
                  <c:v>160.0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'Observed-Estimated'!$AG$63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'Observed-Estimated'!$AH$63:$AM$63</c:f>
              <c:numCache>
                <c:formatCode>General</c:formatCode>
                <c:ptCount val="6"/>
                <c:pt idx="0">
                  <c:v>40.0</c:v>
                </c:pt>
                <c:pt idx="1">
                  <c:v>183.0</c:v>
                </c:pt>
                <c:pt idx="2">
                  <c:v>438.0</c:v>
                </c:pt>
                <c:pt idx="3">
                  <c:v>4058.0</c:v>
                </c:pt>
                <c:pt idx="4">
                  <c:v>532.0</c:v>
                </c:pt>
                <c:pt idx="5">
                  <c:v>311.0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'Observed-Estimated'!$AG$64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'Observed-Estimated'!$AH$64:$AM$64</c:f>
              <c:numCache>
                <c:formatCode>General</c:formatCode>
                <c:ptCount val="6"/>
                <c:pt idx="0">
                  <c:v>39.0</c:v>
                </c:pt>
                <c:pt idx="1">
                  <c:v>109.0</c:v>
                </c:pt>
                <c:pt idx="2">
                  <c:v>353.0</c:v>
                </c:pt>
                <c:pt idx="3">
                  <c:v>671.0</c:v>
                </c:pt>
                <c:pt idx="4">
                  <c:v>3583.0</c:v>
                </c:pt>
                <c:pt idx="5">
                  <c:v>693.0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'Observed-Estimated'!$AG$65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'Observed-Estimated'!$AH$65:$AM$65</c:f>
              <c:numCache>
                <c:formatCode>General</c:formatCode>
                <c:ptCount val="6"/>
                <c:pt idx="0">
                  <c:v>30.0</c:v>
                </c:pt>
                <c:pt idx="1">
                  <c:v>68.0</c:v>
                </c:pt>
                <c:pt idx="2">
                  <c:v>123.0</c:v>
                </c:pt>
                <c:pt idx="3">
                  <c:v>328.0</c:v>
                </c:pt>
                <c:pt idx="4">
                  <c:v>916.0</c:v>
                </c:pt>
                <c:pt idx="5">
                  <c:v>3885.0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5183736"/>
        <c:axId val="-2105189352"/>
      </c:lineChart>
      <c:catAx>
        <c:axId val="-21051837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5189352"/>
        <c:crosses val="autoZero"/>
        <c:auto val="1"/>
        <c:lblAlgn val="ctr"/>
        <c:lblOffset val="100"/>
        <c:noMultiLvlLbl val="0"/>
      </c:catAx>
      <c:valAx>
        <c:axId val="-21051893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051837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>
                <a:solidFill>
                  <a:srgbClr val="0000FF"/>
                </a:solidFill>
                <a:latin typeface="Arial"/>
              </a:rPr>
              <a:t>Seq</a:t>
            </a:r>
            <a:r>
              <a:rPr lang="en-US" dirty="0">
                <a:solidFill>
                  <a:srgbClr val="0000FF"/>
                </a:solidFill>
                <a:latin typeface="Arial"/>
              </a:rPr>
              <a:t>-only </a:t>
            </a:r>
            <a:r>
              <a:rPr lang="en-US" baseline="0" dirty="0">
                <a:solidFill>
                  <a:srgbClr val="0000FF"/>
                </a:solidFill>
                <a:latin typeface="Arial"/>
              </a:rPr>
              <a:t>Estimates </a:t>
            </a:r>
            <a:r>
              <a:rPr lang="en-US" dirty="0">
                <a:solidFill>
                  <a:srgbClr val="0000FF"/>
                </a:solidFill>
                <a:latin typeface="Arial"/>
              </a:rPr>
              <a:t>- Closed ISR</a:t>
            </a:r>
          </a:p>
        </c:rich>
      </c:tx>
      <c:layout>
        <c:manualLayout>
          <c:xMode val="edge"/>
          <c:yMode val="edge"/>
          <c:x val="0.214409448818898"/>
          <c:y val="0.025862068965517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'Observed-Estimated'!$BX$21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'Observed-Estimated'!$BY$21:$CD$21</c:f>
              <c:numCache>
                <c:formatCode>0</c:formatCode>
                <c:ptCount val="6"/>
                <c:pt idx="0">
                  <c:v>5753.933333333311</c:v>
                </c:pt>
                <c:pt idx="1">
                  <c:v>56.93333333333334</c:v>
                </c:pt>
                <c:pt idx="2">
                  <c:v>42.43333333333334</c:v>
                </c:pt>
                <c:pt idx="3">
                  <c:v>34.43333333333332</c:v>
                </c:pt>
                <c:pt idx="4">
                  <c:v>24.93333333333312</c:v>
                </c:pt>
                <c:pt idx="5">
                  <c:v>11.33333333333333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'Observed-Estimated'!$BX$22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'Observed-Estimated'!$BY$22:$CD$22</c:f>
              <c:numCache>
                <c:formatCode>0</c:formatCode>
                <c:ptCount val="6"/>
                <c:pt idx="0">
                  <c:v>81.78333333333345</c:v>
                </c:pt>
                <c:pt idx="1">
                  <c:v>5233.6</c:v>
                </c:pt>
                <c:pt idx="2">
                  <c:v>185.5999999999996</c:v>
                </c:pt>
                <c:pt idx="3">
                  <c:v>139.9333333333337</c:v>
                </c:pt>
                <c:pt idx="4">
                  <c:v>92.5166666666672</c:v>
                </c:pt>
                <c:pt idx="5">
                  <c:v>43.56666666666634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'Observed-Estimated'!$BX$23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'Observed-Estimated'!$BY$23:$CD$23</c:f>
              <c:numCache>
                <c:formatCode>0</c:formatCode>
                <c:ptCount val="6"/>
                <c:pt idx="0">
                  <c:v>73.75000000000004</c:v>
                </c:pt>
                <c:pt idx="1">
                  <c:v>248.1999999999992</c:v>
                </c:pt>
                <c:pt idx="2">
                  <c:v>4712.449999999997</c:v>
                </c:pt>
                <c:pt idx="3">
                  <c:v>324.4499999999984</c:v>
                </c:pt>
                <c:pt idx="4">
                  <c:v>203.1999999999996</c:v>
                </c:pt>
                <c:pt idx="5">
                  <c:v>89.95000000000034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'Observed-Estimated'!$BX$24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'Observed-Estimated'!$BY$24:$CD$24</c:f>
              <c:numCache>
                <c:formatCode>0</c:formatCode>
                <c:ptCount val="6"/>
                <c:pt idx="0">
                  <c:v>68.9</c:v>
                </c:pt>
                <c:pt idx="1">
                  <c:v>203.9666666666663</c:v>
                </c:pt>
                <c:pt idx="2">
                  <c:v>447.8833333333306</c:v>
                </c:pt>
                <c:pt idx="3">
                  <c:v>4171.38333333333</c:v>
                </c:pt>
                <c:pt idx="4">
                  <c:v>387.2166666666637</c:v>
                </c:pt>
                <c:pt idx="5">
                  <c:v>155.65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'Observed-Estimated'!$BX$25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'Observed-Estimated'!$BY$25:$CD$25</c:f>
              <c:numCache>
                <c:formatCode>0</c:formatCode>
                <c:ptCount val="6"/>
                <c:pt idx="0">
                  <c:v>54.15</c:v>
                </c:pt>
                <c:pt idx="1">
                  <c:v>154.8500000000004</c:v>
                </c:pt>
                <c:pt idx="2">
                  <c:v>312.5999999999991</c:v>
                </c:pt>
                <c:pt idx="3">
                  <c:v>625.9333333333291</c:v>
                </c:pt>
                <c:pt idx="4">
                  <c:v>3568.183333333331</c:v>
                </c:pt>
                <c:pt idx="5">
                  <c:v>349.283333333332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'Observed-Estimated'!$BX$26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'Observed-Estimated'!$BY$26:$CD$26</c:f>
              <c:numCache>
                <c:formatCode>0</c:formatCode>
                <c:ptCount val="6"/>
                <c:pt idx="0">
                  <c:v>43.90000000000001</c:v>
                </c:pt>
                <c:pt idx="1">
                  <c:v>90.75000000000024</c:v>
                </c:pt>
                <c:pt idx="2">
                  <c:v>171.166666666667</c:v>
                </c:pt>
                <c:pt idx="3">
                  <c:v>312.6666666666666</c:v>
                </c:pt>
                <c:pt idx="4">
                  <c:v>839.1666666666647</c:v>
                </c:pt>
                <c:pt idx="5">
                  <c:v>3461.349999999999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5266152"/>
        <c:axId val="-2105269656"/>
      </c:lineChart>
      <c:catAx>
        <c:axId val="-2105266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5269656"/>
        <c:crosses val="autoZero"/>
        <c:auto val="1"/>
        <c:lblAlgn val="ctr"/>
        <c:lblOffset val="100"/>
        <c:noMultiLvlLbl val="0"/>
      </c:catAx>
      <c:valAx>
        <c:axId val="-2105269656"/>
        <c:scaling>
          <c:orientation val="minMax"/>
          <c:max val="6000.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-21052661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FF000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FF0000"/>
                </a:solidFill>
                <a:effectLst/>
                <a:latin typeface="Arial"/>
              </a:rPr>
              <a:t>-only Estimates - 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Open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'Observed-Estimated'!$BX$38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'Observed-Estimated'!$BY$38:$CD$38</c:f>
              <c:numCache>
                <c:formatCode>0</c:formatCode>
                <c:ptCount val="6"/>
                <c:pt idx="0">
                  <c:v>5605.183333333332</c:v>
                </c:pt>
                <c:pt idx="1">
                  <c:v>27.18333333333312</c:v>
                </c:pt>
                <c:pt idx="2">
                  <c:v>23.18333333333313</c:v>
                </c:pt>
                <c:pt idx="3">
                  <c:v>16.84999999999999</c:v>
                </c:pt>
                <c:pt idx="4">
                  <c:v>7.600000000000005</c:v>
                </c:pt>
                <c:pt idx="5">
                  <c:v>2.0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'Observed-Estimated'!$BX$39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'Observed-Estimated'!$BY$39:$CD$39</c:f>
              <c:numCache>
                <c:formatCode>0</c:formatCode>
                <c:ptCount val="6"/>
                <c:pt idx="0">
                  <c:v>101.6666666666668</c:v>
                </c:pt>
                <c:pt idx="1">
                  <c:v>4861.01666666667</c:v>
                </c:pt>
                <c:pt idx="2">
                  <c:v>137.0166666666665</c:v>
                </c:pt>
                <c:pt idx="3">
                  <c:v>91.68333333333305</c:v>
                </c:pt>
                <c:pt idx="4">
                  <c:v>37.68333333333332</c:v>
                </c:pt>
                <c:pt idx="5">
                  <c:v>4.93333333333334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'Observed-Estimated'!$BX$40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'Observed-Estimated'!$BY$40:$CD$40</c:f>
              <c:numCache>
                <c:formatCode>0</c:formatCode>
                <c:ptCount val="6"/>
                <c:pt idx="0">
                  <c:v>116.2666666666668</c:v>
                </c:pt>
                <c:pt idx="1">
                  <c:v>342.5499999999994</c:v>
                </c:pt>
                <c:pt idx="2">
                  <c:v>4092.966666666664</c:v>
                </c:pt>
                <c:pt idx="3">
                  <c:v>268.3000000000004</c:v>
                </c:pt>
                <c:pt idx="4">
                  <c:v>100.4666666666668</c:v>
                </c:pt>
                <c:pt idx="5">
                  <c:v>14.45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'Observed-Estimated'!$BX$41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'Observed-Estimated'!$BY$41:$CD$41</c:f>
              <c:numCache>
                <c:formatCode>0</c:formatCode>
                <c:ptCount val="6"/>
                <c:pt idx="0">
                  <c:v>98.10000000000011</c:v>
                </c:pt>
                <c:pt idx="1">
                  <c:v>280.7666666666672</c:v>
                </c:pt>
                <c:pt idx="2">
                  <c:v>585.2666666666627</c:v>
                </c:pt>
                <c:pt idx="3">
                  <c:v>3217.599999999998</c:v>
                </c:pt>
                <c:pt idx="4">
                  <c:v>181.4333333333333</c:v>
                </c:pt>
                <c:pt idx="5">
                  <c:v>24.83333333333328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'Observed-Estimated'!$BX$42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'Observed-Estimated'!$BY$42:$CD$42</c:f>
              <c:numCache>
                <c:formatCode>0</c:formatCode>
                <c:ptCount val="6"/>
                <c:pt idx="0">
                  <c:v>66.05000000000007</c:v>
                </c:pt>
                <c:pt idx="1">
                  <c:v>188.5666666666665</c:v>
                </c:pt>
                <c:pt idx="2">
                  <c:v>414.9</c:v>
                </c:pt>
                <c:pt idx="3">
                  <c:v>707.733333333332</c:v>
                </c:pt>
                <c:pt idx="4">
                  <c:v>1979.316666666667</c:v>
                </c:pt>
                <c:pt idx="5">
                  <c:v>55.43333333333337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'Observed-Estimated'!$BX$43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'Observed-Estimated'!$BY$43:$CD$43</c:f>
              <c:numCache>
                <c:formatCode>0</c:formatCode>
                <c:ptCount val="6"/>
                <c:pt idx="0">
                  <c:v>30.85</c:v>
                </c:pt>
                <c:pt idx="1">
                  <c:v>64.31666666666663</c:v>
                </c:pt>
                <c:pt idx="2">
                  <c:v>163.2333333333334</c:v>
                </c:pt>
                <c:pt idx="3">
                  <c:v>398.9000000000001</c:v>
                </c:pt>
                <c:pt idx="4">
                  <c:v>830.4833333333335</c:v>
                </c:pt>
                <c:pt idx="5">
                  <c:v>1401.216666666667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253752"/>
        <c:axId val="2094249992"/>
      </c:lineChart>
      <c:catAx>
        <c:axId val="20942537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249992"/>
        <c:crosses val="autoZero"/>
        <c:auto val="1"/>
        <c:lblAlgn val="ctr"/>
        <c:lblOffset val="100"/>
        <c:noMultiLvlLbl val="0"/>
      </c:catAx>
      <c:valAx>
        <c:axId val="209424999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0942537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00800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008000"/>
                </a:solidFill>
                <a:effectLst/>
                <a:latin typeface="Arial"/>
              </a:rPr>
              <a:t>-only Estimates - </a:t>
            </a:r>
            <a:r>
              <a:rPr lang="en-US" dirty="0">
                <a:solidFill>
                  <a:srgbClr val="008000"/>
                </a:solidFill>
                <a:latin typeface="Arial"/>
              </a:rPr>
              <a:t>Open ISR Blank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'Observed-Estimated'!$BX$58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'Observed-Estimated'!$BY$58:$CD$58</c:f>
              <c:numCache>
                <c:formatCode>0</c:formatCode>
                <c:ptCount val="6"/>
                <c:pt idx="0">
                  <c:v>5545.483333333314</c:v>
                </c:pt>
                <c:pt idx="1">
                  <c:v>15.48333333333333</c:v>
                </c:pt>
                <c:pt idx="2">
                  <c:v>12.98333333333333</c:v>
                </c:pt>
                <c:pt idx="3">
                  <c:v>9.983333333333332</c:v>
                </c:pt>
                <c:pt idx="4">
                  <c:v>5.73333333333334</c:v>
                </c:pt>
                <c:pt idx="5">
                  <c:v>2.333333333333333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'Observed-Estimated'!$BX$59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'Observed-Estimated'!$BY$59:$CD$59</c:f>
              <c:numCache>
                <c:formatCode>0</c:formatCode>
                <c:ptCount val="6"/>
                <c:pt idx="0">
                  <c:v>66.50000000000005</c:v>
                </c:pt>
                <c:pt idx="1">
                  <c:v>4945.31666666667</c:v>
                </c:pt>
                <c:pt idx="2">
                  <c:v>85.81666666666676</c:v>
                </c:pt>
                <c:pt idx="3">
                  <c:v>67.48333333333341</c:v>
                </c:pt>
                <c:pt idx="4">
                  <c:v>47.81666666666627</c:v>
                </c:pt>
                <c:pt idx="5">
                  <c:v>22.06666666666666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'Observed-Estimated'!$BX$60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'Observed-Estimated'!$BY$60:$CD$60</c:f>
              <c:numCache>
                <c:formatCode>0</c:formatCode>
                <c:ptCount val="6"/>
                <c:pt idx="0">
                  <c:v>61.13333333333337</c:v>
                </c:pt>
                <c:pt idx="1">
                  <c:v>190.3333333333331</c:v>
                </c:pt>
                <c:pt idx="2">
                  <c:v>4268.083333333328</c:v>
                </c:pt>
                <c:pt idx="3">
                  <c:v>205.9166666666663</c:v>
                </c:pt>
                <c:pt idx="4">
                  <c:v>136.4166666666669</c:v>
                </c:pt>
                <c:pt idx="5">
                  <c:v>58.11666666666643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'Observed-Estimated'!$BX$61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'Observed-Estimated'!$BY$61:$CD$61</c:f>
              <c:numCache>
                <c:formatCode>0</c:formatCode>
                <c:ptCount val="6"/>
                <c:pt idx="0">
                  <c:v>51.63333333333337</c:v>
                </c:pt>
                <c:pt idx="1">
                  <c:v>168.25</c:v>
                </c:pt>
                <c:pt idx="2">
                  <c:v>370.6666666666651</c:v>
                </c:pt>
                <c:pt idx="3">
                  <c:v>3623.166666666645</c:v>
                </c:pt>
                <c:pt idx="4">
                  <c:v>257.4999999999989</c:v>
                </c:pt>
                <c:pt idx="5">
                  <c:v>103.7833333333336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'Observed-Estimated'!$BX$62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'Observed-Estimated'!$BY$62:$CD$62</c:f>
              <c:numCache>
                <c:formatCode>0</c:formatCode>
                <c:ptCount val="6"/>
                <c:pt idx="0">
                  <c:v>31.84999999999999</c:v>
                </c:pt>
                <c:pt idx="1">
                  <c:v>88.33333333333323</c:v>
                </c:pt>
                <c:pt idx="2">
                  <c:v>210.8333333333334</c:v>
                </c:pt>
                <c:pt idx="3">
                  <c:v>406.8333333333332</c:v>
                </c:pt>
                <c:pt idx="4">
                  <c:v>2507.75</c:v>
                </c:pt>
                <c:pt idx="5">
                  <c:v>155.4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'Observed-Estimated'!$BX$63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'Observed-Estimated'!$BY$63:$CD$63</c:f>
              <c:numCache>
                <c:formatCode>0</c:formatCode>
                <c:ptCount val="6"/>
                <c:pt idx="0">
                  <c:v>19.16666666666666</c:v>
                </c:pt>
                <c:pt idx="1">
                  <c:v>37.7833333333333</c:v>
                </c:pt>
                <c:pt idx="2">
                  <c:v>55.36666666666639</c:v>
                </c:pt>
                <c:pt idx="3">
                  <c:v>127.3666666666668</c:v>
                </c:pt>
                <c:pt idx="4">
                  <c:v>435.2</c:v>
                </c:pt>
                <c:pt idx="5">
                  <c:v>2343.116666666665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185048"/>
        <c:axId val="2094183048"/>
      </c:lineChart>
      <c:catAx>
        <c:axId val="2094185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183048"/>
        <c:crosses val="autoZero"/>
        <c:auto val="1"/>
        <c:lblAlgn val="ctr"/>
        <c:lblOffset val="100"/>
        <c:noMultiLvlLbl val="0"/>
      </c:catAx>
      <c:valAx>
        <c:axId val="209418304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0941850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00009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000090"/>
                </a:solidFill>
                <a:effectLst/>
                <a:latin typeface="Arial"/>
              </a:rPr>
              <a:t>-only Estimates - </a:t>
            </a:r>
            <a:r>
              <a:rPr lang="en-US" dirty="0" err="1">
                <a:solidFill>
                  <a:srgbClr val="000090"/>
                </a:solidFill>
                <a:latin typeface="Arial"/>
              </a:rPr>
              <a:t>RoO</a:t>
            </a:r>
            <a:endParaRPr lang="en-US" dirty="0">
              <a:solidFill>
                <a:srgbClr val="000090"/>
              </a:solidFill>
              <a:latin typeface="Arial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'Observed-Estimated'!$BX$75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'Observed-Estimated'!$BY$75:$CD$75</c:f>
              <c:numCache>
                <c:formatCode>0</c:formatCode>
                <c:ptCount val="6"/>
                <c:pt idx="0">
                  <c:v>5492.81666666667</c:v>
                </c:pt>
                <c:pt idx="1">
                  <c:v>54.81666666666623</c:v>
                </c:pt>
                <c:pt idx="2">
                  <c:v>44.81666666666627</c:v>
                </c:pt>
                <c:pt idx="3">
                  <c:v>36.48333333333336</c:v>
                </c:pt>
                <c:pt idx="4">
                  <c:v>28.73333333333315</c:v>
                </c:pt>
                <c:pt idx="5">
                  <c:v>17.33333333333328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'Observed-Estimated'!$BX$76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'Observed-Estimated'!$BY$76:$CD$76</c:f>
              <c:numCache>
                <c:formatCode>0</c:formatCode>
                <c:ptCount val="6"/>
                <c:pt idx="0">
                  <c:v>66.39999999999997</c:v>
                </c:pt>
                <c:pt idx="1">
                  <c:v>5040.699999999998</c:v>
                </c:pt>
                <c:pt idx="2">
                  <c:v>189.1999999999995</c:v>
                </c:pt>
                <c:pt idx="3">
                  <c:v>142.0333333333337</c:v>
                </c:pt>
                <c:pt idx="4">
                  <c:v>104.033333333334</c:v>
                </c:pt>
                <c:pt idx="5">
                  <c:v>55.63333333333341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'Observed-Estimated'!$BX$77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'Observed-Estimated'!$BY$77:$CD$77</c:f>
              <c:numCache>
                <c:formatCode>0</c:formatCode>
                <c:ptCount val="6"/>
                <c:pt idx="0">
                  <c:v>54.29999999999996</c:v>
                </c:pt>
                <c:pt idx="1">
                  <c:v>218.8833333333325</c:v>
                </c:pt>
                <c:pt idx="2">
                  <c:v>4601.71666666667</c:v>
                </c:pt>
                <c:pt idx="3">
                  <c:v>338.3833333333311</c:v>
                </c:pt>
                <c:pt idx="4">
                  <c:v>241.0499999999989</c:v>
                </c:pt>
                <c:pt idx="5">
                  <c:v>123.6666666666673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'Observed-Estimated'!$BX$78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'Observed-Estimated'!$BY$78:$CD$78</c:f>
              <c:numCache>
                <c:formatCode>0</c:formatCode>
                <c:ptCount val="6"/>
                <c:pt idx="0">
                  <c:v>48.08333333333331</c:v>
                </c:pt>
                <c:pt idx="1">
                  <c:v>165.6666666666667</c:v>
                </c:pt>
                <c:pt idx="2">
                  <c:v>382.3333333333308</c:v>
                </c:pt>
                <c:pt idx="3">
                  <c:v>4259.66666666667</c:v>
                </c:pt>
                <c:pt idx="4">
                  <c:v>471.5833333333293</c:v>
                </c:pt>
                <c:pt idx="5">
                  <c:v>208.6666666666665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'Observed-Estimated'!$BX$79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'Observed-Estimated'!$BY$79:$CD$79</c:f>
              <c:numCache>
                <c:formatCode>0</c:formatCode>
                <c:ptCount val="6"/>
                <c:pt idx="0">
                  <c:v>39.76666666666643</c:v>
                </c:pt>
                <c:pt idx="1">
                  <c:v>128.533333333334</c:v>
                </c:pt>
                <c:pt idx="2">
                  <c:v>279.2833333333317</c:v>
                </c:pt>
                <c:pt idx="3">
                  <c:v>547.6166666666625</c:v>
                </c:pt>
                <c:pt idx="4">
                  <c:v>3995.450000000004</c:v>
                </c:pt>
                <c:pt idx="5">
                  <c:v>439.3499999999977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'Observed-Estimated'!$BX$80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'Observed-Estimated'!$BY$80:$CD$80</c:f>
              <c:numCache>
                <c:formatCode>0</c:formatCode>
                <c:ptCount val="6"/>
                <c:pt idx="0">
                  <c:v>27.13333333333332</c:v>
                </c:pt>
                <c:pt idx="1">
                  <c:v>76.45000000000015</c:v>
                </c:pt>
                <c:pt idx="2">
                  <c:v>147.2833333333336</c:v>
                </c:pt>
                <c:pt idx="3">
                  <c:v>248.9499999999996</c:v>
                </c:pt>
                <c:pt idx="4">
                  <c:v>555.783333333331</c:v>
                </c:pt>
                <c:pt idx="5">
                  <c:v>4273.399999999997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125448"/>
        <c:axId val="2094121192"/>
      </c:lineChart>
      <c:catAx>
        <c:axId val="2094125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121192"/>
        <c:crosses val="autoZero"/>
        <c:auto val="1"/>
        <c:lblAlgn val="ctr"/>
        <c:lblOffset val="100"/>
        <c:noMultiLvlLbl val="0"/>
      </c:catAx>
      <c:valAx>
        <c:axId val="209412119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0941254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Arial"/>
              </a:rPr>
              <a:t>Observed - Closed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'Observed-Estimated'!$AG$18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'Observed-Estimated'!$AH$18:$AM$18</c:f>
              <c:numCache>
                <c:formatCode>General</c:formatCode>
                <c:ptCount val="6"/>
                <c:pt idx="0">
                  <c:v>5697.0</c:v>
                </c:pt>
                <c:pt idx="1">
                  <c:v>129.0</c:v>
                </c:pt>
                <c:pt idx="2">
                  <c:v>53.0</c:v>
                </c:pt>
                <c:pt idx="3">
                  <c:v>76.0</c:v>
                </c:pt>
                <c:pt idx="4">
                  <c:v>149.0</c:v>
                </c:pt>
                <c:pt idx="5">
                  <c:v>153.0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'Observed-Estimated'!$AG$19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'Observed-Estimated'!$AH$19:$AM$19</c:f>
              <c:numCache>
                <c:formatCode>General</c:formatCode>
                <c:ptCount val="6"/>
                <c:pt idx="0">
                  <c:v>114.0</c:v>
                </c:pt>
                <c:pt idx="1">
                  <c:v>5152.0</c:v>
                </c:pt>
                <c:pt idx="2">
                  <c:v>277.0</c:v>
                </c:pt>
                <c:pt idx="3">
                  <c:v>163.0</c:v>
                </c:pt>
                <c:pt idx="4">
                  <c:v>172.0</c:v>
                </c:pt>
                <c:pt idx="5">
                  <c:v>209.0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'Observed-Estimated'!$AG$20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'Observed-Estimated'!$AH$20:$AM$20</c:f>
              <c:numCache>
                <c:formatCode>General</c:formatCode>
                <c:ptCount val="6"/>
                <c:pt idx="0">
                  <c:v>100.0</c:v>
                </c:pt>
                <c:pt idx="1">
                  <c:v>333.0</c:v>
                </c:pt>
                <c:pt idx="2">
                  <c:v>4604.0</c:v>
                </c:pt>
                <c:pt idx="3">
                  <c:v>371.0</c:v>
                </c:pt>
                <c:pt idx="4">
                  <c:v>221.0</c:v>
                </c:pt>
                <c:pt idx="5">
                  <c:v>142.0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'Observed-Estimated'!$AG$21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'Observed-Estimated'!$AH$21:$AM$21</c:f>
              <c:numCache>
                <c:formatCode>General</c:formatCode>
                <c:ptCount val="6"/>
                <c:pt idx="0">
                  <c:v>68.0</c:v>
                </c:pt>
                <c:pt idx="1">
                  <c:v>222.0</c:v>
                </c:pt>
                <c:pt idx="2">
                  <c:v>489.0</c:v>
                </c:pt>
                <c:pt idx="3">
                  <c:v>4050.0</c:v>
                </c:pt>
                <c:pt idx="4">
                  <c:v>472.0</c:v>
                </c:pt>
                <c:pt idx="5">
                  <c:v>206.0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'Observed-Estimated'!$AG$22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'Observed-Estimated'!$AH$22:$AM$22</c:f>
              <c:numCache>
                <c:formatCode>General</c:formatCode>
                <c:ptCount val="6"/>
                <c:pt idx="0">
                  <c:v>37.0</c:v>
                </c:pt>
                <c:pt idx="1">
                  <c:v>120.0</c:v>
                </c:pt>
                <c:pt idx="2">
                  <c:v>348.0</c:v>
                </c:pt>
                <c:pt idx="3">
                  <c:v>718.0</c:v>
                </c:pt>
                <c:pt idx="4">
                  <c:v>3339.0</c:v>
                </c:pt>
                <c:pt idx="5">
                  <c:v>557.0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'Observed-Estimated'!$AG$23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'Observed-Estimated'!$AH$23:$AM$23</c:f>
              <c:numCache>
                <c:formatCode>General</c:formatCode>
                <c:ptCount val="6"/>
                <c:pt idx="0">
                  <c:v>41.0</c:v>
                </c:pt>
                <c:pt idx="1">
                  <c:v>75.0</c:v>
                </c:pt>
                <c:pt idx="2">
                  <c:v>194.0</c:v>
                </c:pt>
                <c:pt idx="3">
                  <c:v>424.0</c:v>
                </c:pt>
                <c:pt idx="4">
                  <c:v>1077.0</c:v>
                </c:pt>
                <c:pt idx="5">
                  <c:v>3157.0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4530824"/>
        <c:axId val="-2094289624"/>
      </c:lineChart>
      <c:catAx>
        <c:axId val="-2094530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94289624"/>
        <c:crosses val="autoZero"/>
        <c:auto val="1"/>
        <c:lblAlgn val="ctr"/>
        <c:lblOffset val="100"/>
        <c:noMultiLvlLbl val="0"/>
      </c:catAx>
      <c:valAx>
        <c:axId val="-2094289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45308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/>
              </a:rPr>
              <a:t>Observed- Open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'Observed-Estimated'!$AG$32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'Observed-Estimated'!$AH$32:$AM$32</c:f>
              <c:numCache>
                <c:formatCode>General</c:formatCode>
                <c:ptCount val="6"/>
                <c:pt idx="0">
                  <c:v>5578.0</c:v>
                </c:pt>
                <c:pt idx="1">
                  <c:v>57.0</c:v>
                </c:pt>
                <c:pt idx="2">
                  <c:v>39.0</c:v>
                </c:pt>
                <c:pt idx="3">
                  <c:v>32.0</c:v>
                </c:pt>
                <c:pt idx="4">
                  <c:v>44.0</c:v>
                </c:pt>
                <c:pt idx="5">
                  <c:v>12.0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'Observed-Estimated'!$AG$33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'Observed-Estimated'!$AH$33:$AM$33</c:f>
              <c:numCache>
                <c:formatCode>General</c:formatCode>
                <c:ptCount val="6"/>
                <c:pt idx="0">
                  <c:v>107.0</c:v>
                </c:pt>
                <c:pt idx="1">
                  <c:v>4877.0</c:v>
                </c:pt>
                <c:pt idx="2">
                  <c:v>162.0</c:v>
                </c:pt>
                <c:pt idx="3">
                  <c:v>85.0</c:v>
                </c:pt>
                <c:pt idx="4">
                  <c:v>106.0</c:v>
                </c:pt>
                <c:pt idx="5">
                  <c:v>51.0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'Observed-Estimated'!$AG$34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'Observed-Estimated'!$AH$34:$AM$34</c:f>
              <c:numCache>
                <c:formatCode>General</c:formatCode>
                <c:ptCount val="6"/>
                <c:pt idx="0">
                  <c:v>110.0</c:v>
                </c:pt>
                <c:pt idx="1">
                  <c:v>390.0</c:v>
                </c:pt>
                <c:pt idx="2">
                  <c:v>4137.0</c:v>
                </c:pt>
                <c:pt idx="3">
                  <c:v>268.0</c:v>
                </c:pt>
                <c:pt idx="4">
                  <c:v>60.0</c:v>
                </c:pt>
                <c:pt idx="5">
                  <c:v>20.0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'Observed-Estimated'!$AG$35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'Observed-Estimated'!$AH$35:$AM$35</c:f>
              <c:numCache>
                <c:formatCode>General</c:formatCode>
                <c:ptCount val="6"/>
                <c:pt idx="0">
                  <c:v>58.0</c:v>
                </c:pt>
                <c:pt idx="1">
                  <c:v>231.0</c:v>
                </c:pt>
                <c:pt idx="2">
                  <c:v>646.0</c:v>
                </c:pt>
                <c:pt idx="3">
                  <c:v>3283.0</c:v>
                </c:pt>
                <c:pt idx="4">
                  <c:v>185.0</c:v>
                </c:pt>
                <c:pt idx="5">
                  <c:v>22.0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'Observed-Estimated'!$AG$36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'Observed-Estimated'!$AH$36:$AM$36</c:f>
              <c:numCache>
                <c:formatCode>General</c:formatCode>
                <c:ptCount val="6"/>
                <c:pt idx="0">
                  <c:v>54.0</c:v>
                </c:pt>
                <c:pt idx="1">
                  <c:v>121.0</c:v>
                </c:pt>
                <c:pt idx="2">
                  <c:v>381.0</c:v>
                </c:pt>
                <c:pt idx="3">
                  <c:v>762.0</c:v>
                </c:pt>
                <c:pt idx="4">
                  <c:v>2031.0</c:v>
                </c:pt>
                <c:pt idx="5">
                  <c:v>78.0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'Observed-Estimated'!$AG$37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'Observed-Estimated'!$AH$37:$AM$37</c:f>
              <c:numCache>
                <c:formatCode>General</c:formatCode>
                <c:ptCount val="6"/>
                <c:pt idx="0">
                  <c:v>37.0</c:v>
                </c:pt>
                <c:pt idx="1">
                  <c:v>72.0</c:v>
                </c:pt>
                <c:pt idx="2">
                  <c:v>169.0</c:v>
                </c:pt>
                <c:pt idx="3">
                  <c:v>421.0</c:v>
                </c:pt>
                <c:pt idx="4">
                  <c:v>822.0</c:v>
                </c:pt>
                <c:pt idx="5">
                  <c:v>1377.0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4411640"/>
        <c:axId val="-2094408536"/>
      </c:lineChart>
      <c:catAx>
        <c:axId val="-2094411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94408536"/>
        <c:crosses val="autoZero"/>
        <c:auto val="1"/>
        <c:lblAlgn val="ctr"/>
        <c:lblOffset val="100"/>
        <c:noMultiLvlLbl val="0"/>
      </c:catAx>
      <c:valAx>
        <c:axId val="-2094408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441164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8000"/>
                </a:solidFill>
                <a:latin typeface="Arial"/>
              </a:rPr>
              <a:t>Observed- Open ISR Blank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'Observed-Estimated'!$AG$46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'Observed-Estimated'!$AH$46:$AM$46</c:f>
              <c:numCache>
                <c:formatCode>General</c:formatCode>
                <c:ptCount val="6"/>
                <c:pt idx="0">
                  <c:v>5530.0</c:v>
                </c:pt>
                <c:pt idx="1">
                  <c:v>40.0</c:v>
                </c:pt>
                <c:pt idx="2">
                  <c:v>19.0</c:v>
                </c:pt>
                <c:pt idx="3">
                  <c:v>35.0</c:v>
                </c:pt>
                <c:pt idx="4">
                  <c:v>56.0</c:v>
                </c:pt>
                <c:pt idx="5">
                  <c:v>9.0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'Observed-Estimated'!$AG$47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'Observed-Estimated'!$AH$47:$AM$47</c:f>
              <c:numCache>
                <c:formatCode>General</c:formatCode>
                <c:ptCount val="6"/>
                <c:pt idx="0">
                  <c:v>38.0</c:v>
                </c:pt>
                <c:pt idx="1">
                  <c:v>5045.0</c:v>
                </c:pt>
                <c:pt idx="2">
                  <c:v>109.0</c:v>
                </c:pt>
                <c:pt idx="3">
                  <c:v>46.0</c:v>
                </c:pt>
                <c:pt idx="4">
                  <c:v>90.0</c:v>
                </c:pt>
                <c:pt idx="5">
                  <c:v>68.0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'Observed-Estimated'!$AG$48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'Observed-Estimated'!$AH$48:$AM$48</c:f>
              <c:numCache>
                <c:formatCode>General</c:formatCode>
                <c:ptCount val="6"/>
                <c:pt idx="0">
                  <c:v>61.0</c:v>
                </c:pt>
                <c:pt idx="1">
                  <c:v>180.0</c:v>
                </c:pt>
                <c:pt idx="2">
                  <c:v>4459.0</c:v>
                </c:pt>
                <c:pt idx="3">
                  <c:v>174.0</c:v>
                </c:pt>
                <c:pt idx="4">
                  <c:v>56.0</c:v>
                </c:pt>
                <c:pt idx="5">
                  <c:v>34.0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'Observed-Estimated'!$AG$49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'Observed-Estimated'!$AH$49:$AM$49</c:f>
              <c:numCache>
                <c:formatCode>General</c:formatCode>
                <c:ptCount val="6"/>
                <c:pt idx="0">
                  <c:v>19.0</c:v>
                </c:pt>
                <c:pt idx="1">
                  <c:v>127.0</c:v>
                </c:pt>
                <c:pt idx="2">
                  <c:v>379.0</c:v>
                </c:pt>
                <c:pt idx="3">
                  <c:v>3840.0</c:v>
                </c:pt>
                <c:pt idx="4">
                  <c:v>188.0</c:v>
                </c:pt>
                <c:pt idx="5">
                  <c:v>43.0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'Observed-Estimated'!$AG$50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'Observed-Estimated'!$AH$50:$AM$50</c:f>
              <c:numCache>
                <c:formatCode>General</c:formatCode>
                <c:ptCount val="6"/>
                <c:pt idx="0">
                  <c:v>13.0</c:v>
                </c:pt>
                <c:pt idx="1">
                  <c:v>43.0</c:v>
                </c:pt>
                <c:pt idx="2">
                  <c:v>195.0</c:v>
                </c:pt>
                <c:pt idx="3">
                  <c:v>476.0</c:v>
                </c:pt>
                <c:pt idx="4">
                  <c:v>2522.0</c:v>
                </c:pt>
                <c:pt idx="5">
                  <c:v>165.0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'Observed-Estimated'!$AG$51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'Observed-Estimated'!$AH$51:$AM$51</c:f>
              <c:numCache>
                <c:formatCode>General</c:formatCode>
                <c:ptCount val="6"/>
                <c:pt idx="0">
                  <c:v>21.0</c:v>
                </c:pt>
                <c:pt idx="1">
                  <c:v>34.0</c:v>
                </c:pt>
                <c:pt idx="2">
                  <c:v>45.0</c:v>
                </c:pt>
                <c:pt idx="3">
                  <c:v>154.0</c:v>
                </c:pt>
                <c:pt idx="4">
                  <c:v>476.0</c:v>
                </c:pt>
                <c:pt idx="5">
                  <c:v>2294.0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4656504"/>
        <c:axId val="-2094653400"/>
      </c:lineChart>
      <c:catAx>
        <c:axId val="-2094656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94653400"/>
        <c:crosses val="autoZero"/>
        <c:auto val="1"/>
        <c:lblAlgn val="ctr"/>
        <c:lblOffset val="100"/>
        <c:noMultiLvlLbl val="0"/>
      </c:catAx>
      <c:valAx>
        <c:axId val="-2094653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46565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Arial"/>
              </a:rPr>
              <a:t>Observed - Closed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'Observed-Estimated'!$AG$18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'Observed-Estimated'!$AH$18:$AM$18</c:f>
              <c:numCache>
                <c:formatCode>General</c:formatCode>
                <c:ptCount val="6"/>
                <c:pt idx="0">
                  <c:v>5697.0</c:v>
                </c:pt>
                <c:pt idx="1">
                  <c:v>129.0</c:v>
                </c:pt>
                <c:pt idx="2">
                  <c:v>53.0</c:v>
                </c:pt>
                <c:pt idx="3">
                  <c:v>76.0</c:v>
                </c:pt>
                <c:pt idx="4">
                  <c:v>149.0</c:v>
                </c:pt>
                <c:pt idx="5">
                  <c:v>153.0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'Observed-Estimated'!$AG$19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'Observed-Estimated'!$AH$19:$AM$19</c:f>
              <c:numCache>
                <c:formatCode>General</c:formatCode>
                <c:ptCount val="6"/>
                <c:pt idx="0">
                  <c:v>114.0</c:v>
                </c:pt>
                <c:pt idx="1">
                  <c:v>5152.0</c:v>
                </c:pt>
                <c:pt idx="2">
                  <c:v>277.0</c:v>
                </c:pt>
                <c:pt idx="3">
                  <c:v>163.0</c:v>
                </c:pt>
                <c:pt idx="4">
                  <c:v>172.0</c:v>
                </c:pt>
                <c:pt idx="5">
                  <c:v>209.0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'Observed-Estimated'!$AG$20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'Observed-Estimated'!$AH$20:$AM$20</c:f>
              <c:numCache>
                <c:formatCode>General</c:formatCode>
                <c:ptCount val="6"/>
                <c:pt idx="0">
                  <c:v>100.0</c:v>
                </c:pt>
                <c:pt idx="1">
                  <c:v>333.0</c:v>
                </c:pt>
                <c:pt idx="2">
                  <c:v>4604.0</c:v>
                </c:pt>
                <c:pt idx="3">
                  <c:v>371.0</c:v>
                </c:pt>
                <c:pt idx="4">
                  <c:v>221.0</c:v>
                </c:pt>
                <c:pt idx="5">
                  <c:v>142.0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'Observed-Estimated'!$AG$21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'Observed-Estimated'!$AH$21:$AM$21</c:f>
              <c:numCache>
                <c:formatCode>General</c:formatCode>
                <c:ptCount val="6"/>
                <c:pt idx="0">
                  <c:v>68.0</c:v>
                </c:pt>
                <c:pt idx="1">
                  <c:v>222.0</c:v>
                </c:pt>
                <c:pt idx="2">
                  <c:v>489.0</c:v>
                </c:pt>
                <c:pt idx="3">
                  <c:v>4050.0</c:v>
                </c:pt>
                <c:pt idx="4">
                  <c:v>472.0</c:v>
                </c:pt>
                <c:pt idx="5">
                  <c:v>206.0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'Observed-Estimated'!$AG$22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'Observed-Estimated'!$AH$22:$AM$22</c:f>
              <c:numCache>
                <c:formatCode>General</c:formatCode>
                <c:ptCount val="6"/>
                <c:pt idx="0">
                  <c:v>37.0</c:v>
                </c:pt>
                <c:pt idx="1">
                  <c:v>120.0</c:v>
                </c:pt>
                <c:pt idx="2">
                  <c:v>348.0</c:v>
                </c:pt>
                <c:pt idx="3">
                  <c:v>718.0</c:v>
                </c:pt>
                <c:pt idx="4">
                  <c:v>3339.0</c:v>
                </c:pt>
                <c:pt idx="5">
                  <c:v>557.0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'Observed-Estimated'!$AG$23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'Observed-Estimated'!$AH$23:$AM$23</c:f>
              <c:numCache>
                <c:formatCode>General</c:formatCode>
                <c:ptCount val="6"/>
                <c:pt idx="0">
                  <c:v>41.0</c:v>
                </c:pt>
                <c:pt idx="1">
                  <c:v>75.0</c:v>
                </c:pt>
                <c:pt idx="2">
                  <c:v>194.0</c:v>
                </c:pt>
                <c:pt idx="3">
                  <c:v>424.0</c:v>
                </c:pt>
                <c:pt idx="4">
                  <c:v>1077.0</c:v>
                </c:pt>
                <c:pt idx="5">
                  <c:v>3157.0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509944"/>
        <c:axId val="2094605272"/>
      </c:lineChart>
      <c:catAx>
        <c:axId val="2094509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605272"/>
        <c:crosses val="autoZero"/>
        <c:auto val="1"/>
        <c:lblAlgn val="ctr"/>
        <c:lblOffset val="100"/>
        <c:noMultiLvlLbl val="0"/>
      </c:catAx>
      <c:valAx>
        <c:axId val="20946052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45099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0090"/>
                </a:solidFill>
                <a:latin typeface="Arial"/>
              </a:rPr>
              <a:t>Observed-Open </a:t>
            </a:r>
            <a:r>
              <a:rPr lang="en-US" dirty="0" err="1">
                <a:solidFill>
                  <a:srgbClr val="000090"/>
                </a:solidFill>
                <a:latin typeface="Arial"/>
              </a:rPr>
              <a:t>RoO</a:t>
            </a:r>
            <a:endParaRPr lang="en-US" dirty="0">
              <a:solidFill>
                <a:srgbClr val="000090"/>
              </a:solidFill>
              <a:latin typeface="Arial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'Observed-Estimated'!$AG$60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'Observed-Estimated'!$AH$60:$AM$60</c:f>
              <c:numCache>
                <c:formatCode>General</c:formatCode>
                <c:ptCount val="6"/>
                <c:pt idx="0">
                  <c:v>5438.0</c:v>
                </c:pt>
                <c:pt idx="1">
                  <c:v>75.0</c:v>
                </c:pt>
                <c:pt idx="2">
                  <c:v>63.0</c:v>
                </c:pt>
                <c:pt idx="3">
                  <c:v>66.0</c:v>
                </c:pt>
                <c:pt idx="4">
                  <c:v>94.0</c:v>
                </c:pt>
                <c:pt idx="5">
                  <c:v>70.0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'Observed-Estimated'!$AG$61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'Observed-Estimated'!$AH$61:$AM$61</c:f>
              <c:numCache>
                <c:formatCode>General</c:formatCode>
                <c:ptCount val="6"/>
                <c:pt idx="0">
                  <c:v>70.0</c:v>
                </c:pt>
                <c:pt idx="1">
                  <c:v>4958.0</c:v>
                </c:pt>
                <c:pt idx="2">
                  <c:v>238.0</c:v>
                </c:pt>
                <c:pt idx="3">
                  <c:v>181.0</c:v>
                </c:pt>
                <c:pt idx="4">
                  <c:v>192.0</c:v>
                </c:pt>
                <c:pt idx="5">
                  <c:v>155.0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'Observed-Estimated'!$AG$62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'Observed-Estimated'!$AH$62:$AM$62</c:f>
              <c:numCache>
                <c:formatCode>General</c:formatCode>
                <c:ptCount val="6"/>
                <c:pt idx="0">
                  <c:v>81.0</c:v>
                </c:pt>
                <c:pt idx="1">
                  <c:v>296.0</c:v>
                </c:pt>
                <c:pt idx="2">
                  <c:v>4477.0</c:v>
                </c:pt>
                <c:pt idx="3">
                  <c:v>360.0</c:v>
                </c:pt>
                <c:pt idx="4">
                  <c:v>262.0</c:v>
                </c:pt>
                <c:pt idx="5">
                  <c:v>160.0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'Observed-Estimated'!$AG$63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'Observed-Estimated'!$AH$63:$AM$63</c:f>
              <c:numCache>
                <c:formatCode>General</c:formatCode>
                <c:ptCount val="6"/>
                <c:pt idx="0">
                  <c:v>40.0</c:v>
                </c:pt>
                <c:pt idx="1">
                  <c:v>183.0</c:v>
                </c:pt>
                <c:pt idx="2">
                  <c:v>438.0</c:v>
                </c:pt>
                <c:pt idx="3">
                  <c:v>4058.0</c:v>
                </c:pt>
                <c:pt idx="4">
                  <c:v>532.0</c:v>
                </c:pt>
                <c:pt idx="5">
                  <c:v>311.0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'Observed-Estimated'!$AG$64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'Observed-Estimated'!$AH$64:$AM$64</c:f>
              <c:numCache>
                <c:formatCode>General</c:formatCode>
                <c:ptCount val="6"/>
                <c:pt idx="0">
                  <c:v>39.0</c:v>
                </c:pt>
                <c:pt idx="1">
                  <c:v>109.0</c:v>
                </c:pt>
                <c:pt idx="2">
                  <c:v>353.0</c:v>
                </c:pt>
                <c:pt idx="3">
                  <c:v>671.0</c:v>
                </c:pt>
                <c:pt idx="4">
                  <c:v>3583.0</c:v>
                </c:pt>
                <c:pt idx="5">
                  <c:v>693.0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'Observed-Estimated'!$AG$65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'Observed-Estimated'!$AH$65:$AM$65</c:f>
              <c:numCache>
                <c:formatCode>General</c:formatCode>
                <c:ptCount val="6"/>
                <c:pt idx="0">
                  <c:v>30.0</c:v>
                </c:pt>
                <c:pt idx="1">
                  <c:v>68.0</c:v>
                </c:pt>
                <c:pt idx="2">
                  <c:v>123.0</c:v>
                </c:pt>
                <c:pt idx="3">
                  <c:v>328.0</c:v>
                </c:pt>
                <c:pt idx="4">
                  <c:v>916.0</c:v>
                </c:pt>
                <c:pt idx="5">
                  <c:v>3885.0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4583096"/>
        <c:axId val="-2094579960"/>
      </c:lineChart>
      <c:catAx>
        <c:axId val="-2094583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94579960"/>
        <c:crosses val="autoZero"/>
        <c:auto val="1"/>
        <c:lblAlgn val="ctr"/>
        <c:lblOffset val="100"/>
        <c:noMultiLvlLbl val="0"/>
      </c:catAx>
      <c:valAx>
        <c:axId val="-20945799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45830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>
                <a:solidFill>
                  <a:srgbClr val="0000FF"/>
                </a:solidFill>
                <a:latin typeface="Arial"/>
              </a:rPr>
              <a:t>Seq</a:t>
            </a:r>
            <a:r>
              <a:rPr lang="en-US" dirty="0">
                <a:solidFill>
                  <a:srgbClr val="0000FF"/>
                </a:solidFill>
                <a:latin typeface="Arial"/>
              </a:rPr>
              <a:t>-only </a:t>
            </a:r>
            <a:r>
              <a:rPr lang="en-US" baseline="0" dirty="0">
                <a:solidFill>
                  <a:srgbClr val="0000FF"/>
                </a:solidFill>
                <a:latin typeface="Arial"/>
              </a:rPr>
              <a:t>Estimates </a:t>
            </a:r>
            <a:r>
              <a:rPr lang="en-US" dirty="0">
                <a:solidFill>
                  <a:srgbClr val="0000FF"/>
                </a:solidFill>
                <a:latin typeface="Arial"/>
              </a:rPr>
              <a:t>- Closed ISR</a:t>
            </a:r>
          </a:p>
        </c:rich>
      </c:tx>
      <c:layout>
        <c:manualLayout>
          <c:xMode val="edge"/>
          <c:yMode val="edge"/>
          <c:x val="0.214409448818898"/>
          <c:y val="0.025862068965517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'Observed-Estimated'!$BX$21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'Observed-Estimated'!$BY$21:$CD$21</c:f>
              <c:numCache>
                <c:formatCode>0</c:formatCode>
                <c:ptCount val="6"/>
                <c:pt idx="0">
                  <c:v>5753.93333333331</c:v>
                </c:pt>
                <c:pt idx="1">
                  <c:v>56.93333333333334</c:v>
                </c:pt>
                <c:pt idx="2">
                  <c:v>42.43333333333334</c:v>
                </c:pt>
                <c:pt idx="3">
                  <c:v>34.43333333333332</c:v>
                </c:pt>
                <c:pt idx="4">
                  <c:v>24.93333333333311</c:v>
                </c:pt>
                <c:pt idx="5">
                  <c:v>11.33333333333333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'Observed-Estimated'!$BX$22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'Observed-Estimated'!$BY$22:$CD$22</c:f>
              <c:numCache>
                <c:formatCode>0</c:formatCode>
                <c:ptCount val="6"/>
                <c:pt idx="0">
                  <c:v>81.78333333333345</c:v>
                </c:pt>
                <c:pt idx="1">
                  <c:v>5233.6</c:v>
                </c:pt>
                <c:pt idx="2">
                  <c:v>185.5999999999996</c:v>
                </c:pt>
                <c:pt idx="3">
                  <c:v>139.9333333333337</c:v>
                </c:pt>
                <c:pt idx="4">
                  <c:v>92.5166666666672</c:v>
                </c:pt>
                <c:pt idx="5">
                  <c:v>43.56666666666633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'Observed-Estimated'!$BX$23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'Observed-Estimated'!$BY$23:$CD$23</c:f>
              <c:numCache>
                <c:formatCode>0</c:formatCode>
                <c:ptCount val="6"/>
                <c:pt idx="0">
                  <c:v>73.75000000000004</c:v>
                </c:pt>
                <c:pt idx="1">
                  <c:v>248.1999999999992</c:v>
                </c:pt>
                <c:pt idx="2">
                  <c:v>4712.449999999997</c:v>
                </c:pt>
                <c:pt idx="3">
                  <c:v>324.4499999999984</c:v>
                </c:pt>
                <c:pt idx="4">
                  <c:v>203.1999999999996</c:v>
                </c:pt>
                <c:pt idx="5">
                  <c:v>89.95000000000034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'Observed-Estimated'!$BX$24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'Observed-Estimated'!$BY$24:$CD$24</c:f>
              <c:numCache>
                <c:formatCode>0</c:formatCode>
                <c:ptCount val="6"/>
                <c:pt idx="0">
                  <c:v>68.9</c:v>
                </c:pt>
                <c:pt idx="1">
                  <c:v>203.9666666666663</c:v>
                </c:pt>
                <c:pt idx="2">
                  <c:v>447.8833333333306</c:v>
                </c:pt>
                <c:pt idx="3">
                  <c:v>4171.38333333333</c:v>
                </c:pt>
                <c:pt idx="4">
                  <c:v>387.2166666666637</c:v>
                </c:pt>
                <c:pt idx="5">
                  <c:v>155.65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'Observed-Estimated'!$BX$25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'Observed-Estimated'!$BY$25:$CD$25</c:f>
              <c:numCache>
                <c:formatCode>0</c:formatCode>
                <c:ptCount val="6"/>
                <c:pt idx="0">
                  <c:v>54.15</c:v>
                </c:pt>
                <c:pt idx="1">
                  <c:v>154.8500000000004</c:v>
                </c:pt>
                <c:pt idx="2">
                  <c:v>312.5999999999991</c:v>
                </c:pt>
                <c:pt idx="3">
                  <c:v>625.9333333333291</c:v>
                </c:pt>
                <c:pt idx="4">
                  <c:v>3568.183333333331</c:v>
                </c:pt>
                <c:pt idx="5">
                  <c:v>349.283333333332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'Observed-Estimated'!$BX$26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'Observed-Estimated'!$BY$26:$CD$26</c:f>
              <c:numCache>
                <c:formatCode>0</c:formatCode>
                <c:ptCount val="6"/>
                <c:pt idx="0">
                  <c:v>43.90000000000001</c:v>
                </c:pt>
                <c:pt idx="1">
                  <c:v>90.75000000000024</c:v>
                </c:pt>
                <c:pt idx="2">
                  <c:v>171.166666666667</c:v>
                </c:pt>
                <c:pt idx="3">
                  <c:v>312.6666666666666</c:v>
                </c:pt>
                <c:pt idx="4">
                  <c:v>839.1666666666647</c:v>
                </c:pt>
                <c:pt idx="5">
                  <c:v>3461.349999999999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4029368"/>
        <c:axId val="-2094026168"/>
      </c:lineChart>
      <c:catAx>
        <c:axId val="-2094029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94026168"/>
        <c:crosses val="autoZero"/>
        <c:auto val="1"/>
        <c:lblAlgn val="ctr"/>
        <c:lblOffset val="100"/>
        <c:noMultiLvlLbl val="0"/>
      </c:catAx>
      <c:valAx>
        <c:axId val="-2094026168"/>
        <c:scaling>
          <c:orientation val="minMax"/>
          <c:max val="6000.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-20940293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FF000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FF0000"/>
                </a:solidFill>
                <a:effectLst/>
                <a:latin typeface="Arial"/>
              </a:rPr>
              <a:t>-only Estimates - 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Open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'Observed-Estimated'!$BX$38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'Observed-Estimated'!$BY$38:$CD$38</c:f>
              <c:numCache>
                <c:formatCode>0</c:formatCode>
                <c:ptCount val="6"/>
                <c:pt idx="0">
                  <c:v>5605.183333333332</c:v>
                </c:pt>
                <c:pt idx="1">
                  <c:v>27.18333333333311</c:v>
                </c:pt>
                <c:pt idx="2">
                  <c:v>23.18333333333312</c:v>
                </c:pt>
                <c:pt idx="3">
                  <c:v>16.84999999999999</c:v>
                </c:pt>
                <c:pt idx="4">
                  <c:v>7.600000000000005</c:v>
                </c:pt>
                <c:pt idx="5">
                  <c:v>2.0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'Observed-Estimated'!$BX$39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'Observed-Estimated'!$BY$39:$CD$39</c:f>
              <c:numCache>
                <c:formatCode>0</c:formatCode>
                <c:ptCount val="6"/>
                <c:pt idx="0">
                  <c:v>101.6666666666668</c:v>
                </c:pt>
                <c:pt idx="1">
                  <c:v>4861.01666666667</c:v>
                </c:pt>
                <c:pt idx="2">
                  <c:v>137.0166666666665</c:v>
                </c:pt>
                <c:pt idx="3">
                  <c:v>91.68333333333304</c:v>
                </c:pt>
                <c:pt idx="4">
                  <c:v>37.68333333333332</c:v>
                </c:pt>
                <c:pt idx="5">
                  <c:v>4.93333333333334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'Observed-Estimated'!$BX$40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'Observed-Estimated'!$BY$40:$CD$40</c:f>
              <c:numCache>
                <c:formatCode>0</c:formatCode>
                <c:ptCount val="6"/>
                <c:pt idx="0">
                  <c:v>116.2666666666668</c:v>
                </c:pt>
                <c:pt idx="1">
                  <c:v>342.5499999999994</c:v>
                </c:pt>
                <c:pt idx="2">
                  <c:v>4092.966666666664</c:v>
                </c:pt>
                <c:pt idx="3">
                  <c:v>268.3000000000004</c:v>
                </c:pt>
                <c:pt idx="4">
                  <c:v>100.4666666666668</c:v>
                </c:pt>
                <c:pt idx="5">
                  <c:v>14.45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'Observed-Estimated'!$BX$41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'Observed-Estimated'!$BY$41:$CD$41</c:f>
              <c:numCache>
                <c:formatCode>0</c:formatCode>
                <c:ptCount val="6"/>
                <c:pt idx="0">
                  <c:v>98.10000000000011</c:v>
                </c:pt>
                <c:pt idx="1">
                  <c:v>280.7666666666672</c:v>
                </c:pt>
                <c:pt idx="2">
                  <c:v>585.2666666666627</c:v>
                </c:pt>
                <c:pt idx="3">
                  <c:v>3217.599999999998</c:v>
                </c:pt>
                <c:pt idx="4">
                  <c:v>181.4333333333333</c:v>
                </c:pt>
                <c:pt idx="5">
                  <c:v>24.83333333333328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'Observed-Estimated'!$BX$42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'Observed-Estimated'!$BY$42:$CD$42</c:f>
              <c:numCache>
                <c:formatCode>0</c:formatCode>
                <c:ptCount val="6"/>
                <c:pt idx="0">
                  <c:v>66.05000000000007</c:v>
                </c:pt>
                <c:pt idx="1">
                  <c:v>188.5666666666665</c:v>
                </c:pt>
                <c:pt idx="2">
                  <c:v>414.9</c:v>
                </c:pt>
                <c:pt idx="3">
                  <c:v>707.733333333332</c:v>
                </c:pt>
                <c:pt idx="4">
                  <c:v>1979.316666666667</c:v>
                </c:pt>
                <c:pt idx="5">
                  <c:v>55.43333333333337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'Observed-Estimated'!$BX$43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'Observed-Estimated'!$BY$43:$CD$43</c:f>
              <c:numCache>
                <c:formatCode>0</c:formatCode>
                <c:ptCount val="6"/>
                <c:pt idx="0">
                  <c:v>30.85</c:v>
                </c:pt>
                <c:pt idx="1">
                  <c:v>64.31666666666663</c:v>
                </c:pt>
                <c:pt idx="2">
                  <c:v>163.2333333333334</c:v>
                </c:pt>
                <c:pt idx="3">
                  <c:v>398.9000000000001</c:v>
                </c:pt>
                <c:pt idx="4">
                  <c:v>830.4833333333335</c:v>
                </c:pt>
                <c:pt idx="5">
                  <c:v>1401.216666666667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6835496"/>
        <c:axId val="-2086759000"/>
      </c:lineChart>
      <c:catAx>
        <c:axId val="-2086835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86759000"/>
        <c:crosses val="autoZero"/>
        <c:auto val="1"/>
        <c:lblAlgn val="ctr"/>
        <c:lblOffset val="100"/>
        <c:noMultiLvlLbl val="0"/>
      </c:catAx>
      <c:valAx>
        <c:axId val="-208675900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-20868354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00800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008000"/>
                </a:solidFill>
                <a:effectLst/>
                <a:latin typeface="Arial"/>
              </a:rPr>
              <a:t>-only Estimates - </a:t>
            </a:r>
            <a:r>
              <a:rPr lang="en-US" dirty="0">
                <a:solidFill>
                  <a:srgbClr val="008000"/>
                </a:solidFill>
                <a:latin typeface="Arial"/>
              </a:rPr>
              <a:t>Open ISR Blank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'Observed-Estimated'!$BX$58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'Observed-Estimated'!$BY$58:$CD$58</c:f>
              <c:numCache>
                <c:formatCode>0</c:formatCode>
                <c:ptCount val="6"/>
                <c:pt idx="0">
                  <c:v>5545.483333333313</c:v>
                </c:pt>
                <c:pt idx="1">
                  <c:v>15.48333333333333</c:v>
                </c:pt>
                <c:pt idx="2">
                  <c:v>12.98333333333333</c:v>
                </c:pt>
                <c:pt idx="3">
                  <c:v>9.983333333333332</c:v>
                </c:pt>
                <c:pt idx="4">
                  <c:v>5.73333333333334</c:v>
                </c:pt>
                <c:pt idx="5">
                  <c:v>2.333333333333333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'Observed-Estimated'!$BX$59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'Observed-Estimated'!$BY$59:$CD$59</c:f>
              <c:numCache>
                <c:formatCode>0</c:formatCode>
                <c:ptCount val="6"/>
                <c:pt idx="0">
                  <c:v>66.50000000000005</c:v>
                </c:pt>
                <c:pt idx="1">
                  <c:v>4945.31666666667</c:v>
                </c:pt>
                <c:pt idx="2">
                  <c:v>85.81666666666676</c:v>
                </c:pt>
                <c:pt idx="3">
                  <c:v>67.48333333333341</c:v>
                </c:pt>
                <c:pt idx="4">
                  <c:v>47.81666666666625</c:v>
                </c:pt>
                <c:pt idx="5">
                  <c:v>22.06666666666666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'Observed-Estimated'!$BX$60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'Observed-Estimated'!$BY$60:$CD$60</c:f>
              <c:numCache>
                <c:formatCode>0</c:formatCode>
                <c:ptCount val="6"/>
                <c:pt idx="0">
                  <c:v>61.13333333333337</c:v>
                </c:pt>
                <c:pt idx="1">
                  <c:v>190.3333333333331</c:v>
                </c:pt>
                <c:pt idx="2">
                  <c:v>4268.083333333328</c:v>
                </c:pt>
                <c:pt idx="3">
                  <c:v>205.9166666666663</c:v>
                </c:pt>
                <c:pt idx="4">
                  <c:v>136.4166666666669</c:v>
                </c:pt>
                <c:pt idx="5">
                  <c:v>58.11666666666641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'Observed-Estimated'!$BX$61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'Observed-Estimated'!$BY$61:$CD$61</c:f>
              <c:numCache>
                <c:formatCode>0</c:formatCode>
                <c:ptCount val="6"/>
                <c:pt idx="0">
                  <c:v>51.63333333333337</c:v>
                </c:pt>
                <c:pt idx="1">
                  <c:v>168.25</c:v>
                </c:pt>
                <c:pt idx="2">
                  <c:v>370.6666666666651</c:v>
                </c:pt>
                <c:pt idx="3">
                  <c:v>3623.166666666644</c:v>
                </c:pt>
                <c:pt idx="4">
                  <c:v>257.4999999999989</c:v>
                </c:pt>
                <c:pt idx="5">
                  <c:v>103.7833333333336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'Observed-Estimated'!$BX$62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'Observed-Estimated'!$BY$62:$CD$62</c:f>
              <c:numCache>
                <c:formatCode>0</c:formatCode>
                <c:ptCount val="6"/>
                <c:pt idx="0">
                  <c:v>31.84999999999999</c:v>
                </c:pt>
                <c:pt idx="1">
                  <c:v>88.33333333333321</c:v>
                </c:pt>
                <c:pt idx="2">
                  <c:v>210.8333333333334</c:v>
                </c:pt>
                <c:pt idx="3">
                  <c:v>406.8333333333332</c:v>
                </c:pt>
                <c:pt idx="4">
                  <c:v>2507.75</c:v>
                </c:pt>
                <c:pt idx="5">
                  <c:v>155.4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'Observed-Estimated'!$BX$63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'Observed-Estimated'!$BY$63:$CD$63</c:f>
              <c:numCache>
                <c:formatCode>0</c:formatCode>
                <c:ptCount val="6"/>
                <c:pt idx="0">
                  <c:v>19.16666666666666</c:v>
                </c:pt>
                <c:pt idx="1">
                  <c:v>37.7833333333333</c:v>
                </c:pt>
                <c:pt idx="2">
                  <c:v>55.36666666666638</c:v>
                </c:pt>
                <c:pt idx="3">
                  <c:v>127.3666666666668</c:v>
                </c:pt>
                <c:pt idx="4">
                  <c:v>435.2</c:v>
                </c:pt>
                <c:pt idx="5">
                  <c:v>2343.116666666665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7697544"/>
        <c:axId val="2090874632"/>
      </c:lineChart>
      <c:catAx>
        <c:axId val="-2087697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0874632"/>
        <c:crosses val="autoZero"/>
        <c:auto val="1"/>
        <c:lblAlgn val="ctr"/>
        <c:lblOffset val="100"/>
        <c:noMultiLvlLbl val="0"/>
      </c:catAx>
      <c:valAx>
        <c:axId val="209087463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-20876975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00009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000090"/>
                </a:solidFill>
                <a:effectLst/>
                <a:latin typeface="Arial"/>
              </a:rPr>
              <a:t>-only Estimates - </a:t>
            </a:r>
            <a:r>
              <a:rPr lang="en-US" dirty="0" err="1">
                <a:solidFill>
                  <a:srgbClr val="000090"/>
                </a:solidFill>
                <a:latin typeface="Arial"/>
              </a:rPr>
              <a:t>RoO</a:t>
            </a:r>
            <a:endParaRPr lang="en-US" dirty="0">
              <a:solidFill>
                <a:srgbClr val="000090"/>
              </a:solidFill>
              <a:latin typeface="Arial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'Observed-Estimated'!$BX$75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'Observed-Estimated'!$BY$75:$CD$75</c:f>
              <c:numCache>
                <c:formatCode>0</c:formatCode>
                <c:ptCount val="6"/>
                <c:pt idx="0">
                  <c:v>5492.81666666667</c:v>
                </c:pt>
                <c:pt idx="1">
                  <c:v>54.81666666666621</c:v>
                </c:pt>
                <c:pt idx="2">
                  <c:v>44.81666666666625</c:v>
                </c:pt>
                <c:pt idx="3">
                  <c:v>36.48333333333336</c:v>
                </c:pt>
                <c:pt idx="4">
                  <c:v>28.73333333333314</c:v>
                </c:pt>
                <c:pt idx="5">
                  <c:v>17.33333333333328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'Observed-Estimated'!$BX$76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'Observed-Estimated'!$BY$76:$CD$76</c:f>
              <c:numCache>
                <c:formatCode>0</c:formatCode>
                <c:ptCount val="6"/>
                <c:pt idx="0">
                  <c:v>66.39999999999997</c:v>
                </c:pt>
                <c:pt idx="1">
                  <c:v>5040.699999999998</c:v>
                </c:pt>
                <c:pt idx="2">
                  <c:v>189.1999999999995</c:v>
                </c:pt>
                <c:pt idx="3">
                  <c:v>142.0333333333337</c:v>
                </c:pt>
                <c:pt idx="4">
                  <c:v>104.033333333334</c:v>
                </c:pt>
                <c:pt idx="5">
                  <c:v>55.63333333333341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'Observed-Estimated'!$BX$77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'Observed-Estimated'!$BY$77:$CD$77</c:f>
              <c:numCache>
                <c:formatCode>0</c:formatCode>
                <c:ptCount val="6"/>
                <c:pt idx="0">
                  <c:v>54.29999999999996</c:v>
                </c:pt>
                <c:pt idx="1">
                  <c:v>218.8833333333325</c:v>
                </c:pt>
                <c:pt idx="2">
                  <c:v>4601.71666666667</c:v>
                </c:pt>
                <c:pt idx="3">
                  <c:v>338.3833333333311</c:v>
                </c:pt>
                <c:pt idx="4">
                  <c:v>241.0499999999989</c:v>
                </c:pt>
                <c:pt idx="5">
                  <c:v>123.6666666666673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'Observed-Estimated'!$BX$78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'Observed-Estimated'!$BY$78:$CD$78</c:f>
              <c:numCache>
                <c:formatCode>0</c:formatCode>
                <c:ptCount val="6"/>
                <c:pt idx="0">
                  <c:v>48.08333333333331</c:v>
                </c:pt>
                <c:pt idx="1">
                  <c:v>165.6666666666667</c:v>
                </c:pt>
                <c:pt idx="2">
                  <c:v>382.3333333333308</c:v>
                </c:pt>
                <c:pt idx="3">
                  <c:v>4259.66666666667</c:v>
                </c:pt>
                <c:pt idx="4">
                  <c:v>471.5833333333293</c:v>
                </c:pt>
                <c:pt idx="5">
                  <c:v>208.6666666666665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'Observed-Estimated'!$BX$79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'Observed-Estimated'!$BY$79:$CD$79</c:f>
              <c:numCache>
                <c:formatCode>0</c:formatCode>
                <c:ptCount val="6"/>
                <c:pt idx="0">
                  <c:v>39.76666666666642</c:v>
                </c:pt>
                <c:pt idx="1">
                  <c:v>128.533333333334</c:v>
                </c:pt>
                <c:pt idx="2">
                  <c:v>279.2833333333317</c:v>
                </c:pt>
                <c:pt idx="3">
                  <c:v>547.6166666666625</c:v>
                </c:pt>
                <c:pt idx="4">
                  <c:v>3995.450000000004</c:v>
                </c:pt>
                <c:pt idx="5">
                  <c:v>439.3499999999977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'Observed-Estimated'!$BX$80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'Observed-Estimated'!$BY$80:$CD$80</c:f>
              <c:numCache>
                <c:formatCode>0</c:formatCode>
                <c:ptCount val="6"/>
                <c:pt idx="0">
                  <c:v>27.13333333333332</c:v>
                </c:pt>
                <c:pt idx="1">
                  <c:v>76.45000000000015</c:v>
                </c:pt>
                <c:pt idx="2">
                  <c:v>147.2833333333336</c:v>
                </c:pt>
                <c:pt idx="3">
                  <c:v>248.9499999999996</c:v>
                </c:pt>
                <c:pt idx="4">
                  <c:v>555.783333333331</c:v>
                </c:pt>
                <c:pt idx="5">
                  <c:v>4273.399999999997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87630232"/>
        <c:axId val="-2087627064"/>
      </c:lineChart>
      <c:catAx>
        <c:axId val="-2087630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87627064"/>
        <c:crosses val="autoZero"/>
        <c:auto val="1"/>
        <c:lblAlgn val="ctr"/>
        <c:lblOffset val="100"/>
        <c:noMultiLvlLbl val="0"/>
      </c:catAx>
      <c:valAx>
        <c:axId val="-2087627064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-20876302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'Observed-Estimated'!$DR$23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'Observed-Estimated'!$DS$23:$DX$23</c:f>
              <c:numCache>
                <c:formatCode>General</c:formatCode>
                <c:ptCount val="6"/>
                <c:pt idx="1">
                  <c:v>0.00969721744363635</c:v>
                </c:pt>
                <c:pt idx="2">
                  <c:v>0.00722749286050883</c:v>
                </c:pt>
                <c:pt idx="3">
                  <c:v>0.00586488619395571</c:v>
                </c:pt>
                <c:pt idx="4">
                  <c:v>0.00424679077742388</c:v>
                </c:pt>
                <c:pt idx="5">
                  <c:v>0.00193035944428358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'Observed-Estimated'!$DR$24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'Observed-Estimated'!$DS$24:$DX$24</c:f>
              <c:numCache>
                <c:formatCode>General</c:formatCode>
                <c:ptCount val="6"/>
                <c:pt idx="0">
                  <c:v>0.013929814401617</c:v>
                </c:pt>
                <c:pt idx="2">
                  <c:v>0.0316124746640322</c:v>
                </c:pt>
                <c:pt idx="3">
                  <c:v>0.023834261609125</c:v>
                </c:pt>
                <c:pt idx="4">
                  <c:v>0.0157579783459091</c:v>
                </c:pt>
                <c:pt idx="5">
                  <c:v>0.00742052880493719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'Observed-Estimated'!$DR$25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'Observed-Estimated'!$DS$25:$DX$25</c:f>
              <c:numCache>
                <c:formatCode>General</c:formatCode>
                <c:ptCount val="6"/>
                <c:pt idx="0">
                  <c:v>0.0125615302072866</c:v>
                </c:pt>
                <c:pt idx="1">
                  <c:v>0.0422748718298103</c:v>
                </c:pt>
                <c:pt idx="3">
                  <c:v>0.0552622166203946</c:v>
                </c:pt>
                <c:pt idx="4">
                  <c:v>0.0346102093304491</c:v>
                </c:pt>
                <c:pt idx="5">
                  <c:v>0.0153208087070567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'Observed-Estimated'!$DR$26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'Observed-Estimated'!$DS$26:$DX$26</c:f>
              <c:numCache>
                <c:formatCode>General</c:formatCode>
                <c:ptCount val="6"/>
                <c:pt idx="0">
                  <c:v>0.0117354499156887</c:v>
                </c:pt>
                <c:pt idx="1">
                  <c:v>0.0347407924693271</c:v>
                </c:pt>
                <c:pt idx="2">
                  <c:v>0.0762861019797535</c:v>
                </c:pt>
                <c:pt idx="4">
                  <c:v>0.065953001425059</c:v>
                </c:pt>
                <c:pt idx="5">
                  <c:v>0.0265112159561241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'Observed-Estimated'!$DR$27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'Observed-Estimated'!$DS$27:$DX$27</c:f>
              <c:numCache>
                <c:formatCode>General</c:formatCode>
                <c:ptCount val="6"/>
                <c:pt idx="0">
                  <c:v>0.00922314387423141</c:v>
                </c:pt>
                <c:pt idx="1">
                  <c:v>0.0263749552894688</c:v>
                </c:pt>
                <c:pt idx="2">
                  <c:v>0.0532438554955629</c:v>
                </c:pt>
                <c:pt idx="3">
                  <c:v>0.106612616602226</c:v>
                </c:pt>
                <c:pt idx="5">
                  <c:v>0.0594919748144866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'Observed-Estimated'!$DR$28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'Observed-Estimated'!$DS$28:$DX$28</c:f>
              <c:numCache>
                <c:formatCode>General</c:formatCode>
                <c:ptCount val="6"/>
                <c:pt idx="0">
                  <c:v>0.00747730408271023</c:v>
                </c:pt>
                <c:pt idx="1">
                  <c:v>0.015457069373712</c:v>
                </c:pt>
                <c:pt idx="2">
                  <c:v>0.0291541051364595</c:v>
                </c:pt>
                <c:pt idx="3">
                  <c:v>0.0532552105511177</c:v>
                </c:pt>
                <c:pt idx="4">
                  <c:v>0.142931761793644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4244344"/>
        <c:axId val="-2094201704"/>
      </c:lineChart>
      <c:catAx>
        <c:axId val="-2094244344"/>
        <c:scaling>
          <c:orientation val="minMax"/>
        </c:scaling>
        <c:delete val="0"/>
        <c:axPos val="b"/>
        <c:majorTickMark val="out"/>
        <c:minorTickMark val="none"/>
        <c:tickLblPos val="nextTo"/>
        <c:crossAx val="-2094201704"/>
        <c:crosses val="autoZero"/>
        <c:auto val="1"/>
        <c:lblAlgn val="ctr"/>
        <c:lblOffset val="100"/>
        <c:noMultiLvlLbl val="0"/>
      </c:catAx>
      <c:valAx>
        <c:axId val="-20942017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424434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'Observed-Estimated'!$DR$40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'Observed-Estimated'!$DS$40:$DX$40</c:f>
              <c:numCache>
                <c:formatCode>General</c:formatCode>
                <c:ptCount val="6"/>
                <c:pt idx="1">
                  <c:v>0.00505012973662536</c:v>
                </c:pt>
                <c:pt idx="2">
                  <c:v>0.00430700825484113</c:v>
                </c:pt>
                <c:pt idx="3">
                  <c:v>0.00313039924201609</c:v>
                </c:pt>
                <c:pt idx="4">
                  <c:v>0.00141193081539005</c:v>
                </c:pt>
                <c:pt idx="5">
                  <c:v>0.000371560740892117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'Observed-Estimated'!$DR$41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'Observed-Estimated'!$DS$41:$DX$41</c:f>
              <c:numCache>
                <c:formatCode>General</c:formatCode>
                <c:ptCount val="6"/>
                <c:pt idx="0">
                  <c:v>0.0188876709953493</c:v>
                </c:pt>
                <c:pt idx="2">
                  <c:v>0.0254550070906175</c:v>
                </c:pt>
                <c:pt idx="3">
                  <c:v>0.0170329636303962</c:v>
                </c:pt>
                <c:pt idx="4">
                  <c:v>0.00700082362630898</c:v>
                </c:pt>
                <c:pt idx="5">
                  <c:v>0.000916516494200556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'Observed-Estimated'!$DR$42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'Observed-Estimated'!$DS$42:$DX$42</c:f>
              <c:numCache>
                <c:formatCode>General</c:formatCode>
                <c:ptCount val="6"/>
                <c:pt idx="0">
                  <c:v>0.0216000644038618</c:v>
                </c:pt>
                <c:pt idx="1">
                  <c:v>0.0636390658962973</c:v>
                </c:pt>
                <c:pt idx="3">
                  <c:v>0.0498448733906776</c:v>
                </c:pt>
                <c:pt idx="4">
                  <c:v>0.0186647345508141</c:v>
                </c:pt>
                <c:pt idx="5">
                  <c:v>0.00268452635294555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'Observed-Estimated'!$DR$43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'Observed-Estimated'!$DS$43:$DX$43</c:f>
              <c:numCache>
                <c:formatCode>General</c:formatCode>
                <c:ptCount val="6"/>
                <c:pt idx="0">
                  <c:v>0.0182250543407584</c:v>
                </c:pt>
                <c:pt idx="1">
                  <c:v>0.0521609353422385</c:v>
                </c:pt>
                <c:pt idx="2">
                  <c:v>0.108731058143063</c:v>
                </c:pt>
                <c:pt idx="4">
                  <c:v>0.0337067518779299</c:v>
                </c:pt>
                <c:pt idx="5">
                  <c:v>0.00461354586607712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'Observed-Estimated'!$DR$44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'Observed-Estimated'!$DS$44:$DX$44</c:f>
              <c:numCache>
                <c:formatCode>General</c:formatCode>
                <c:ptCount val="6"/>
                <c:pt idx="0">
                  <c:v>0.0122707934679622</c:v>
                </c:pt>
                <c:pt idx="1">
                  <c:v>0.0350319851871118</c:v>
                </c:pt>
                <c:pt idx="2">
                  <c:v>0.0770802756980698</c:v>
                </c:pt>
                <c:pt idx="3">
                  <c:v>0.13148296084369</c:v>
                </c:pt>
                <c:pt idx="5">
                  <c:v>0.0102984252017265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'Observed-Estimated'!$DR$45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'Observed-Estimated'!$DS$45:$DX$45</c:f>
              <c:numCache>
                <c:formatCode>General</c:formatCode>
                <c:ptCount val="6"/>
                <c:pt idx="0">
                  <c:v>0.00573132442826091</c:v>
                </c:pt>
                <c:pt idx="1">
                  <c:v>0.011948774159189</c:v>
                </c:pt>
                <c:pt idx="2">
                  <c:v>0.0303255491358117</c:v>
                </c:pt>
                <c:pt idx="3">
                  <c:v>0.0741077897709329</c:v>
                </c:pt>
                <c:pt idx="4">
                  <c:v>0.154287501315944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4607064"/>
        <c:axId val="-2094603928"/>
      </c:lineChart>
      <c:catAx>
        <c:axId val="-2094607064"/>
        <c:scaling>
          <c:orientation val="minMax"/>
        </c:scaling>
        <c:delete val="0"/>
        <c:axPos val="b"/>
        <c:majorTickMark val="out"/>
        <c:minorTickMark val="none"/>
        <c:tickLblPos val="nextTo"/>
        <c:crossAx val="-2094603928"/>
        <c:crosses val="autoZero"/>
        <c:auto val="1"/>
        <c:lblAlgn val="ctr"/>
        <c:lblOffset val="100"/>
        <c:noMultiLvlLbl val="0"/>
      </c:catAx>
      <c:valAx>
        <c:axId val="-2094603928"/>
        <c:scaling>
          <c:orientation val="minMax"/>
          <c:max val="0.16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460706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'Observed-Estimated'!$CK$20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'Observed-Estimated'!$CL$20:$CQ$20</c:f>
              <c:numCache>
                <c:formatCode>General</c:formatCode>
                <c:ptCount val="6"/>
                <c:pt idx="1">
                  <c:v>0.0167315175097276</c:v>
                </c:pt>
                <c:pt idx="2">
                  <c:v>0.00687418936446174</c:v>
                </c:pt>
                <c:pt idx="3">
                  <c:v>0.00985732814526589</c:v>
                </c:pt>
                <c:pt idx="4">
                  <c:v>0.019325551232166</c:v>
                </c:pt>
                <c:pt idx="5">
                  <c:v>0.0198443579766537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'Observed-Estimated'!$CK$21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'Observed-Estimated'!$CL$21:$CQ$21</c:f>
              <c:numCache>
                <c:formatCode>General</c:formatCode>
                <c:ptCount val="6"/>
                <c:pt idx="0">
                  <c:v>0.0147859922178988</c:v>
                </c:pt>
                <c:pt idx="2">
                  <c:v>0.0359273670557717</c:v>
                </c:pt>
                <c:pt idx="3">
                  <c:v>0.0211413748378729</c:v>
                </c:pt>
                <c:pt idx="4">
                  <c:v>0.0223086900129702</c:v>
                </c:pt>
                <c:pt idx="5">
                  <c:v>0.0271076523994812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'Observed-Estimated'!$CK$22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'Observed-Estimated'!$CL$22:$CQ$22</c:f>
              <c:numCache>
                <c:formatCode>General</c:formatCode>
                <c:ptCount val="6"/>
                <c:pt idx="0">
                  <c:v>0.012970168612192</c:v>
                </c:pt>
                <c:pt idx="1">
                  <c:v>0.0431906614785992</c:v>
                </c:pt>
                <c:pt idx="3">
                  <c:v>0.0481193255512322</c:v>
                </c:pt>
                <c:pt idx="4">
                  <c:v>0.0286640726329442</c:v>
                </c:pt>
                <c:pt idx="5">
                  <c:v>0.0184176394293126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'Observed-Estimated'!$CK$23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'Observed-Estimated'!$CL$23:$CQ$23</c:f>
              <c:numCache>
                <c:formatCode>General</c:formatCode>
                <c:ptCount val="6"/>
                <c:pt idx="0">
                  <c:v>0.00881971465629053</c:v>
                </c:pt>
                <c:pt idx="1">
                  <c:v>0.0287937743190661</c:v>
                </c:pt>
                <c:pt idx="2">
                  <c:v>0.0634241245136187</c:v>
                </c:pt>
                <c:pt idx="4">
                  <c:v>0.061219195849546</c:v>
                </c:pt>
                <c:pt idx="5">
                  <c:v>0.0267185473411154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'Observed-Estimated'!$CK$24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'Observed-Estimated'!$CL$24:$CQ$24</c:f>
              <c:numCache>
                <c:formatCode>General</c:formatCode>
                <c:ptCount val="6"/>
                <c:pt idx="0">
                  <c:v>0.00479896238651102</c:v>
                </c:pt>
                <c:pt idx="1">
                  <c:v>0.0155642023346303</c:v>
                </c:pt>
                <c:pt idx="2">
                  <c:v>0.045136186770428</c:v>
                </c:pt>
                <c:pt idx="3">
                  <c:v>0.0931258106355382</c:v>
                </c:pt>
                <c:pt idx="5">
                  <c:v>0.0722438391699092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'Observed-Estimated'!$CK$25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'Observed-Estimated'!$CL$25:$CQ$25</c:f>
              <c:numCache>
                <c:formatCode>General</c:formatCode>
                <c:ptCount val="6"/>
                <c:pt idx="0">
                  <c:v>0.0053177691309987</c:v>
                </c:pt>
                <c:pt idx="1">
                  <c:v>0.00972762645914397</c:v>
                </c:pt>
                <c:pt idx="2">
                  <c:v>0.0251621271076524</c:v>
                </c:pt>
                <c:pt idx="3">
                  <c:v>0.0549935149156939</c:v>
                </c:pt>
                <c:pt idx="4">
                  <c:v>0.139688715953307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4156584"/>
        <c:axId val="-2094042312"/>
      </c:lineChart>
      <c:catAx>
        <c:axId val="-2094156584"/>
        <c:scaling>
          <c:orientation val="minMax"/>
        </c:scaling>
        <c:delete val="0"/>
        <c:axPos val="b"/>
        <c:majorTickMark val="out"/>
        <c:minorTickMark val="none"/>
        <c:tickLblPos val="nextTo"/>
        <c:crossAx val="-2094042312"/>
        <c:crosses val="autoZero"/>
        <c:auto val="1"/>
        <c:lblAlgn val="ctr"/>
        <c:lblOffset val="100"/>
        <c:noMultiLvlLbl val="0"/>
      </c:catAx>
      <c:valAx>
        <c:axId val="-2094042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41565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'Observed-Estimated'!$CK$37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'Observed-Estimated'!$CL$37:$CQ$37</c:f>
              <c:numCache>
                <c:formatCode>General</c:formatCode>
                <c:ptCount val="6"/>
                <c:pt idx="1">
                  <c:v>0.0101749375223135</c:v>
                </c:pt>
                <c:pt idx="2">
                  <c:v>0.00696179935737237</c:v>
                </c:pt>
                <c:pt idx="3">
                  <c:v>0.00571224562656194</c:v>
                </c:pt>
                <c:pt idx="4">
                  <c:v>0.00785433773652267</c:v>
                </c:pt>
                <c:pt idx="5">
                  <c:v>0.00214209210996073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'Observed-Estimated'!$CK$38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'Observed-Estimated'!$CL$38:$CQ$38</c:f>
              <c:numCache>
                <c:formatCode>General</c:formatCode>
                <c:ptCount val="6"/>
                <c:pt idx="0">
                  <c:v>0.0191003213138165</c:v>
                </c:pt>
                <c:pt idx="2">
                  <c:v>0.0289182434844698</c:v>
                </c:pt>
                <c:pt idx="3">
                  <c:v>0.0151731524455552</c:v>
                </c:pt>
                <c:pt idx="4">
                  <c:v>0.0189218136379864</c:v>
                </c:pt>
                <c:pt idx="5">
                  <c:v>0.00910389146733309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'Observed-Estimated'!$CK$39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'Observed-Estimated'!$CL$39:$CQ$39</c:f>
              <c:numCache>
                <c:formatCode>General</c:formatCode>
                <c:ptCount val="6"/>
                <c:pt idx="0">
                  <c:v>0.0196358443413067</c:v>
                </c:pt>
                <c:pt idx="1">
                  <c:v>0.0696179935737237</c:v>
                </c:pt>
                <c:pt idx="3">
                  <c:v>0.0478400571224563</c:v>
                </c:pt>
                <c:pt idx="4">
                  <c:v>0.0107104605498036</c:v>
                </c:pt>
                <c:pt idx="5">
                  <c:v>0.00357015351660121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'Observed-Estimated'!$CK$40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'Observed-Estimated'!$CL$40:$CQ$40</c:f>
              <c:numCache>
                <c:formatCode>General</c:formatCode>
                <c:ptCount val="6"/>
                <c:pt idx="0">
                  <c:v>0.0103534451981435</c:v>
                </c:pt>
                <c:pt idx="1">
                  <c:v>0.041235273116744</c:v>
                </c:pt>
                <c:pt idx="2">
                  <c:v>0.115315958586219</c:v>
                </c:pt>
                <c:pt idx="4">
                  <c:v>0.0330239200285612</c:v>
                </c:pt>
                <c:pt idx="5">
                  <c:v>0.00392716886826133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'Observed-Estimated'!$CK$41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'Observed-Estimated'!$CL$41:$CQ$41</c:f>
              <c:numCache>
                <c:formatCode>General</c:formatCode>
                <c:ptCount val="6"/>
                <c:pt idx="0">
                  <c:v>0.00963941449482327</c:v>
                </c:pt>
                <c:pt idx="1">
                  <c:v>0.0215994287754373</c:v>
                </c:pt>
                <c:pt idx="2">
                  <c:v>0.0680114244912531</c:v>
                </c:pt>
                <c:pt idx="3">
                  <c:v>0.136022848982506</c:v>
                </c:pt>
                <c:pt idx="5">
                  <c:v>0.0139235987147447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'Observed-Estimated'!$CK$42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'Observed-Estimated'!$CL$42:$CQ$42</c:f>
              <c:numCache>
                <c:formatCode>General</c:formatCode>
                <c:ptCount val="6"/>
                <c:pt idx="0">
                  <c:v>0.00660478400571224</c:v>
                </c:pt>
                <c:pt idx="1">
                  <c:v>0.0128525526597644</c:v>
                </c:pt>
                <c:pt idx="2">
                  <c:v>0.0301677972152803</c:v>
                </c:pt>
                <c:pt idx="3">
                  <c:v>0.0751517315244555</c:v>
                </c:pt>
                <c:pt idx="4">
                  <c:v>0.14673330953231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5927352"/>
        <c:axId val="2125953624"/>
      </c:lineChart>
      <c:catAx>
        <c:axId val="2125927352"/>
        <c:scaling>
          <c:orientation val="minMax"/>
        </c:scaling>
        <c:delete val="0"/>
        <c:axPos val="b"/>
        <c:majorTickMark val="out"/>
        <c:minorTickMark val="none"/>
        <c:tickLblPos val="nextTo"/>
        <c:crossAx val="2125953624"/>
        <c:crosses val="autoZero"/>
        <c:auto val="1"/>
        <c:lblAlgn val="ctr"/>
        <c:lblOffset val="100"/>
        <c:noMultiLvlLbl val="0"/>
      </c:catAx>
      <c:valAx>
        <c:axId val="2125953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59273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'Observed-Estimated'!$DR$60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'Observed-Estimated'!$DS$60:$DX$60</c:f>
              <c:numCache>
                <c:formatCode>General</c:formatCode>
                <c:ptCount val="6"/>
                <c:pt idx="1">
                  <c:v>0.00441361617217379</c:v>
                </c:pt>
                <c:pt idx="2">
                  <c:v>0.00370097631660214</c:v>
                </c:pt>
                <c:pt idx="3">
                  <c:v>0.00284580848991615</c:v>
                </c:pt>
                <c:pt idx="4">
                  <c:v>0.00163432073544433</c:v>
                </c:pt>
                <c:pt idx="5">
                  <c:v>0.00066513053186688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'Observed-Estimated'!$DR$61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'Observed-Estimated'!$DS$61:$DX$61</c:f>
              <c:numCache>
                <c:formatCode>General</c:formatCode>
                <c:ptCount val="6"/>
                <c:pt idx="0">
                  <c:v>0.0189562201582061</c:v>
                </c:pt>
                <c:pt idx="2">
                  <c:v>0.0244625507755898</c:v>
                </c:pt>
                <c:pt idx="3">
                  <c:v>0.0192365251680643</c:v>
                </c:pt>
                <c:pt idx="4">
                  <c:v>0.0136304249709006</c:v>
                </c:pt>
                <c:pt idx="5">
                  <c:v>0.00629023445851249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'Observed-Estimated'!$DR$62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'Observed-Estimated'!$DS$62:$DX$62</c:f>
              <c:numCache>
                <c:formatCode>General</c:formatCode>
                <c:ptCount val="6"/>
                <c:pt idx="0">
                  <c:v>0.0174264199349123</c:v>
                </c:pt>
                <c:pt idx="1">
                  <c:v>0.0542556476708554</c:v>
                </c:pt>
                <c:pt idx="3">
                  <c:v>0.058697769437252</c:v>
                </c:pt>
                <c:pt idx="4">
                  <c:v>0.0388863814523602</c:v>
                </c:pt>
                <c:pt idx="5">
                  <c:v>0.0165665011758558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'Observed-Estimated'!$DR$63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'Observed-Estimated'!$DS$63:$DX$63</c:f>
              <c:numCache>
                <c:formatCode>General</c:formatCode>
                <c:ptCount val="6"/>
                <c:pt idx="0">
                  <c:v>0.01471838848374</c:v>
                </c:pt>
                <c:pt idx="1">
                  <c:v>0.0479606622799725</c:v>
                </c:pt>
                <c:pt idx="2">
                  <c:v>0.105660735919424</c:v>
                </c:pt>
                <c:pt idx="4">
                  <c:v>0.0734019051238806</c:v>
                </c:pt>
                <c:pt idx="5">
                  <c:v>0.0295840558709648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'Observed-Estimated'!$DR$64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'Observed-Estimated'!$DS$64:$DX$64</c:f>
              <c:numCache>
                <c:formatCode>General</c:formatCode>
                <c:ptCount val="6"/>
                <c:pt idx="0">
                  <c:v>0.0090790317599829</c:v>
                </c:pt>
                <c:pt idx="1">
                  <c:v>0.0251799415635319</c:v>
                </c:pt>
                <c:pt idx="2">
                  <c:v>0.0600992944865431</c:v>
                </c:pt>
                <c:pt idx="3">
                  <c:v>0.115970259163361</c:v>
                </c:pt>
                <c:pt idx="5">
                  <c:v>0.0442976934223342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'Observed-Estimated'!$DR$65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'Observed-Estimated'!$DS$65:$DX$65</c:f>
              <c:numCache>
                <c:formatCode>General</c:formatCode>
                <c:ptCount val="6"/>
                <c:pt idx="0">
                  <c:v>0.00546357222604937</c:v>
                </c:pt>
                <c:pt idx="1">
                  <c:v>0.010770363683873</c:v>
                </c:pt>
                <c:pt idx="2">
                  <c:v>0.015782597334727</c:v>
                </c:pt>
                <c:pt idx="3">
                  <c:v>0.0363066251751907</c:v>
                </c:pt>
                <c:pt idx="4">
                  <c:v>0.124056346057914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2930936"/>
        <c:axId val="2092934072"/>
      </c:lineChart>
      <c:catAx>
        <c:axId val="2092930936"/>
        <c:scaling>
          <c:orientation val="minMax"/>
        </c:scaling>
        <c:delete val="0"/>
        <c:axPos val="b"/>
        <c:majorTickMark val="out"/>
        <c:minorTickMark val="none"/>
        <c:tickLblPos val="nextTo"/>
        <c:crossAx val="2092934072"/>
        <c:crosses val="autoZero"/>
        <c:auto val="1"/>
        <c:lblAlgn val="ctr"/>
        <c:lblOffset val="100"/>
        <c:noMultiLvlLbl val="0"/>
      </c:catAx>
      <c:valAx>
        <c:axId val="2092934072"/>
        <c:scaling>
          <c:orientation val="minMax"/>
          <c:max val="0.16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293093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/>
              </a:rPr>
              <a:t>Observed- Open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'Observed-Estimated'!$AG$32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'Observed-Estimated'!$AH$32:$AM$32</c:f>
              <c:numCache>
                <c:formatCode>General</c:formatCode>
                <c:ptCount val="6"/>
                <c:pt idx="0">
                  <c:v>5578.0</c:v>
                </c:pt>
                <c:pt idx="1">
                  <c:v>57.0</c:v>
                </c:pt>
                <c:pt idx="2">
                  <c:v>39.0</c:v>
                </c:pt>
                <c:pt idx="3">
                  <c:v>32.0</c:v>
                </c:pt>
                <c:pt idx="4">
                  <c:v>44.0</c:v>
                </c:pt>
                <c:pt idx="5">
                  <c:v>12.0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'Observed-Estimated'!$AG$33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'Observed-Estimated'!$AH$33:$AM$33</c:f>
              <c:numCache>
                <c:formatCode>General</c:formatCode>
                <c:ptCount val="6"/>
                <c:pt idx="0">
                  <c:v>107.0</c:v>
                </c:pt>
                <c:pt idx="1">
                  <c:v>4877.0</c:v>
                </c:pt>
                <c:pt idx="2">
                  <c:v>162.0</c:v>
                </c:pt>
                <c:pt idx="3">
                  <c:v>85.0</c:v>
                </c:pt>
                <c:pt idx="4">
                  <c:v>106.0</c:v>
                </c:pt>
                <c:pt idx="5">
                  <c:v>51.0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'Observed-Estimated'!$AG$34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'Observed-Estimated'!$AH$34:$AM$34</c:f>
              <c:numCache>
                <c:formatCode>General</c:formatCode>
                <c:ptCount val="6"/>
                <c:pt idx="0">
                  <c:v>110.0</c:v>
                </c:pt>
                <c:pt idx="1">
                  <c:v>390.0</c:v>
                </c:pt>
                <c:pt idx="2">
                  <c:v>4137.0</c:v>
                </c:pt>
                <c:pt idx="3">
                  <c:v>268.0</c:v>
                </c:pt>
                <c:pt idx="4">
                  <c:v>60.0</c:v>
                </c:pt>
                <c:pt idx="5">
                  <c:v>20.0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'Observed-Estimated'!$AG$35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'Observed-Estimated'!$AH$35:$AM$35</c:f>
              <c:numCache>
                <c:formatCode>General</c:formatCode>
                <c:ptCount val="6"/>
                <c:pt idx="0">
                  <c:v>58.0</c:v>
                </c:pt>
                <c:pt idx="1">
                  <c:v>231.0</c:v>
                </c:pt>
                <c:pt idx="2">
                  <c:v>646.0</c:v>
                </c:pt>
                <c:pt idx="3">
                  <c:v>3283.0</c:v>
                </c:pt>
                <c:pt idx="4">
                  <c:v>185.0</c:v>
                </c:pt>
                <c:pt idx="5">
                  <c:v>22.0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'Observed-Estimated'!$AG$36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'Observed-Estimated'!$AH$36:$AM$36</c:f>
              <c:numCache>
                <c:formatCode>General</c:formatCode>
                <c:ptCount val="6"/>
                <c:pt idx="0">
                  <c:v>54.0</c:v>
                </c:pt>
                <c:pt idx="1">
                  <c:v>121.0</c:v>
                </c:pt>
                <c:pt idx="2">
                  <c:v>381.0</c:v>
                </c:pt>
                <c:pt idx="3">
                  <c:v>762.0</c:v>
                </c:pt>
                <c:pt idx="4">
                  <c:v>2031.0</c:v>
                </c:pt>
                <c:pt idx="5">
                  <c:v>78.0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'Observed-Estimated'!$AG$37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'Observed-Estimated'!$AH$37:$AM$37</c:f>
              <c:numCache>
                <c:formatCode>General</c:formatCode>
                <c:ptCount val="6"/>
                <c:pt idx="0">
                  <c:v>37.0</c:v>
                </c:pt>
                <c:pt idx="1">
                  <c:v>72.0</c:v>
                </c:pt>
                <c:pt idx="2">
                  <c:v>169.0</c:v>
                </c:pt>
                <c:pt idx="3">
                  <c:v>421.0</c:v>
                </c:pt>
                <c:pt idx="4">
                  <c:v>822.0</c:v>
                </c:pt>
                <c:pt idx="5">
                  <c:v>1377.0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5034888"/>
        <c:axId val="2095038024"/>
      </c:lineChart>
      <c:catAx>
        <c:axId val="20950348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5038024"/>
        <c:crosses val="autoZero"/>
        <c:auto val="1"/>
        <c:lblAlgn val="ctr"/>
        <c:lblOffset val="100"/>
        <c:noMultiLvlLbl val="0"/>
      </c:catAx>
      <c:valAx>
        <c:axId val="20950380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503488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'Observed-Estimated'!$DR$77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'Observed-Estimated'!$DS$77:$DX$77</c:f>
              <c:numCache>
                <c:formatCode>General</c:formatCode>
                <c:ptCount val="6"/>
                <c:pt idx="1">
                  <c:v>0.00999893595999211</c:v>
                </c:pt>
                <c:pt idx="2">
                  <c:v>0.00817486737501332</c:v>
                </c:pt>
                <c:pt idx="3">
                  <c:v>0.00665481022086432</c:v>
                </c:pt>
                <c:pt idx="4">
                  <c:v>0.00524115706750575</c:v>
                </c:pt>
                <c:pt idx="5">
                  <c:v>0.00316171888062991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'Observed-Estimated'!$DR$78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'Observed-Estimated'!$DS$78:$DX$78</c:f>
              <c:numCache>
                <c:formatCode>General</c:formatCode>
                <c:ptCount val="6"/>
                <c:pt idx="0">
                  <c:v>0.0121118154042592</c:v>
                </c:pt>
                <c:pt idx="2">
                  <c:v>0.0345113776277988</c:v>
                </c:pt>
                <c:pt idx="3">
                  <c:v>0.0259078541353156</c:v>
                </c:pt>
                <c:pt idx="4">
                  <c:v>0.0189763935123962</c:v>
                </c:pt>
                <c:pt idx="5">
                  <c:v>0.0101479015610987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'Observed-Estimated'!$DR$79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'Observed-Estimated'!$DS$79:$DX$79</c:f>
              <c:numCache>
                <c:formatCode>General</c:formatCode>
                <c:ptCount val="6"/>
                <c:pt idx="0">
                  <c:v>0.00990469241643487</c:v>
                </c:pt>
                <c:pt idx="1">
                  <c:v>0.0399258212108775</c:v>
                </c:pt>
                <c:pt idx="3">
                  <c:v>0.0617234408013738</c:v>
                </c:pt>
                <c:pt idx="4">
                  <c:v>0.0439691732409137</c:v>
                </c:pt>
                <c:pt idx="5">
                  <c:v>0.0225576481675713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'Observed-Estimated'!$DR$80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'Observed-Estimated'!$DS$80:$DX$80</c:f>
              <c:numCache>
                <c:formatCode>General</c:formatCode>
                <c:ptCount val="6"/>
                <c:pt idx="0">
                  <c:v>0.00877072977943972</c:v>
                </c:pt>
                <c:pt idx="1">
                  <c:v>0.0302187362244821</c:v>
                </c:pt>
                <c:pt idx="2">
                  <c:v>0.0697402222323556</c:v>
                </c:pt>
                <c:pt idx="4">
                  <c:v>0.0860200343532911</c:v>
                </c:pt>
                <c:pt idx="5">
                  <c:v>0.0380622311398909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'Observed-Estimated'!$DR$81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'Observed-Estimated'!$DS$81:$DX$81</c:f>
              <c:numCache>
                <c:formatCode>General</c:formatCode>
                <c:ptCount val="6"/>
                <c:pt idx="0">
                  <c:v>0.00725371273959902</c:v>
                </c:pt>
                <c:pt idx="1">
                  <c:v>0.0234453615455943</c:v>
                </c:pt>
                <c:pt idx="2">
                  <c:v>0.0509431954641492</c:v>
                </c:pt>
                <c:pt idx="3">
                  <c:v>0.0998890358277465</c:v>
                </c:pt>
                <c:pt idx="5">
                  <c:v>0.0801404532810431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'Observed-Estimated'!$DR$82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'Observed-Estimated'!$DS$22:$DX$22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'Observed-Estimated'!$DS$82:$DX$82</c:f>
              <c:numCache>
                <c:formatCode>General</c:formatCode>
                <c:ptCount val="6"/>
                <c:pt idx="0">
                  <c:v>0.00494930609390914</c:v>
                </c:pt>
                <c:pt idx="1">
                  <c:v>0.0139450043321629</c:v>
                </c:pt>
                <c:pt idx="2">
                  <c:v>0.0268654901424295</c:v>
                </c:pt>
                <c:pt idx="3">
                  <c:v>0.0454101874230471</c:v>
                </c:pt>
                <c:pt idx="4">
                  <c:v>0.101378691838813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2579096"/>
        <c:axId val="2094042232"/>
      </c:lineChart>
      <c:catAx>
        <c:axId val="2092579096"/>
        <c:scaling>
          <c:orientation val="minMax"/>
        </c:scaling>
        <c:delete val="0"/>
        <c:axPos val="b"/>
        <c:majorTickMark val="out"/>
        <c:minorTickMark val="none"/>
        <c:tickLblPos val="nextTo"/>
        <c:crossAx val="2094042232"/>
        <c:crosses val="autoZero"/>
        <c:auto val="1"/>
        <c:lblAlgn val="ctr"/>
        <c:lblOffset val="100"/>
        <c:noMultiLvlLbl val="0"/>
      </c:catAx>
      <c:valAx>
        <c:axId val="2094042232"/>
        <c:scaling>
          <c:orientation val="minMax"/>
          <c:max val="0.16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25790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'Observed-Estimated'!$CK$57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'Observed-Estimated'!$CL$57:$CQ$57</c:f>
              <c:numCache>
                <c:formatCode>General</c:formatCode>
                <c:ptCount val="6"/>
                <c:pt idx="1">
                  <c:v>0.011788977</c:v>
                </c:pt>
                <c:pt idx="2">
                  <c:v>0.005599764</c:v>
                </c:pt>
                <c:pt idx="3">
                  <c:v>0.010315355</c:v>
                </c:pt>
                <c:pt idx="4">
                  <c:v>0.016504568</c:v>
                </c:pt>
                <c:pt idx="5">
                  <c:v>0.00265252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'Observed-Estimated'!$CK$58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'Observed-Estimated'!$CL$58:$CQ$58</c:f>
              <c:numCache>
                <c:formatCode>General</c:formatCode>
                <c:ptCount val="6"/>
                <c:pt idx="0">
                  <c:v>0.011199528</c:v>
                </c:pt>
                <c:pt idx="2">
                  <c:v>0.032124963</c:v>
                </c:pt>
                <c:pt idx="3">
                  <c:v>0.013557324</c:v>
                </c:pt>
                <c:pt idx="4">
                  <c:v>0.026525199</c:v>
                </c:pt>
                <c:pt idx="5">
                  <c:v>0.020041261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'Observed-Estimated'!$CK$59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'Observed-Estimated'!$CL$59:$CQ$59</c:f>
              <c:numCache>
                <c:formatCode>General</c:formatCode>
                <c:ptCount val="6"/>
                <c:pt idx="0">
                  <c:v>0.01797819</c:v>
                </c:pt>
                <c:pt idx="1">
                  <c:v>0.053050398</c:v>
                </c:pt>
                <c:pt idx="3">
                  <c:v>0.051282051</c:v>
                </c:pt>
                <c:pt idx="4">
                  <c:v>0.016504568</c:v>
                </c:pt>
                <c:pt idx="5">
                  <c:v>0.010020631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'Observed-Estimated'!$CK$60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'Observed-Estimated'!$CL$60:$CQ$60</c:f>
              <c:numCache>
                <c:formatCode>General</c:formatCode>
                <c:ptCount val="6"/>
                <c:pt idx="0">
                  <c:v>0.005599764</c:v>
                </c:pt>
                <c:pt idx="1">
                  <c:v>0.037430003</c:v>
                </c:pt>
                <c:pt idx="2">
                  <c:v>0.11170056</c:v>
                </c:pt>
                <c:pt idx="4">
                  <c:v>0.055408193</c:v>
                </c:pt>
                <c:pt idx="5">
                  <c:v>0.012673151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'Observed-Estimated'!$CK$61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'Observed-Estimated'!$CL$61:$CQ$61</c:f>
              <c:numCache>
                <c:formatCode>General</c:formatCode>
                <c:ptCount val="6"/>
                <c:pt idx="0">
                  <c:v>0.003831418</c:v>
                </c:pt>
                <c:pt idx="1">
                  <c:v>0.012673151</c:v>
                </c:pt>
                <c:pt idx="2">
                  <c:v>0.057471264</c:v>
                </c:pt>
                <c:pt idx="3">
                  <c:v>0.14028883</c:v>
                </c:pt>
                <c:pt idx="5">
                  <c:v>0.048629531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'Observed-Estimated'!$CK$62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'Observed-Estimated'!$CL$62:$CQ$62</c:f>
              <c:numCache>
                <c:formatCode>General</c:formatCode>
                <c:ptCount val="6"/>
                <c:pt idx="0">
                  <c:v>0.006189213</c:v>
                </c:pt>
                <c:pt idx="1">
                  <c:v>0.010020631</c:v>
                </c:pt>
                <c:pt idx="2">
                  <c:v>0.013262599</c:v>
                </c:pt>
                <c:pt idx="3">
                  <c:v>0.045387563</c:v>
                </c:pt>
                <c:pt idx="4">
                  <c:v>0.14028883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2300648"/>
        <c:axId val="2092940280"/>
      </c:lineChart>
      <c:catAx>
        <c:axId val="2092300648"/>
        <c:scaling>
          <c:orientation val="minMax"/>
        </c:scaling>
        <c:delete val="0"/>
        <c:axPos val="b"/>
        <c:majorTickMark val="out"/>
        <c:minorTickMark val="none"/>
        <c:tickLblPos val="nextTo"/>
        <c:crossAx val="2092940280"/>
        <c:crosses val="autoZero"/>
        <c:auto val="1"/>
        <c:lblAlgn val="ctr"/>
        <c:lblOffset val="100"/>
        <c:noMultiLvlLbl val="0"/>
      </c:catAx>
      <c:valAx>
        <c:axId val="20929402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23006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'Observed-Estimated'!$CK$74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'Observed-Estimated'!$CL$74:$CQ$74</c:f>
              <c:numCache>
                <c:formatCode>General</c:formatCode>
                <c:ptCount val="6"/>
                <c:pt idx="1">
                  <c:v>0.010421009</c:v>
                </c:pt>
                <c:pt idx="2">
                  <c:v>0.008753647</c:v>
                </c:pt>
                <c:pt idx="3">
                  <c:v>0.009170488</c:v>
                </c:pt>
                <c:pt idx="4">
                  <c:v>0.013060998</c:v>
                </c:pt>
                <c:pt idx="5">
                  <c:v>0.009726275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'Observed-Estimated'!$CK$75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'Observed-Estimated'!$CL$75:$CQ$75</c:f>
              <c:numCache>
                <c:formatCode>General</c:formatCode>
                <c:ptCount val="6"/>
                <c:pt idx="0">
                  <c:v>0.009726275</c:v>
                </c:pt>
                <c:pt idx="2">
                  <c:v>0.033069334</c:v>
                </c:pt>
                <c:pt idx="3">
                  <c:v>0.025149368</c:v>
                </c:pt>
                <c:pt idx="4">
                  <c:v>0.026677782</c:v>
                </c:pt>
                <c:pt idx="5">
                  <c:v>0.021536751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'Observed-Estimated'!$CK$76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'Observed-Estimated'!$CL$76:$CQ$76</c:f>
              <c:numCache>
                <c:formatCode>General</c:formatCode>
                <c:ptCount val="6"/>
                <c:pt idx="0">
                  <c:v>0.011254689</c:v>
                </c:pt>
                <c:pt idx="1">
                  <c:v>0.041128248</c:v>
                </c:pt>
                <c:pt idx="3">
                  <c:v>0.050020842</c:v>
                </c:pt>
                <c:pt idx="4">
                  <c:v>0.036404057</c:v>
                </c:pt>
                <c:pt idx="5">
                  <c:v>0.022231485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'Observed-Estimated'!$CK$77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'Observed-Estimated'!$CL$77:$CQ$77</c:f>
              <c:numCache>
                <c:formatCode>General</c:formatCode>
                <c:ptCount val="6"/>
                <c:pt idx="0">
                  <c:v>0.005557871</c:v>
                </c:pt>
                <c:pt idx="1">
                  <c:v>0.025427261</c:v>
                </c:pt>
                <c:pt idx="2">
                  <c:v>0.060858691</c:v>
                </c:pt>
                <c:pt idx="4">
                  <c:v>0.073919689</c:v>
                </c:pt>
                <c:pt idx="5">
                  <c:v>0.04321245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'Observed-Estimated'!$CK$78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'Observed-Estimated'!$CL$78:$CQ$78</c:f>
              <c:numCache>
                <c:formatCode>General</c:formatCode>
                <c:ptCount val="6"/>
                <c:pt idx="0">
                  <c:v>0.005418925</c:v>
                </c:pt>
                <c:pt idx="1">
                  <c:v>0.015145199</c:v>
                </c:pt>
                <c:pt idx="2">
                  <c:v>0.049048215</c:v>
                </c:pt>
                <c:pt idx="3">
                  <c:v>0.093233292</c:v>
                </c:pt>
                <c:pt idx="5">
                  <c:v>0.096290121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'Observed-Estimated'!$CK$79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'Observed-Estimated'!$CL$19:$CQ$19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'Observed-Estimated'!$CL$79:$CQ$79</c:f>
              <c:numCache>
                <c:formatCode>General</c:formatCode>
                <c:ptCount val="6"/>
                <c:pt idx="0">
                  <c:v>0.004168404</c:v>
                </c:pt>
                <c:pt idx="1">
                  <c:v>0.009448381</c:v>
                </c:pt>
                <c:pt idx="2">
                  <c:v>0.017090454</c:v>
                </c:pt>
                <c:pt idx="3">
                  <c:v>0.045574545</c:v>
                </c:pt>
                <c:pt idx="4">
                  <c:v>0.127275254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2794600"/>
        <c:axId val="2092788872"/>
      </c:lineChart>
      <c:catAx>
        <c:axId val="2092794600"/>
        <c:scaling>
          <c:orientation val="minMax"/>
        </c:scaling>
        <c:delete val="0"/>
        <c:axPos val="b"/>
        <c:majorTickMark val="out"/>
        <c:minorTickMark val="none"/>
        <c:tickLblPos val="nextTo"/>
        <c:crossAx val="2092788872"/>
        <c:crosses val="autoZero"/>
        <c:auto val="1"/>
        <c:lblAlgn val="ctr"/>
        <c:lblOffset val="100"/>
        <c:noMultiLvlLbl val="0"/>
      </c:catAx>
      <c:valAx>
        <c:axId val="2092788872"/>
        <c:scaling>
          <c:orientation val="minMax"/>
          <c:max val="0.16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27946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00FF"/>
                </a:solidFill>
                <a:latin typeface="Arial"/>
              </a:rPr>
              <a:t>Observed - Closed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'Observed-Estimated'!$AG$18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'Observed-Estimated'!$AH$18:$AM$18</c:f>
              <c:numCache>
                <c:formatCode>General</c:formatCode>
                <c:ptCount val="6"/>
                <c:pt idx="0">
                  <c:v>5697.0</c:v>
                </c:pt>
                <c:pt idx="1">
                  <c:v>129.0</c:v>
                </c:pt>
                <c:pt idx="2">
                  <c:v>53.0</c:v>
                </c:pt>
                <c:pt idx="3">
                  <c:v>76.0</c:v>
                </c:pt>
                <c:pt idx="4">
                  <c:v>149.0</c:v>
                </c:pt>
                <c:pt idx="5">
                  <c:v>153.0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'Observed-Estimated'!$AG$19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'Observed-Estimated'!$AH$19:$AM$19</c:f>
              <c:numCache>
                <c:formatCode>General</c:formatCode>
                <c:ptCount val="6"/>
                <c:pt idx="0">
                  <c:v>114.0</c:v>
                </c:pt>
                <c:pt idx="1">
                  <c:v>5152.0</c:v>
                </c:pt>
                <c:pt idx="2">
                  <c:v>277.0</c:v>
                </c:pt>
                <c:pt idx="3">
                  <c:v>163.0</c:v>
                </c:pt>
                <c:pt idx="4">
                  <c:v>172.0</c:v>
                </c:pt>
                <c:pt idx="5">
                  <c:v>209.0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'Observed-Estimated'!$AG$20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'Observed-Estimated'!$AH$20:$AM$20</c:f>
              <c:numCache>
                <c:formatCode>General</c:formatCode>
                <c:ptCount val="6"/>
                <c:pt idx="0">
                  <c:v>100.0</c:v>
                </c:pt>
                <c:pt idx="1">
                  <c:v>333.0</c:v>
                </c:pt>
                <c:pt idx="2">
                  <c:v>4604.0</c:v>
                </c:pt>
                <c:pt idx="3">
                  <c:v>371.0</c:v>
                </c:pt>
                <c:pt idx="4">
                  <c:v>221.0</c:v>
                </c:pt>
                <c:pt idx="5">
                  <c:v>142.0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'Observed-Estimated'!$AG$21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'Observed-Estimated'!$AH$21:$AM$21</c:f>
              <c:numCache>
                <c:formatCode>General</c:formatCode>
                <c:ptCount val="6"/>
                <c:pt idx="0">
                  <c:v>68.0</c:v>
                </c:pt>
                <c:pt idx="1">
                  <c:v>222.0</c:v>
                </c:pt>
                <c:pt idx="2">
                  <c:v>489.0</c:v>
                </c:pt>
                <c:pt idx="3">
                  <c:v>4050.0</c:v>
                </c:pt>
                <c:pt idx="4">
                  <c:v>472.0</c:v>
                </c:pt>
                <c:pt idx="5">
                  <c:v>206.0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'Observed-Estimated'!$AG$22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'Observed-Estimated'!$AH$22:$AM$22</c:f>
              <c:numCache>
                <c:formatCode>General</c:formatCode>
                <c:ptCount val="6"/>
                <c:pt idx="0">
                  <c:v>37.0</c:v>
                </c:pt>
                <c:pt idx="1">
                  <c:v>120.0</c:v>
                </c:pt>
                <c:pt idx="2">
                  <c:v>348.0</c:v>
                </c:pt>
                <c:pt idx="3">
                  <c:v>718.0</c:v>
                </c:pt>
                <c:pt idx="4">
                  <c:v>3339.0</c:v>
                </c:pt>
                <c:pt idx="5">
                  <c:v>557.0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'Observed-Estimated'!$AG$23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'Observed-Estimated'!$AH$17:$AM$17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'Observed-Estimated'!$AH$23:$AM$23</c:f>
              <c:numCache>
                <c:formatCode>General</c:formatCode>
                <c:ptCount val="6"/>
                <c:pt idx="0">
                  <c:v>41.0</c:v>
                </c:pt>
                <c:pt idx="1">
                  <c:v>75.0</c:v>
                </c:pt>
                <c:pt idx="2">
                  <c:v>194.0</c:v>
                </c:pt>
                <c:pt idx="3">
                  <c:v>424.0</c:v>
                </c:pt>
                <c:pt idx="4">
                  <c:v>1077.0</c:v>
                </c:pt>
                <c:pt idx="5">
                  <c:v>3157.0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437304"/>
        <c:axId val="2126423160"/>
      </c:lineChart>
      <c:catAx>
        <c:axId val="2126437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6423160"/>
        <c:crosses val="autoZero"/>
        <c:auto val="1"/>
        <c:lblAlgn val="ctr"/>
        <c:lblOffset val="100"/>
        <c:noMultiLvlLbl val="0"/>
      </c:catAx>
      <c:valAx>
        <c:axId val="21264231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64373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Arial"/>
              </a:rPr>
              <a:t>Observed- Open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'Observed-Estimated'!$AG$32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'Observed-Estimated'!$AH$32:$AM$32</c:f>
              <c:numCache>
                <c:formatCode>General</c:formatCode>
                <c:ptCount val="6"/>
                <c:pt idx="0">
                  <c:v>5578.0</c:v>
                </c:pt>
                <c:pt idx="1">
                  <c:v>57.0</c:v>
                </c:pt>
                <c:pt idx="2">
                  <c:v>39.0</c:v>
                </c:pt>
                <c:pt idx="3">
                  <c:v>32.0</c:v>
                </c:pt>
                <c:pt idx="4">
                  <c:v>44.0</c:v>
                </c:pt>
                <c:pt idx="5">
                  <c:v>12.0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'Observed-Estimated'!$AG$33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'Observed-Estimated'!$AH$33:$AM$33</c:f>
              <c:numCache>
                <c:formatCode>General</c:formatCode>
                <c:ptCount val="6"/>
                <c:pt idx="0">
                  <c:v>107.0</c:v>
                </c:pt>
                <c:pt idx="1">
                  <c:v>4877.0</c:v>
                </c:pt>
                <c:pt idx="2">
                  <c:v>162.0</c:v>
                </c:pt>
                <c:pt idx="3">
                  <c:v>85.0</c:v>
                </c:pt>
                <c:pt idx="4">
                  <c:v>106.0</c:v>
                </c:pt>
                <c:pt idx="5">
                  <c:v>51.0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'Observed-Estimated'!$AG$34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'Observed-Estimated'!$AH$34:$AM$34</c:f>
              <c:numCache>
                <c:formatCode>General</c:formatCode>
                <c:ptCount val="6"/>
                <c:pt idx="0">
                  <c:v>110.0</c:v>
                </c:pt>
                <c:pt idx="1">
                  <c:v>390.0</c:v>
                </c:pt>
                <c:pt idx="2">
                  <c:v>4137.0</c:v>
                </c:pt>
                <c:pt idx="3">
                  <c:v>268.0</c:v>
                </c:pt>
                <c:pt idx="4">
                  <c:v>60.0</c:v>
                </c:pt>
                <c:pt idx="5">
                  <c:v>20.0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'Observed-Estimated'!$AG$35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'Observed-Estimated'!$AH$35:$AM$35</c:f>
              <c:numCache>
                <c:formatCode>General</c:formatCode>
                <c:ptCount val="6"/>
                <c:pt idx="0">
                  <c:v>58.0</c:v>
                </c:pt>
                <c:pt idx="1">
                  <c:v>231.0</c:v>
                </c:pt>
                <c:pt idx="2">
                  <c:v>646.0</c:v>
                </c:pt>
                <c:pt idx="3">
                  <c:v>3283.0</c:v>
                </c:pt>
                <c:pt idx="4">
                  <c:v>185.0</c:v>
                </c:pt>
                <c:pt idx="5">
                  <c:v>22.0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'Observed-Estimated'!$AG$36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'Observed-Estimated'!$AH$36:$AM$36</c:f>
              <c:numCache>
                <c:formatCode>General</c:formatCode>
                <c:ptCount val="6"/>
                <c:pt idx="0">
                  <c:v>54.0</c:v>
                </c:pt>
                <c:pt idx="1">
                  <c:v>121.0</c:v>
                </c:pt>
                <c:pt idx="2">
                  <c:v>381.0</c:v>
                </c:pt>
                <c:pt idx="3">
                  <c:v>762.0</c:v>
                </c:pt>
                <c:pt idx="4">
                  <c:v>2031.0</c:v>
                </c:pt>
                <c:pt idx="5">
                  <c:v>78.0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'Observed-Estimated'!$AG$37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'Observed-Estimated'!$AH$31:$AM$31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'Observed-Estimated'!$AH$37:$AM$37</c:f>
              <c:numCache>
                <c:formatCode>General</c:formatCode>
                <c:ptCount val="6"/>
                <c:pt idx="0">
                  <c:v>37.0</c:v>
                </c:pt>
                <c:pt idx="1">
                  <c:v>72.0</c:v>
                </c:pt>
                <c:pt idx="2">
                  <c:v>169.0</c:v>
                </c:pt>
                <c:pt idx="3">
                  <c:v>421.0</c:v>
                </c:pt>
                <c:pt idx="4">
                  <c:v>822.0</c:v>
                </c:pt>
                <c:pt idx="5">
                  <c:v>1377.0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362792"/>
        <c:axId val="2126354760"/>
      </c:lineChart>
      <c:catAx>
        <c:axId val="2126362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6354760"/>
        <c:crosses val="autoZero"/>
        <c:auto val="1"/>
        <c:lblAlgn val="ctr"/>
        <c:lblOffset val="100"/>
        <c:noMultiLvlLbl val="0"/>
      </c:catAx>
      <c:valAx>
        <c:axId val="21263547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63627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8000"/>
                </a:solidFill>
                <a:latin typeface="Arial"/>
              </a:rPr>
              <a:t>Observed- Open ISR Blank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'Observed-Estimated'!$AG$46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'Observed-Estimated'!$AH$46:$AM$46</c:f>
              <c:numCache>
                <c:formatCode>General</c:formatCode>
                <c:ptCount val="6"/>
                <c:pt idx="0">
                  <c:v>5530.0</c:v>
                </c:pt>
                <c:pt idx="1">
                  <c:v>40.0</c:v>
                </c:pt>
                <c:pt idx="2">
                  <c:v>19.0</c:v>
                </c:pt>
                <c:pt idx="3">
                  <c:v>35.0</c:v>
                </c:pt>
                <c:pt idx="4">
                  <c:v>56.0</c:v>
                </c:pt>
                <c:pt idx="5">
                  <c:v>9.0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'Observed-Estimated'!$AG$47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'Observed-Estimated'!$AH$47:$AM$47</c:f>
              <c:numCache>
                <c:formatCode>General</c:formatCode>
                <c:ptCount val="6"/>
                <c:pt idx="0">
                  <c:v>38.0</c:v>
                </c:pt>
                <c:pt idx="1">
                  <c:v>5045.0</c:v>
                </c:pt>
                <c:pt idx="2">
                  <c:v>109.0</c:v>
                </c:pt>
                <c:pt idx="3">
                  <c:v>46.0</c:v>
                </c:pt>
                <c:pt idx="4">
                  <c:v>90.0</c:v>
                </c:pt>
                <c:pt idx="5">
                  <c:v>68.0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'Observed-Estimated'!$AG$48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'Observed-Estimated'!$AH$48:$AM$48</c:f>
              <c:numCache>
                <c:formatCode>General</c:formatCode>
                <c:ptCount val="6"/>
                <c:pt idx="0">
                  <c:v>61.0</c:v>
                </c:pt>
                <c:pt idx="1">
                  <c:v>180.0</c:v>
                </c:pt>
                <c:pt idx="2">
                  <c:v>4459.0</c:v>
                </c:pt>
                <c:pt idx="3">
                  <c:v>174.0</c:v>
                </c:pt>
                <c:pt idx="4">
                  <c:v>56.0</c:v>
                </c:pt>
                <c:pt idx="5">
                  <c:v>34.0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'Observed-Estimated'!$AG$49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'Observed-Estimated'!$AH$49:$AM$49</c:f>
              <c:numCache>
                <c:formatCode>General</c:formatCode>
                <c:ptCount val="6"/>
                <c:pt idx="0">
                  <c:v>19.0</c:v>
                </c:pt>
                <c:pt idx="1">
                  <c:v>127.0</c:v>
                </c:pt>
                <c:pt idx="2">
                  <c:v>379.0</c:v>
                </c:pt>
                <c:pt idx="3">
                  <c:v>3840.0</c:v>
                </c:pt>
                <c:pt idx="4">
                  <c:v>188.0</c:v>
                </c:pt>
                <c:pt idx="5">
                  <c:v>43.0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'Observed-Estimated'!$AG$50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'Observed-Estimated'!$AH$50:$AM$50</c:f>
              <c:numCache>
                <c:formatCode>General</c:formatCode>
                <c:ptCount val="6"/>
                <c:pt idx="0">
                  <c:v>13.0</c:v>
                </c:pt>
                <c:pt idx="1">
                  <c:v>43.0</c:v>
                </c:pt>
                <c:pt idx="2">
                  <c:v>195.0</c:v>
                </c:pt>
                <c:pt idx="3">
                  <c:v>476.0</c:v>
                </c:pt>
                <c:pt idx="4">
                  <c:v>2522.0</c:v>
                </c:pt>
                <c:pt idx="5">
                  <c:v>165.0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'Observed-Estimated'!$AG$51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'Observed-Estimated'!$AH$51:$AM$51</c:f>
              <c:numCache>
                <c:formatCode>General</c:formatCode>
                <c:ptCount val="6"/>
                <c:pt idx="0">
                  <c:v>21.0</c:v>
                </c:pt>
                <c:pt idx="1">
                  <c:v>34.0</c:v>
                </c:pt>
                <c:pt idx="2">
                  <c:v>45.0</c:v>
                </c:pt>
                <c:pt idx="3">
                  <c:v>154.0</c:v>
                </c:pt>
                <c:pt idx="4">
                  <c:v>476.0</c:v>
                </c:pt>
                <c:pt idx="5">
                  <c:v>2294.0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293176"/>
        <c:axId val="2126289512"/>
      </c:lineChart>
      <c:catAx>
        <c:axId val="2126293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6289512"/>
        <c:crosses val="autoZero"/>
        <c:auto val="1"/>
        <c:lblAlgn val="ctr"/>
        <c:lblOffset val="100"/>
        <c:noMultiLvlLbl val="0"/>
      </c:catAx>
      <c:valAx>
        <c:axId val="21262895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62931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0090"/>
                </a:solidFill>
                <a:latin typeface="Arial"/>
              </a:rPr>
              <a:t>Observed-Open </a:t>
            </a:r>
            <a:r>
              <a:rPr lang="en-US" dirty="0" err="1">
                <a:solidFill>
                  <a:srgbClr val="000090"/>
                </a:solidFill>
                <a:latin typeface="Arial"/>
              </a:rPr>
              <a:t>RoO</a:t>
            </a:r>
            <a:endParaRPr lang="en-US" dirty="0">
              <a:solidFill>
                <a:srgbClr val="000090"/>
              </a:solidFill>
              <a:latin typeface="Arial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'Observed-Estimated'!$AG$60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'Observed-Estimated'!$AH$60:$AM$60</c:f>
              <c:numCache>
                <c:formatCode>General</c:formatCode>
                <c:ptCount val="6"/>
                <c:pt idx="0">
                  <c:v>5438.0</c:v>
                </c:pt>
                <c:pt idx="1">
                  <c:v>75.0</c:v>
                </c:pt>
                <c:pt idx="2">
                  <c:v>63.0</c:v>
                </c:pt>
                <c:pt idx="3">
                  <c:v>66.0</c:v>
                </c:pt>
                <c:pt idx="4">
                  <c:v>94.0</c:v>
                </c:pt>
                <c:pt idx="5">
                  <c:v>70.0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'Observed-Estimated'!$AG$61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'Observed-Estimated'!$AH$61:$AM$61</c:f>
              <c:numCache>
                <c:formatCode>General</c:formatCode>
                <c:ptCount val="6"/>
                <c:pt idx="0">
                  <c:v>70.0</c:v>
                </c:pt>
                <c:pt idx="1">
                  <c:v>4958.0</c:v>
                </c:pt>
                <c:pt idx="2">
                  <c:v>238.0</c:v>
                </c:pt>
                <c:pt idx="3">
                  <c:v>181.0</c:v>
                </c:pt>
                <c:pt idx="4">
                  <c:v>192.0</c:v>
                </c:pt>
                <c:pt idx="5">
                  <c:v>155.0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'Observed-Estimated'!$AG$62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'Observed-Estimated'!$AH$62:$AM$62</c:f>
              <c:numCache>
                <c:formatCode>General</c:formatCode>
                <c:ptCount val="6"/>
                <c:pt idx="0">
                  <c:v>81.0</c:v>
                </c:pt>
                <c:pt idx="1">
                  <c:v>296.0</c:v>
                </c:pt>
                <c:pt idx="2">
                  <c:v>4477.0</c:v>
                </c:pt>
                <c:pt idx="3">
                  <c:v>360.0</c:v>
                </c:pt>
                <c:pt idx="4">
                  <c:v>262.0</c:v>
                </c:pt>
                <c:pt idx="5">
                  <c:v>160.0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'Observed-Estimated'!$AG$63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'Observed-Estimated'!$AH$63:$AM$63</c:f>
              <c:numCache>
                <c:formatCode>General</c:formatCode>
                <c:ptCount val="6"/>
                <c:pt idx="0">
                  <c:v>40.0</c:v>
                </c:pt>
                <c:pt idx="1">
                  <c:v>183.0</c:v>
                </c:pt>
                <c:pt idx="2">
                  <c:v>438.0</c:v>
                </c:pt>
                <c:pt idx="3">
                  <c:v>4058.0</c:v>
                </c:pt>
                <c:pt idx="4">
                  <c:v>532.0</c:v>
                </c:pt>
                <c:pt idx="5">
                  <c:v>311.0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'Observed-Estimated'!$AG$64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'Observed-Estimated'!$AH$64:$AM$64</c:f>
              <c:numCache>
                <c:formatCode>General</c:formatCode>
                <c:ptCount val="6"/>
                <c:pt idx="0">
                  <c:v>39.0</c:v>
                </c:pt>
                <c:pt idx="1">
                  <c:v>109.0</c:v>
                </c:pt>
                <c:pt idx="2">
                  <c:v>353.0</c:v>
                </c:pt>
                <c:pt idx="3">
                  <c:v>671.0</c:v>
                </c:pt>
                <c:pt idx="4">
                  <c:v>3583.0</c:v>
                </c:pt>
                <c:pt idx="5">
                  <c:v>693.0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'Observed-Estimated'!$AG$65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'Observed-Estimated'!$AH$65:$AM$65</c:f>
              <c:numCache>
                <c:formatCode>General</c:formatCode>
                <c:ptCount val="6"/>
                <c:pt idx="0">
                  <c:v>30.0</c:v>
                </c:pt>
                <c:pt idx="1">
                  <c:v>68.0</c:v>
                </c:pt>
                <c:pt idx="2">
                  <c:v>123.0</c:v>
                </c:pt>
                <c:pt idx="3">
                  <c:v>328.0</c:v>
                </c:pt>
                <c:pt idx="4">
                  <c:v>916.0</c:v>
                </c:pt>
                <c:pt idx="5">
                  <c:v>3885.0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233576"/>
        <c:axId val="2126228568"/>
      </c:lineChart>
      <c:catAx>
        <c:axId val="2126233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6228568"/>
        <c:crosses val="autoZero"/>
        <c:auto val="1"/>
        <c:lblAlgn val="ctr"/>
        <c:lblOffset val="100"/>
        <c:noMultiLvlLbl val="0"/>
      </c:catAx>
      <c:valAx>
        <c:axId val="2126228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262335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>
                <a:solidFill>
                  <a:srgbClr val="0000FF"/>
                </a:solidFill>
                <a:latin typeface="Arial"/>
              </a:rPr>
              <a:t>Seq</a:t>
            </a:r>
            <a:r>
              <a:rPr lang="en-US" dirty="0">
                <a:solidFill>
                  <a:srgbClr val="0000FF"/>
                </a:solidFill>
                <a:latin typeface="Arial"/>
              </a:rPr>
              <a:t>-only </a:t>
            </a:r>
            <a:r>
              <a:rPr lang="en-US" baseline="0" dirty="0">
                <a:solidFill>
                  <a:srgbClr val="0000FF"/>
                </a:solidFill>
                <a:latin typeface="Arial"/>
              </a:rPr>
              <a:t>Estimates </a:t>
            </a:r>
            <a:r>
              <a:rPr lang="en-US" dirty="0">
                <a:solidFill>
                  <a:srgbClr val="0000FF"/>
                </a:solidFill>
                <a:latin typeface="Arial"/>
              </a:rPr>
              <a:t>- Closed ISR</a:t>
            </a:r>
          </a:p>
        </c:rich>
      </c:tx>
      <c:layout>
        <c:manualLayout>
          <c:xMode val="edge"/>
          <c:yMode val="edge"/>
          <c:x val="0.214409448818898"/>
          <c:y val="0.025862068965517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'Observed-Estimated'!$BX$21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'Observed-Estimated'!$BY$21:$CD$21</c:f>
              <c:numCache>
                <c:formatCode>0</c:formatCode>
                <c:ptCount val="6"/>
                <c:pt idx="0">
                  <c:v>5753.93333333331</c:v>
                </c:pt>
                <c:pt idx="1">
                  <c:v>56.93333333333334</c:v>
                </c:pt>
                <c:pt idx="2">
                  <c:v>42.43333333333334</c:v>
                </c:pt>
                <c:pt idx="3">
                  <c:v>34.43333333333332</c:v>
                </c:pt>
                <c:pt idx="4">
                  <c:v>24.93333333333311</c:v>
                </c:pt>
                <c:pt idx="5">
                  <c:v>11.33333333333333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'Observed-Estimated'!$BX$22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'Observed-Estimated'!$BY$22:$CD$22</c:f>
              <c:numCache>
                <c:formatCode>0</c:formatCode>
                <c:ptCount val="6"/>
                <c:pt idx="0">
                  <c:v>81.78333333333345</c:v>
                </c:pt>
                <c:pt idx="1">
                  <c:v>5233.6</c:v>
                </c:pt>
                <c:pt idx="2">
                  <c:v>185.5999999999996</c:v>
                </c:pt>
                <c:pt idx="3">
                  <c:v>139.9333333333337</c:v>
                </c:pt>
                <c:pt idx="4">
                  <c:v>92.5166666666672</c:v>
                </c:pt>
                <c:pt idx="5">
                  <c:v>43.56666666666633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'Observed-Estimated'!$BX$23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'Observed-Estimated'!$BY$23:$CD$23</c:f>
              <c:numCache>
                <c:formatCode>0</c:formatCode>
                <c:ptCount val="6"/>
                <c:pt idx="0">
                  <c:v>73.75000000000004</c:v>
                </c:pt>
                <c:pt idx="1">
                  <c:v>248.1999999999992</c:v>
                </c:pt>
                <c:pt idx="2">
                  <c:v>4712.449999999997</c:v>
                </c:pt>
                <c:pt idx="3">
                  <c:v>324.4499999999984</c:v>
                </c:pt>
                <c:pt idx="4">
                  <c:v>203.1999999999996</c:v>
                </c:pt>
                <c:pt idx="5">
                  <c:v>89.95000000000034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'Observed-Estimated'!$BX$24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'Observed-Estimated'!$BY$24:$CD$24</c:f>
              <c:numCache>
                <c:formatCode>0</c:formatCode>
                <c:ptCount val="6"/>
                <c:pt idx="0">
                  <c:v>68.9</c:v>
                </c:pt>
                <c:pt idx="1">
                  <c:v>203.9666666666663</c:v>
                </c:pt>
                <c:pt idx="2">
                  <c:v>447.8833333333306</c:v>
                </c:pt>
                <c:pt idx="3">
                  <c:v>4171.38333333333</c:v>
                </c:pt>
                <c:pt idx="4">
                  <c:v>387.2166666666637</c:v>
                </c:pt>
                <c:pt idx="5">
                  <c:v>155.65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'Observed-Estimated'!$BX$25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'Observed-Estimated'!$BY$25:$CD$25</c:f>
              <c:numCache>
                <c:formatCode>0</c:formatCode>
                <c:ptCount val="6"/>
                <c:pt idx="0">
                  <c:v>54.15</c:v>
                </c:pt>
                <c:pt idx="1">
                  <c:v>154.8500000000004</c:v>
                </c:pt>
                <c:pt idx="2">
                  <c:v>312.5999999999991</c:v>
                </c:pt>
                <c:pt idx="3">
                  <c:v>625.9333333333291</c:v>
                </c:pt>
                <c:pt idx="4">
                  <c:v>3568.183333333331</c:v>
                </c:pt>
                <c:pt idx="5">
                  <c:v>349.283333333332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'Observed-Estimated'!$BX$26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'Observed-Estimated'!$BY$26:$CD$26</c:f>
              <c:numCache>
                <c:formatCode>0</c:formatCode>
                <c:ptCount val="6"/>
                <c:pt idx="0">
                  <c:v>43.90000000000001</c:v>
                </c:pt>
                <c:pt idx="1">
                  <c:v>90.75000000000024</c:v>
                </c:pt>
                <c:pt idx="2">
                  <c:v>171.166666666667</c:v>
                </c:pt>
                <c:pt idx="3">
                  <c:v>312.6666666666666</c:v>
                </c:pt>
                <c:pt idx="4">
                  <c:v>839.1666666666647</c:v>
                </c:pt>
                <c:pt idx="5">
                  <c:v>3461.349999999999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155768"/>
        <c:axId val="2126154408"/>
      </c:lineChart>
      <c:catAx>
        <c:axId val="2126155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6154408"/>
        <c:crosses val="autoZero"/>
        <c:auto val="1"/>
        <c:lblAlgn val="ctr"/>
        <c:lblOffset val="100"/>
        <c:noMultiLvlLbl val="0"/>
      </c:catAx>
      <c:valAx>
        <c:axId val="2126154408"/>
        <c:scaling>
          <c:orientation val="minMax"/>
          <c:max val="6000.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1261557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FF000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FF0000"/>
                </a:solidFill>
                <a:effectLst/>
                <a:latin typeface="Arial"/>
              </a:rPr>
              <a:t>-only Estimates - 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Open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'Observed-Estimated'!$BX$38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'Observed-Estimated'!$BY$38:$CD$38</c:f>
              <c:numCache>
                <c:formatCode>0</c:formatCode>
                <c:ptCount val="6"/>
                <c:pt idx="0">
                  <c:v>5605.183333333332</c:v>
                </c:pt>
                <c:pt idx="1">
                  <c:v>27.18333333333311</c:v>
                </c:pt>
                <c:pt idx="2">
                  <c:v>23.18333333333312</c:v>
                </c:pt>
                <c:pt idx="3">
                  <c:v>16.84999999999999</c:v>
                </c:pt>
                <c:pt idx="4">
                  <c:v>7.600000000000005</c:v>
                </c:pt>
                <c:pt idx="5">
                  <c:v>2.0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'Observed-Estimated'!$BX$39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'Observed-Estimated'!$BY$39:$CD$39</c:f>
              <c:numCache>
                <c:formatCode>0</c:formatCode>
                <c:ptCount val="6"/>
                <c:pt idx="0">
                  <c:v>101.6666666666668</c:v>
                </c:pt>
                <c:pt idx="1">
                  <c:v>4861.01666666667</c:v>
                </c:pt>
                <c:pt idx="2">
                  <c:v>137.0166666666665</c:v>
                </c:pt>
                <c:pt idx="3">
                  <c:v>91.68333333333304</c:v>
                </c:pt>
                <c:pt idx="4">
                  <c:v>37.68333333333332</c:v>
                </c:pt>
                <c:pt idx="5">
                  <c:v>4.93333333333334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'Observed-Estimated'!$BX$40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'Observed-Estimated'!$BY$40:$CD$40</c:f>
              <c:numCache>
                <c:formatCode>0</c:formatCode>
                <c:ptCount val="6"/>
                <c:pt idx="0">
                  <c:v>116.2666666666668</c:v>
                </c:pt>
                <c:pt idx="1">
                  <c:v>342.5499999999994</c:v>
                </c:pt>
                <c:pt idx="2">
                  <c:v>4092.966666666664</c:v>
                </c:pt>
                <c:pt idx="3">
                  <c:v>268.3000000000004</c:v>
                </c:pt>
                <c:pt idx="4">
                  <c:v>100.4666666666668</c:v>
                </c:pt>
                <c:pt idx="5">
                  <c:v>14.45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'Observed-Estimated'!$BX$41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'Observed-Estimated'!$BY$41:$CD$41</c:f>
              <c:numCache>
                <c:formatCode>0</c:formatCode>
                <c:ptCount val="6"/>
                <c:pt idx="0">
                  <c:v>98.10000000000011</c:v>
                </c:pt>
                <c:pt idx="1">
                  <c:v>280.7666666666672</c:v>
                </c:pt>
                <c:pt idx="2">
                  <c:v>585.2666666666627</c:v>
                </c:pt>
                <c:pt idx="3">
                  <c:v>3217.599999999998</c:v>
                </c:pt>
                <c:pt idx="4">
                  <c:v>181.4333333333333</c:v>
                </c:pt>
                <c:pt idx="5">
                  <c:v>24.83333333333328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'Observed-Estimated'!$BX$42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'Observed-Estimated'!$BY$42:$CD$42</c:f>
              <c:numCache>
                <c:formatCode>0</c:formatCode>
                <c:ptCount val="6"/>
                <c:pt idx="0">
                  <c:v>66.05000000000007</c:v>
                </c:pt>
                <c:pt idx="1">
                  <c:v>188.5666666666665</c:v>
                </c:pt>
                <c:pt idx="2">
                  <c:v>414.9</c:v>
                </c:pt>
                <c:pt idx="3">
                  <c:v>707.733333333332</c:v>
                </c:pt>
                <c:pt idx="4">
                  <c:v>1979.316666666667</c:v>
                </c:pt>
                <c:pt idx="5">
                  <c:v>55.43333333333337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'Observed-Estimated'!$BX$43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'Observed-Estimated'!$BY$43:$CD$43</c:f>
              <c:numCache>
                <c:formatCode>0</c:formatCode>
                <c:ptCount val="6"/>
                <c:pt idx="0">
                  <c:v>30.85</c:v>
                </c:pt>
                <c:pt idx="1">
                  <c:v>64.31666666666663</c:v>
                </c:pt>
                <c:pt idx="2">
                  <c:v>163.2333333333334</c:v>
                </c:pt>
                <c:pt idx="3">
                  <c:v>398.9000000000001</c:v>
                </c:pt>
                <c:pt idx="4">
                  <c:v>830.4833333333335</c:v>
                </c:pt>
                <c:pt idx="5">
                  <c:v>1401.216666666667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6083768"/>
        <c:axId val="2126079640"/>
      </c:lineChart>
      <c:catAx>
        <c:axId val="2126083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6079640"/>
        <c:crosses val="autoZero"/>
        <c:auto val="1"/>
        <c:lblAlgn val="ctr"/>
        <c:lblOffset val="100"/>
        <c:noMultiLvlLbl val="0"/>
      </c:catAx>
      <c:valAx>
        <c:axId val="2126079640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1260837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00800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008000"/>
                </a:solidFill>
                <a:effectLst/>
                <a:latin typeface="Arial"/>
              </a:rPr>
              <a:t>-only Estimates - </a:t>
            </a:r>
            <a:r>
              <a:rPr lang="en-US" dirty="0">
                <a:solidFill>
                  <a:srgbClr val="008000"/>
                </a:solidFill>
                <a:latin typeface="Arial"/>
              </a:rPr>
              <a:t>Open ISR Blank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'Observed-Estimated'!$BX$58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'Observed-Estimated'!$BY$58:$CD$58</c:f>
              <c:numCache>
                <c:formatCode>0</c:formatCode>
                <c:ptCount val="6"/>
                <c:pt idx="0">
                  <c:v>5545.483333333313</c:v>
                </c:pt>
                <c:pt idx="1">
                  <c:v>15.48333333333333</c:v>
                </c:pt>
                <c:pt idx="2">
                  <c:v>12.98333333333333</c:v>
                </c:pt>
                <c:pt idx="3">
                  <c:v>9.983333333333332</c:v>
                </c:pt>
                <c:pt idx="4">
                  <c:v>5.73333333333334</c:v>
                </c:pt>
                <c:pt idx="5">
                  <c:v>2.333333333333333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'Observed-Estimated'!$BX$59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'Observed-Estimated'!$BY$59:$CD$59</c:f>
              <c:numCache>
                <c:formatCode>0</c:formatCode>
                <c:ptCount val="6"/>
                <c:pt idx="0">
                  <c:v>66.50000000000005</c:v>
                </c:pt>
                <c:pt idx="1">
                  <c:v>4945.31666666667</c:v>
                </c:pt>
                <c:pt idx="2">
                  <c:v>85.81666666666676</c:v>
                </c:pt>
                <c:pt idx="3">
                  <c:v>67.48333333333341</c:v>
                </c:pt>
                <c:pt idx="4">
                  <c:v>47.81666666666625</c:v>
                </c:pt>
                <c:pt idx="5">
                  <c:v>22.06666666666666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'Observed-Estimated'!$BX$60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'Observed-Estimated'!$BY$60:$CD$60</c:f>
              <c:numCache>
                <c:formatCode>0</c:formatCode>
                <c:ptCount val="6"/>
                <c:pt idx="0">
                  <c:v>61.13333333333337</c:v>
                </c:pt>
                <c:pt idx="1">
                  <c:v>190.3333333333331</c:v>
                </c:pt>
                <c:pt idx="2">
                  <c:v>4268.083333333328</c:v>
                </c:pt>
                <c:pt idx="3">
                  <c:v>205.9166666666663</c:v>
                </c:pt>
                <c:pt idx="4">
                  <c:v>136.4166666666669</c:v>
                </c:pt>
                <c:pt idx="5">
                  <c:v>58.11666666666641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'Observed-Estimated'!$BX$61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'Observed-Estimated'!$BY$61:$CD$61</c:f>
              <c:numCache>
                <c:formatCode>0</c:formatCode>
                <c:ptCount val="6"/>
                <c:pt idx="0">
                  <c:v>51.63333333333337</c:v>
                </c:pt>
                <c:pt idx="1">
                  <c:v>168.25</c:v>
                </c:pt>
                <c:pt idx="2">
                  <c:v>370.6666666666651</c:v>
                </c:pt>
                <c:pt idx="3">
                  <c:v>3623.166666666644</c:v>
                </c:pt>
                <c:pt idx="4">
                  <c:v>257.4999999999989</c:v>
                </c:pt>
                <c:pt idx="5">
                  <c:v>103.7833333333336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'Observed-Estimated'!$BX$62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'Observed-Estimated'!$BY$62:$CD$62</c:f>
              <c:numCache>
                <c:formatCode>0</c:formatCode>
                <c:ptCount val="6"/>
                <c:pt idx="0">
                  <c:v>31.84999999999999</c:v>
                </c:pt>
                <c:pt idx="1">
                  <c:v>88.33333333333321</c:v>
                </c:pt>
                <c:pt idx="2">
                  <c:v>210.8333333333334</c:v>
                </c:pt>
                <c:pt idx="3">
                  <c:v>406.8333333333332</c:v>
                </c:pt>
                <c:pt idx="4">
                  <c:v>2507.75</c:v>
                </c:pt>
                <c:pt idx="5">
                  <c:v>155.4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'Observed-Estimated'!$BX$63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'Observed-Estimated'!$BY$63:$CD$63</c:f>
              <c:numCache>
                <c:formatCode>0</c:formatCode>
                <c:ptCount val="6"/>
                <c:pt idx="0">
                  <c:v>19.16666666666666</c:v>
                </c:pt>
                <c:pt idx="1">
                  <c:v>37.7833333333333</c:v>
                </c:pt>
                <c:pt idx="2">
                  <c:v>55.36666666666638</c:v>
                </c:pt>
                <c:pt idx="3">
                  <c:v>127.3666666666668</c:v>
                </c:pt>
                <c:pt idx="4">
                  <c:v>435.2</c:v>
                </c:pt>
                <c:pt idx="5">
                  <c:v>2343.116666666665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5991016"/>
        <c:axId val="2125987928"/>
      </c:lineChart>
      <c:catAx>
        <c:axId val="2125991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5987928"/>
        <c:crosses val="autoZero"/>
        <c:auto val="1"/>
        <c:lblAlgn val="ctr"/>
        <c:lblOffset val="100"/>
        <c:noMultiLvlLbl val="0"/>
      </c:catAx>
      <c:valAx>
        <c:axId val="212598792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1259910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8000"/>
                </a:solidFill>
                <a:latin typeface="Arial"/>
              </a:rPr>
              <a:t>Observed- Open ISR Blank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'Observed-Estimated'!$AG$46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'Observed-Estimated'!$AH$46:$AM$46</c:f>
              <c:numCache>
                <c:formatCode>General</c:formatCode>
                <c:ptCount val="6"/>
                <c:pt idx="0">
                  <c:v>5530.0</c:v>
                </c:pt>
                <c:pt idx="1">
                  <c:v>40.0</c:v>
                </c:pt>
                <c:pt idx="2">
                  <c:v>19.0</c:v>
                </c:pt>
                <c:pt idx="3">
                  <c:v>35.0</c:v>
                </c:pt>
                <c:pt idx="4">
                  <c:v>56.0</c:v>
                </c:pt>
                <c:pt idx="5">
                  <c:v>9.0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'Observed-Estimated'!$AG$47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'Observed-Estimated'!$AH$47:$AM$47</c:f>
              <c:numCache>
                <c:formatCode>General</c:formatCode>
                <c:ptCount val="6"/>
                <c:pt idx="0">
                  <c:v>38.0</c:v>
                </c:pt>
                <c:pt idx="1">
                  <c:v>5045.0</c:v>
                </c:pt>
                <c:pt idx="2">
                  <c:v>109.0</c:v>
                </c:pt>
                <c:pt idx="3">
                  <c:v>46.0</c:v>
                </c:pt>
                <c:pt idx="4">
                  <c:v>90.0</c:v>
                </c:pt>
                <c:pt idx="5">
                  <c:v>68.0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'Observed-Estimated'!$AG$48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'Observed-Estimated'!$AH$48:$AM$48</c:f>
              <c:numCache>
                <c:formatCode>General</c:formatCode>
                <c:ptCount val="6"/>
                <c:pt idx="0">
                  <c:v>61.0</c:v>
                </c:pt>
                <c:pt idx="1">
                  <c:v>180.0</c:v>
                </c:pt>
                <c:pt idx="2">
                  <c:v>4459.0</c:v>
                </c:pt>
                <c:pt idx="3">
                  <c:v>174.0</c:v>
                </c:pt>
                <c:pt idx="4">
                  <c:v>56.0</c:v>
                </c:pt>
                <c:pt idx="5">
                  <c:v>34.0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'Observed-Estimated'!$AG$49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'Observed-Estimated'!$AH$49:$AM$49</c:f>
              <c:numCache>
                <c:formatCode>General</c:formatCode>
                <c:ptCount val="6"/>
                <c:pt idx="0">
                  <c:v>19.0</c:v>
                </c:pt>
                <c:pt idx="1">
                  <c:v>127.0</c:v>
                </c:pt>
                <c:pt idx="2">
                  <c:v>379.0</c:v>
                </c:pt>
                <c:pt idx="3">
                  <c:v>3840.0</c:v>
                </c:pt>
                <c:pt idx="4">
                  <c:v>188.0</c:v>
                </c:pt>
                <c:pt idx="5">
                  <c:v>43.0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'Observed-Estimated'!$AG$50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'Observed-Estimated'!$AH$50:$AM$50</c:f>
              <c:numCache>
                <c:formatCode>General</c:formatCode>
                <c:ptCount val="6"/>
                <c:pt idx="0">
                  <c:v>13.0</c:v>
                </c:pt>
                <c:pt idx="1">
                  <c:v>43.0</c:v>
                </c:pt>
                <c:pt idx="2">
                  <c:v>195.0</c:v>
                </c:pt>
                <c:pt idx="3">
                  <c:v>476.0</c:v>
                </c:pt>
                <c:pt idx="4">
                  <c:v>2522.0</c:v>
                </c:pt>
                <c:pt idx="5">
                  <c:v>165.0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'Observed-Estimated'!$AG$51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'Observed-Estimated'!$AH$45:$AM$45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'Observed-Estimated'!$AH$51:$AM$51</c:f>
              <c:numCache>
                <c:formatCode>General</c:formatCode>
                <c:ptCount val="6"/>
                <c:pt idx="0">
                  <c:v>21.0</c:v>
                </c:pt>
                <c:pt idx="1">
                  <c:v>34.0</c:v>
                </c:pt>
                <c:pt idx="2">
                  <c:v>45.0</c:v>
                </c:pt>
                <c:pt idx="3">
                  <c:v>154.0</c:v>
                </c:pt>
                <c:pt idx="4">
                  <c:v>476.0</c:v>
                </c:pt>
                <c:pt idx="5">
                  <c:v>2294.0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978376"/>
        <c:axId val="2094974680"/>
      </c:lineChart>
      <c:catAx>
        <c:axId val="2094978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974680"/>
        <c:crosses val="autoZero"/>
        <c:auto val="1"/>
        <c:lblAlgn val="ctr"/>
        <c:lblOffset val="100"/>
        <c:noMultiLvlLbl val="0"/>
      </c:catAx>
      <c:valAx>
        <c:axId val="20949746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49783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00009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000090"/>
                </a:solidFill>
                <a:effectLst/>
                <a:latin typeface="Arial"/>
              </a:rPr>
              <a:t>-only Estimates - </a:t>
            </a:r>
            <a:r>
              <a:rPr lang="en-US" dirty="0" err="1">
                <a:solidFill>
                  <a:srgbClr val="000090"/>
                </a:solidFill>
                <a:latin typeface="Arial"/>
              </a:rPr>
              <a:t>RoO</a:t>
            </a:r>
            <a:endParaRPr lang="en-US" dirty="0">
              <a:solidFill>
                <a:srgbClr val="000090"/>
              </a:solidFill>
              <a:latin typeface="Arial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'Observed-Estimated'!$BX$75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'Observed-Estimated'!$BY$75:$CD$75</c:f>
              <c:numCache>
                <c:formatCode>0</c:formatCode>
                <c:ptCount val="6"/>
                <c:pt idx="0">
                  <c:v>5492.81666666667</c:v>
                </c:pt>
                <c:pt idx="1">
                  <c:v>54.81666666666621</c:v>
                </c:pt>
                <c:pt idx="2">
                  <c:v>44.81666666666625</c:v>
                </c:pt>
                <c:pt idx="3">
                  <c:v>36.48333333333336</c:v>
                </c:pt>
                <c:pt idx="4">
                  <c:v>28.73333333333314</c:v>
                </c:pt>
                <c:pt idx="5">
                  <c:v>17.33333333333328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'Observed-Estimated'!$BX$76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'Observed-Estimated'!$BY$76:$CD$76</c:f>
              <c:numCache>
                <c:formatCode>0</c:formatCode>
                <c:ptCount val="6"/>
                <c:pt idx="0">
                  <c:v>66.39999999999997</c:v>
                </c:pt>
                <c:pt idx="1">
                  <c:v>5040.699999999998</c:v>
                </c:pt>
                <c:pt idx="2">
                  <c:v>189.1999999999995</c:v>
                </c:pt>
                <c:pt idx="3">
                  <c:v>142.0333333333337</c:v>
                </c:pt>
                <c:pt idx="4">
                  <c:v>104.033333333334</c:v>
                </c:pt>
                <c:pt idx="5">
                  <c:v>55.63333333333341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'Observed-Estimated'!$BX$77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'Observed-Estimated'!$BY$77:$CD$77</c:f>
              <c:numCache>
                <c:formatCode>0</c:formatCode>
                <c:ptCount val="6"/>
                <c:pt idx="0">
                  <c:v>54.29999999999996</c:v>
                </c:pt>
                <c:pt idx="1">
                  <c:v>218.8833333333325</c:v>
                </c:pt>
                <c:pt idx="2">
                  <c:v>4601.71666666667</c:v>
                </c:pt>
                <c:pt idx="3">
                  <c:v>338.3833333333311</c:v>
                </c:pt>
                <c:pt idx="4">
                  <c:v>241.0499999999989</c:v>
                </c:pt>
                <c:pt idx="5">
                  <c:v>123.6666666666673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'Observed-Estimated'!$BX$78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'Observed-Estimated'!$BY$78:$CD$78</c:f>
              <c:numCache>
                <c:formatCode>0</c:formatCode>
                <c:ptCount val="6"/>
                <c:pt idx="0">
                  <c:v>48.08333333333331</c:v>
                </c:pt>
                <c:pt idx="1">
                  <c:v>165.6666666666667</c:v>
                </c:pt>
                <c:pt idx="2">
                  <c:v>382.3333333333308</c:v>
                </c:pt>
                <c:pt idx="3">
                  <c:v>4259.66666666667</c:v>
                </c:pt>
                <c:pt idx="4">
                  <c:v>471.5833333333293</c:v>
                </c:pt>
                <c:pt idx="5">
                  <c:v>208.6666666666665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'Observed-Estimated'!$BX$79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'Observed-Estimated'!$BY$79:$CD$79</c:f>
              <c:numCache>
                <c:formatCode>0</c:formatCode>
                <c:ptCount val="6"/>
                <c:pt idx="0">
                  <c:v>39.76666666666642</c:v>
                </c:pt>
                <c:pt idx="1">
                  <c:v>128.533333333334</c:v>
                </c:pt>
                <c:pt idx="2">
                  <c:v>279.2833333333317</c:v>
                </c:pt>
                <c:pt idx="3">
                  <c:v>547.6166666666625</c:v>
                </c:pt>
                <c:pt idx="4">
                  <c:v>3995.450000000004</c:v>
                </c:pt>
                <c:pt idx="5">
                  <c:v>439.3499999999977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'Observed-Estimated'!$BX$80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'Observed-Estimated'!$BY$74:$CD$74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'Observed-Estimated'!$BY$80:$CD$80</c:f>
              <c:numCache>
                <c:formatCode>0</c:formatCode>
                <c:ptCount val="6"/>
                <c:pt idx="0">
                  <c:v>27.13333333333332</c:v>
                </c:pt>
                <c:pt idx="1">
                  <c:v>76.45000000000015</c:v>
                </c:pt>
                <c:pt idx="2">
                  <c:v>147.2833333333336</c:v>
                </c:pt>
                <c:pt idx="3">
                  <c:v>248.9499999999996</c:v>
                </c:pt>
                <c:pt idx="4">
                  <c:v>555.783333333331</c:v>
                </c:pt>
                <c:pt idx="5">
                  <c:v>4273.399999999997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5920920"/>
        <c:axId val="2125916792"/>
      </c:lineChart>
      <c:catAx>
        <c:axId val="2125920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25916792"/>
        <c:crosses val="autoZero"/>
        <c:auto val="1"/>
        <c:lblAlgn val="ctr"/>
        <c:lblOffset val="100"/>
        <c:noMultiLvlLbl val="0"/>
      </c:catAx>
      <c:valAx>
        <c:axId val="212591679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1259209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000090"/>
                </a:solidFill>
                <a:latin typeface="Arial"/>
              </a:rPr>
              <a:t>Observed-Open </a:t>
            </a:r>
            <a:r>
              <a:rPr lang="en-US" dirty="0" err="1">
                <a:solidFill>
                  <a:srgbClr val="000090"/>
                </a:solidFill>
                <a:latin typeface="Arial"/>
              </a:rPr>
              <a:t>RoO</a:t>
            </a:r>
            <a:endParaRPr lang="en-US" dirty="0">
              <a:solidFill>
                <a:srgbClr val="000090"/>
              </a:solidFill>
              <a:latin typeface="Arial"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'Observed-Estimated'!$AG$60</c:f>
              <c:strCache>
                <c:ptCount val="1"/>
                <c:pt idx="0">
                  <c:v>1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'Observed-Estimated'!$AH$60:$AM$60</c:f>
              <c:numCache>
                <c:formatCode>General</c:formatCode>
                <c:ptCount val="6"/>
                <c:pt idx="0">
                  <c:v>5438.0</c:v>
                </c:pt>
                <c:pt idx="1">
                  <c:v>75.0</c:v>
                </c:pt>
                <c:pt idx="2">
                  <c:v>63.0</c:v>
                </c:pt>
                <c:pt idx="3">
                  <c:v>66.0</c:v>
                </c:pt>
                <c:pt idx="4">
                  <c:v>94.0</c:v>
                </c:pt>
                <c:pt idx="5">
                  <c:v>70.0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'Observed-Estimated'!$AG$61</c:f>
              <c:strCache>
                <c:ptCount val="1"/>
                <c:pt idx="0">
                  <c:v>2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'Observed-Estimated'!$AH$61:$AM$61</c:f>
              <c:numCache>
                <c:formatCode>General</c:formatCode>
                <c:ptCount val="6"/>
                <c:pt idx="0">
                  <c:v>70.0</c:v>
                </c:pt>
                <c:pt idx="1">
                  <c:v>4958.0</c:v>
                </c:pt>
                <c:pt idx="2">
                  <c:v>238.0</c:v>
                </c:pt>
                <c:pt idx="3">
                  <c:v>181.0</c:v>
                </c:pt>
                <c:pt idx="4">
                  <c:v>192.0</c:v>
                </c:pt>
                <c:pt idx="5">
                  <c:v>155.0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'Observed-Estimated'!$AG$62</c:f>
              <c:strCache>
                <c:ptCount val="1"/>
                <c:pt idx="0">
                  <c:v>3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'Observed-Estimated'!$AH$62:$AM$62</c:f>
              <c:numCache>
                <c:formatCode>General</c:formatCode>
                <c:ptCount val="6"/>
                <c:pt idx="0">
                  <c:v>81.0</c:v>
                </c:pt>
                <c:pt idx="1">
                  <c:v>296.0</c:v>
                </c:pt>
                <c:pt idx="2">
                  <c:v>4477.0</c:v>
                </c:pt>
                <c:pt idx="3">
                  <c:v>360.0</c:v>
                </c:pt>
                <c:pt idx="4">
                  <c:v>262.0</c:v>
                </c:pt>
                <c:pt idx="5">
                  <c:v>160.0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'Observed-Estimated'!$AG$63</c:f>
              <c:strCache>
                <c:ptCount val="1"/>
                <c:pt idx="0">
                  <c:v>4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'Observed-Estimated'!$AH$63:$AM$63</c:f>
              <c:numCache>
                <c:formatCode>General</c:formatCode>
                <c:ptCount val="6"/>
                <c:pt idx="0">
                  <c:v>40.0</c:v>
                </c:pt>
                <c:pt idx="1">
                  <c:v>183.0</c:v>
                </c:pt>
                <c:pt idx="2">
                  <c:v>438.0</c:v>
                </c:pt>
                <c:pt idx="3">
                  <c:v>4058.0</c:v>
                </c:pt>
                <c:pt idx="4">
                  <c:v>532.0</c:v>
                </c:pt>
                <c:pt idx="5">
                  <c:v>311.0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'Observed-Estimated'!$AG$64</c:f>
              <c:strCache>
                <c:ptCount val="1"/>
                <c:pt idx="0">
                  <c:v>5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'Observed-Estimated'!$AH$64:$AM$64</c:f>
              <c:numCache>
                <c:formatCode>General</c:formatCode>
                <c:ptCount val="6"/>
                <c:pt idx="0">
                  <c:v>39.0</c:v>
                </c:pt>
                <c:pt idx="1">
                  <c:v>109.0</c:v>
                </c:pt>
                <c:pt idx="2">
                  <c:v>353.0</c:v>
                </c:pt>
                <c:pt idx="3">
                  <c:v>671.0</c:v>
                </c:pt>
                <c:pt idx="4">
                  <c:v>3583.0</c:v>
                </c:pt>
                <c:pt idx="5">
                  <c:v>693.0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'Observed-Estimated'!$AG$65</c:f>
              <c:strCache>
                <c:ptCount val="1"/>
                <c:pt idx="0">
                  <c:v>6</c:v>
                </c:pt>
              </c:strCache>
            </c:strRef>
          </c:tx>
          <c:cat>
            <c:strRef>
              <c:f>'Observed-Estimated'!$AH$59:$AM$59</c:f>
              <c:strCache>
                <c:ptCount val="6"/>
                <c:pt idx="0">
                  <c:v>o1</c:v>
                </c:pt>
                <c:pt idx="1">
                  <c:v>o2</c:v>
                </c:pt>
                <c:pt idx="2">
                  <c:v>o3</c:v>
                </c:pt>
                <c:pt idx="3">
                  <c:v>o4</c:v>
                </c:pt>
                <c:pt idx="4">
                  <c:v>o5</c:v>
                </c:pt>
                <c:pt idx="5">
                  <c:v>o6</c:v>
                </c:pt>
              </c:strCache>
            </c:strRef>
          </c:cat>
          <c:val>
            <c:numRef>
              <c:f>'Observed-Estimated'!$AH$65:$AM$65</c:f>
              <c:numCache>
                <c:formatCode>General</c:formatCode>
                <c:ptCount val="6"/>
                <c:pt idx="0">
                  <c:v>30.0</c:v>
                </c:pt>
                <c:pt idx="1">
                  <c:v>68.0</c:v>
                </c:pt>
                <c:pt idx="2">
                  <c:v>123.0</c:v>
                </c:pt>
                <c:pt idx="3">
                  <c:v>328.0</c:v>
                </c:pt>
                <c:pt idx="4">
                  <c:v>916.0</c:v>
                </c:pt>
                <c:pt idx="5">
                  <c:v>3885.0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926504"/>
        <c:axId val="2094929640"/>
      </c:lineChart>
      <c:catAx>
        <c:axId val="2094926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929640"/>
        <c:crosses val="autoZero"/>
        <c:auto val="1"/>
        <c:lblAlgn val="ctr"/>
        <c:lblOffset val="100"/>
        <c:noMultiLvlLbl val="0"/>
      </c:catAx>
      <c:valAx>
        <c:axId val="20949296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09492650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>
                <a:solidFill>
                  <a:srgbClr val="0000FF"/>
                </a:solidFill>
                <a:latin typeface="Arial"/>
              </a:rPr>
              <a:t>Seq</a:t>
            </a:r>
            <a:r>
              <a:rPr lang="en-US" dirty="0">
                <a:solidFill>
                  <a:srgbClr val="0000FF"/>
                </a:solidFill>
                <a:latin typeface="Arial"/>
              </a:rPr>
              <a:t>-only </a:t>
            </a:r>
            <a:r>
              <a:rPr lang="en-US" baseline="0" dirty="0">
                <a:solidFill>
                  <a:srgbClr val="0000FF"/>
                </a:solidFill>
                <a:latin typeface="Arial"/>
              </a:rPr>
              <a:t>Estimates </a:t>
            </a:r>
            <a:r>
              <a:rPr lang="en-US" dirty="0">
                <a:solidFill>
                  <a:srgbClr val="0000FF"/>
                </a:solidFill>
                <a:latin typeface="Arial"/>
              </a:rPr>
              <a:t>- Closed ISR</a:t>
            </a:r>
          </a:p>
        </c:rich>
      </c:tx>
      <c:layout>
        <c:manualLayout>
          <c:xMode val="edge"/>
          <c:yMode val="edge"/>
          <c:x val="0.214409448818898"/>
          <c:y val="0.025862068965517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'Observed-Estimated'!$BX$21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'Observed-Estimated'!$BY$21:$CD$21</c:f>
              <c:numCache>
                <c:formatCode>0</c:formatCode>
                <c:ptCount val="6"/>
                <c:pt idx="0">
                  <c:v>5753.933333333312</c:v>
                </c:pt>
                <c:pt idx="1">
                  <c:v>56.93333333333334</c:v>
                </c:pt>
                <c:pt idx="2">
                  <c:v>42.43333333333334</c:v>
                </c:pt>
                <c:pt idx="3">
                  <c:v>34.43333333333332</c:v>
                </c:pt>
                <c:pt idx="4">
                  <c:v>24.93333333333313</c:v>
                </c:pt>
                <c:pt idx="5">
                  <c:v>11.33333333333333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'Observed-Estimated'!$BX$22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'Observed-Estimated'!$BY$22:$CD$22</c:f>
              <c:numCache>
                <c:formatCode>0</c:formatCode>
                <c:ptCount val="6"/>
                <c:pt idx="0">
                  <c:v>81.78333333333345</c:v>
                </c:pt>
                <c:pt idx="1">
                  <c:v>5233.6</c:v>
                </c:pt>
                <c:pt idx="2">
                  <c:v>185.5999999999996</c:v>
                </c:pt>
                <c:pt idx="3">
                  <c:v>139.9333333333337</c:v>
                </c:pt>
                <c:pt idx="4">
                  <c:v>92.5166666666672</c:v>
                </c:pt>
                <c:pt idx="5">
                  <c:v>43.56666666666636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'Observed-Estimated'!$BX$23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'Observed-Estimated'!$BY$23:$CD$23</c:f>
              <c:numCache>
                <c:formatCode>0</c:formatCode>
                <c:ptCount val="6"/>
                <c:pt idx="0">
                  <c:v>73.75000000000004</c:v>
                </c:pt>
                <c:pt idx="1">
                  <c:v>248.1999999999992</c:v>
                </c:pt>
                <c:pt idx="2">
                  <c:v>4712.449999999997</c:v>
                </c:pt>
                <c:pt idx="3">
                  <c:v>324.4499999999984</c:v>
                </c:pt>
                <c:pt idx="4">
                  <c:v>203.1999999999996</c:v>
                </c:pt>
                <c:pt idx="5">
                  <c:v>89.95000000000034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'Observed-Estimated'!$BX$24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'Observed-Estimated'!$BY$24:$CD$24</c:f>
              <c:numCache>
                <c:formatCode>0</c:formatCode>
                <c:ptCount val="6"/>
                <c:pt idx="0">
                  <c:v>68.9</c:v>
                </c:pt>
                <c:pt idx="1">
                  <c:v>203.9666666666663</c:v>
                </c:pt>
                <c:pt idx="2">
                  <c:v>447.8833333333306</c:v>
                </c:pt>
                <c:pt idx="3">
                  <c:v>4171.38333333333</c:v>
                </c:pt>
                <c:pt idx="4">
                  <c:v>387.2166666666637</c:v>
                </c:pt>
                <c:pt idx="5">
                  <c:v>155.65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'Observed-Estimated'!$BX$25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'Observed-Estimated'!$BY$25:$CD$25</c:f>
              <c:numCache>
                <c:formatCode>0</c:formatCode>
                <c:ptCount val="6"/>
                <c:pt idx="0">
                  <c:v>54.15</c:v>
                </c:pt>
                <c:pt idx="1">
                  <c:v>154.8500000000004</c:v>
                </c:pt>
                <c:pt idx="2">
                  <c:v>312.5999999999991</c:v>
                </c:pt>
                <c:pt idx="3">
                  <c:v>625.9333333333291</c:v>
                </c:pt>
                <c:pt idx="4">
                  <c:v>3568.183333333331</c:v>
                </c:pt>
                <c:pt idx="5">
                  <c:v>349.283333333332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'Observed-Estimated'!$BX$26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'Observed-Estimated'!$BY$20:$CD$20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'Observed-Estimated'!$BY$26:$CD$26</c:f>
              <c:numCache>
                <c:formatCode>0</c:formatCode>
                <c:ptCount val="6"/>
                <c:pt idx="0">
                  <c:v>43.90000000000001</c:v>
                </c:pt>
                <c:pt idx="1">
                  <c:v>90.75000000000024</c:v>
                </c:pt>
                <c:pt idx="2">
                  <c:v>171.166666666667</c:v>
                </c:pt>
                <c:pt idx="3">
                  <c:v>312.6666666666666</c:v>
                </c:pt>
                <c:pt idx="4">
                  <c:v>839.1666666666647</c:v>
                </c:pt>
                <c:pt idx="5">
                  <c:v>3461.349999999999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881016"/>
        <c:axId val="2094875672"/>
      </c:lineChart>
      <c:catAx>
        <c:axId val="2094881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094875672"/>
        <c:crosses val="autoZero"/>
        <c:auto val="1"/>
        <c:lblAlgn val="ctr"/>
        <c:lblOffset val="100"/>
        <c:noMultiLvlLbl val="0"/>
      </c:catAx>
      <c:valAx>
        <c:axId val="2094875672"/>
        <c:scaling>
          <c:orientation val="minMax"/>
          <c:max val="6000.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20948810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FF000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FF0000"/>
                </a:solidFill>
                <a:effectLst/>
                <a:latin typeface="Arial"/>
              </a:rPr>
              <a:t>-only Estimates - </a:t>
            </a:r>
            <a:r>
              <a:rPr lang="en-US" dirty="0">
                <a:solidFill>
                  <a:srgbClr val="FF0000"/>
                </a:solidFill>
                <a:latin typeface="Arial"/>
              </a:rPr>
              <a:t>Open ISR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'Observed-Estimated'!$BX$38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'Observed-Estimated'!$BY$38:$CD$38</c:f>
              <c:numCache>
                <c:formatCode>0</c:formatCode>
                <c:ptCount val="6"/>
                <c:pt idx="0">
                  <c:v>5605.183333333332</c:v>
                </c:pt>
                <c:pt idx="1">
                  <c:v>27.18333333333313</c:v>
                </c:pt>
                <c:pt idx="2">
                  <c:v>23.18333333333314</c:v>
                </c:pt>
                <c:pt idx="3">
                  <c:v>16.84999999999999</c:v>
                </c:pt>
                <c:pt idx="4">
                  <c:v>7.600000000000005</c:v>
                </c:pt>
                <c:pt idx="5">
                  <c:v>2.0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'Observed-Estimated'!$BX$39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'Observed-Estimated'!$BY$39:$CD$39</c:f>
              <c:numCache>
                <c:formatCode>0</c:formatCode>
                <c:ptCount val="6"/>
                <c:pt idx="0">
                  <c:v>101.6666666666668</c:v>
                </c:pt>
                <c:pt idx="1">
                  <c:v>4861.01666666667</c:v>
                </c:pt>
                <c:pt idx="2">
                  <c:v>137.0166666666665</c:v>
                </c:pt>
                <c:pt idx="3">
                  <c:v>91.68333333333307</c:v>
                </c:pt>
                <c:pt idx="4">
                  <c:v>37.68333333333332</c:v>
                </c:pt>
                <c:pt idx="5">
                  <c:v>4.93333333333334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'Observed-Estimated'!$BX$40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'Observed-Estimated'!$BY$40:$CD$40</c:f>
              <c:numCache>
                <c:formatCode>0</c:formatCode>
                <c:ptCount val="6"/>
                <c:pt idx="0">
                  <c:v>116.2666666666668</c:v>
                </c:pt>
                <c:pt idx="1">
                  <c:v>342.5499999999994</c:v>
                </c:pt>
                <c:pt idx="2">
                  <c:v>4092.966666666664</c:v>
                </c:pt>
                <c:pt idx="3">
                  <c:v>268.3000000000004</c:v>
                </c:pt>
                <c:pt idx="4">
                  <c:v>100.4666666666668</c:v>
                </c:pt>
                <c:pt idx="5">
                  <c:v>14.45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'Observed-Estimated'!$BX$41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'Observed-Estimated'!$BY$41:$CD$41</c:f>
              <c:numCache>
                <c:formatCode>0</c:formatCode>
                <c:ptCount val="6"/>
                <c:pt idx="0">
                  <c:v>98.10000000000011</c:v>
                </c:pt>
                <c:pt idx="1">
                  <c:v>280.7666666666672</c:v>
                </c:pt>
                <c:pt idx="2">
                  <c:v>585.2666666666627</c:v>
                </c:pt>
                <c:pt idx="3">
                  <c:v>3217.599999999998</c:v>
                </c:pt>
                <c:pt idx="4">
                  <c:v>181.4333333333333</c:v>
                </c:pt>
                <c:pt idx="5">
                  <c:v>24.83333333333328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'Observed-Estimated'!$BX$42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'Observed-Estimated'!$BY$42:$CD$42</c:f>
              <c:numCache>
                <c:formatCode>0</c:formatCode>
                <c:ptCount val="6"/>
                <c:pt idx="0">
                  <c:v>66.05000000000007</c:v>
                </c:pt>
                <c:pt idx="1">
                  <c:v>188.5666666666665</c:v>
                </c:pt>
                <c:pt idx="2">
                  <c:v>414.9</c:v>
                </c:pt>
                <c:pt idx="3">
                  <c:v>707.733333333332</c:v>
                </c:pt>
                <c:pt idx="4">
                  <c:v>1979.316666666667</c:v>
                </c:pt>
                <c:pt idx="5">
                  <c:v>55.43333333333337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'Observed-Estimated'!$BX$43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'Observed-Estimated'!$BY$37:$CD$37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'Observed-Estimated'!$BY$43:$CD$43</c:f>
              <c:numCache>
                <c:formatCode>0</c:formatCode>
                <c:ptCount val="6"/>
                <c:pt idx="0">
                  <c:v>30.85</c:v>
                </c:pt>
                <c:pt idx="1">
                  <c:v>64.31666666666663</c:v>
                </c:pt>
                <c:pt idx="2">
                  <c:v>163.2333333333334</c:v>
                </c:pt>
                <c:pt idx="3">
                  <c:v>398.9000000000001</c:v>
                </c:pt>
                <c:pt idx="4">
                  <c:v>830.4833333333335</c:v>
                </c:pt>
                <c:pt idx="5">
                  <c:v>1401.216666666667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4729848"/>
        <c:axId val="-2104726648"/>
      </c:lineChart>
      <c:catAx>
        <c:axId val="-2104729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4726648"/>
        <c:crosses val="autoZero"/>
        <c:auto val="1"/>
        <c:lblAlgn val="ctr"/>
        <c:lblOffset val="100"/>
        <c:noMultiLvlLbl val="0"/>
      </c:catAx>
      <c:valAx>
        <c:axId val="-2104726648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-210472984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u="none" strike="noStrike" baseline="0" dirty="0" err="1">
                <a:solidFill>
                  <a:srgbClr val="008000"/>
                </a:solidFill>
                <a:effectLst/>
                <a:latin typeface="Arial"/>
              </a:rPr>
              <a:t>Seq</a:t>
            </a:r>
            <a:r>
              <a:rPr lang="en-US" sz="1800" b="1" i="0" u="none" strike="noStrike" baseline="0" dirty="0">
                <a:solidFill>
                  <a:srgbClr val="008000"/>
                </a:solidFill>
                <a:effectLst/>
                <a:latin typeface="Arial"/>
              </a:rPr>
              <a:t>-only Estimates - </a:t>
            </a:r>
            <a:r>
              <a:rPr lang="en-US" dirty="0">
                <a:solidFill>
                  <a:srgbClr val="008000"/>
                </a:solidFill>
                <a:latin typeface="Arial"/>
              </a:rPr>
              <a:t>Open ISR Blank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'Observed-Estimated'!$BX$58</c:f>
              <c:strCache>
                <c:ptCount val="1"/>
                <c:pt idx="0">
                  <c:v>SP1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'Observed-Estimated'!$BY$58:$CD$58</c:f>
              <c:numCache>
                <c:formatCode>0</c:formatCode>
                <c:ptCount val="6"/>
                <c:pt idx="0">
                  <c:v>5545.483333333315</c:v>
                </c:pt>
                <c:pt idx="1">
                  <c:v>15.48333333333333</c:v>
                </c:pt>
                <c:pt idx="2">
                  <c:v>12.98333333333333</c:v>
                </c:pt>
                <c:pt idx="3">
                  <c:v>9.983333333333332</c:v>
                </c:pt>
                <c:pt idx="4">
                  <c:v>5.73333333333334</c:v>
                </c:pt>
                <c:pt idx="5">
                  <c:v>2.333333333333333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'Observed-Estimated'!$BX$59</c:f>
              <c:strCache>
                <c:ptCount val="1"/>
                <c:pt idx="0">
                  <c:v>SP2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'Observed-Estimated'!$BY$59:$CD$59</c:f>
              <c:numCache>
                <c:formatCode>0</c:formatCode>
                <c:ptCount val="6"/>
                <c:pt idx="0">
                  <c:v>66.50000000000005</c:v>
                </c:pt>
                <c:pt idx="1">
                  <c:v>4945.31666666667</c:v>
                </c:pt>
                <c:pt idx="2">
                  <c:v>85.81666666666676</c:v>
                </c:pt>
                <c:pt idx="3">
                  <c:v>67.48333333333341</c:v>
                </c:pt>
                <c:pt idx="4">
                  <c:v>47.81666666666629</c:v>
                </c:pt>
                <c:pt idx="5">
                  <c:v>22.06666666666666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'Observed-Estimated'!$BX$60</c:f>
              <c:strCache>
                <c:ptCount val="1"/>
                <c:pt idx="0">
                  <c:v>SP3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'Observed-Estimated'!$BY$60:$CD$60</c:f>
              <c:numCache>
                <c:formatCode>0</c:formatCode>
                <c:ptCount val="6"/>
                <c:pt idx="0">
                  <c:v>61.13333333333337</c:v>
                </c:pt>
                <c:pt idx="1">
                  <c:v>190.3333333333331</c:v>
                </c:pt>
                <c:pt idx="2">
                  <c:v>4268.083333333328</c:v>
                </c:pt>
                <c:pt idx="3">
                  <c:v>205.9166666666663</c:v>
                </c:pt>
                <c:pt idx="4">
                  <c:v>136.4166666666669</c:v>
                </c:pt>
                <c:pt idx="5">
                  <c:v>58.11666666666644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'Observed-Estimated'!$BX$61</c:f>
              <c:strCache>
                <c:ptCount val="1"/>
                <c:pt idx="0">
                  <c:v>SP4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'Observed-Estimated'!$BY$61:$CD$61</c:f>
              <c:numCache>
                <c:formatCode>0</c:formatCode>
                <c:ptCount val="6"/>
                <c:pt idx="0">
                  <c:v>51.63333333333337</c:v>
                </c:pt>
                <c:pt idx="1">
                  <c:v>168.25</c:v>
                </c:pt>
                <c:pt idx="2">
                  <c:v>370.6666666666651</c:v>
                </c:pt>
                <c:pt idx="3">
                  <c:v>3623.166666666646</c:v>
                </c:pt>
                <c:pt idx="4">
                  <c:v>257.4999999999989</c:v>
                </c:pt>
                <c:pt idx="5">
                  <c:v>103.7833333333336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'Observed-Estimated'!$BX$62</c:f>
              <c:strCache>
                <c:ptCount val="1"/>
                <c:pt idx="0">
                  <c:v>SP5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'Observed-Estimated'!$BY$62:$CD$62</c:f>
              <c:numCache>
                <c:formatCode>0</c:formatCode>
                <c:ptCount val="6"/>
                <c:pt idx="0">
                  <c:v>31.84999999999999</c:v>
                </c:pt>
                <c:pt idx="1">
                  <c:v>88.33333333333324</c:v>
                </c:pt>
                <c:pt idx="2">
                  <c:v>210.8333333333334</c:v>
                </c:pt>
                <c:pt idx="3">
                  <c:v>406.8333333333332</c:v>
                </c:pt>
                <c:pt idx="4">
                  <c:v>2507.75</c:v>
                </c:pt>
                <c:pt idx="5">
                  <c:v>155.4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'Observed-Estimated'!$BX$63</c:f>
              <c:strCache>
                <c:ptCount val="1"/>
                <c:pt idx="0">
                  <c:v>SP6</c:v>
                </c:pt>
              </c:strCache>
            </c:strRef>
          </c:tx>
          <c:cat>
            <c:strRef>
              <c:f>'Observed-Estimated'!$BY$57:$CD$57</c:f>
              <c:strCache>
                <c:ptCount val="6"/>
                <c:pt idx="0">
                  <c:v>op1</c:v>
                </c:pt>
                <c:pt idx="1">
                  <c:v>op2</c:v>
                </c:pt>
                <c:pt idx="2">
                  <c:v>op3</c:v>
                </c:pt>
                <c:pt idx="3">
                  <c:v>op4</c:v>
                </c:pt>
                <c:pt idx="4">
                  <c:v>op5</c:v>
                </c:pt>
                <c:pt idx="5">
                  <c:v>op6</c:v>
                </c:pt>
              </c:strCache>
            </c:strRef>
          </c:cat>
          <c:val>
            <c:numRef>
              <c:f>'Observed-Estimated'!$BY$63:$CD$63</c:f>
              <c:numCache>
                <c:formatCode>0</c:formatCode>
                <c:ptCount val="6"/>
                <c:pt idx="0">
                  <c:v>19.16666666666666</c:v>
                </c:pt>
                <c:pt idx="1">
                  <c:v>37.7833333333333</c:v>
                </c:pt>
                <c:pt idx="2">
                  <c:v>55.36666666666641</c:v>
                </c:pt>
                <c:pt idx="3">
                  <c:v>127.3666666666668</c:v>
                </c:pt>
                <c:pt idx="4">
                  <c:v>435.2</c:v>
                </c:pt>
                <c:pt idx="5">
                  <c:v>2343.116666666665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04806216"/>
        <c:axId val="-2104803016"/>
      </c:lineChart>
      <c:catAx>
        <c:axId val="-2104806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104803016"/>
        <c:crosses val="autoZero"/>
        <c:auto val="1"/>
        <c:lblAlgn val="ctr"/>
        <c:lblOffset val="100"/>
        <c:noMultiLvlLbl val="0"/>
      </c:catAx>
      <c:valAx>
        <c:axId val="-210480301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-210480621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3" name="Rectangle 3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12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7" name="Rectangle 7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/>
              </a:defRPr>
            </a:lvl1pPr>
          </a:lstStyle>
          <a:p>
            <a:pPr>
              <a:defRPr/>
            </a:pPr>
            <a:fld id="{06124668-3A67-3C4D-957D-72E8A0552F80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04569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10E4B0F-57D6-A149-B33E-51ADDA848CB2}" type="slidenum">
              <a:rPr lang="en-GB" sz="1200" b="0">
                <a:latin typeface="Arial"/>
              </a:rPr>
              <a:pPr/>
              <a:t>1</a:t>
            </a:fld>
            <a:endParaRPr lang="en-GB" sz="1200" b="0" dirty="0">
              <a:latin typeface="Arial"/>
            </a:endParaRPr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DBC313F-A987-9648-BF7E-366AC816C17E}" type="slidenum">
              <a:rPr lang="en-GB" sz="1200" b="0">
                <a:latin typeface="Arial"/>
              </a:rPr>
              <a:pPr/>
              <a:t>10</a:t>
            </a:fld>
            <a:endParaRPr lang="en-GB" sz="1200" b="0" dirty="0">
              <a:latin typeface="Arial"/>
            </a:endParaRPr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D5096CC-671A-2E44-82B8-588A3A1B1F88}" type="slidenum">
              <a:rPr lang="en-GB" sz="1200" b="0">
                <a:latin typeface="Arial"/>
              </a:rPr>
              <a:pPr/>
              <a:t>11</a:t>
            </a:fld>
            <a:endParaRPr lang="en-GB" sz="1200" b="0" dirty="0">
              <a:latin typeface="Arial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E844874-22BC-2B48-8BD9-EA4ABC8A8E56}" type="slidenum">
              <a:rPr lang="en-GB" sz="1200" b="0">
                <a:latin typeface="Arial"/>
              </a:rPr>
              <a:pPr/>
              <a:t>12</a:t>
            </a:fld>
            <a:endParaRPr lang="en-GB" sz="1200" b="0" dirty="0">
              <a:latin typeface="Arial"/>
            </a:endParaRPr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11B6157-C958-2344-B581-3B635D62964B}" type="slidenum">
              <a:rPr lang="en-GB" sz="1200" b="0">
                <a:latin typeface="Arial"/>
              </a:rPr>
              <a:pPr/>
              <a:t>13</a:t>
            </a:fld>
            <a:endParaRPr lang="en-GB" sz="1200" b="0" dirty="0">
              <a:latin typeface="Arial"/>
            </a:endParaRPr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D528641-57F1-5E4A-BD79-228E38F8002F}" type="slidenum">
              <a:rPr lang="en-GB" sz="1200" b="0">
                <a:latin typeface="Arial"/>
              </a:rPr>
              <a:pPr/>
              <a:t>14</a:t>
            </a:fld>
            <a:endParaRPr lang="en-GB" sz="1200" b="0" dirty="0">
              <a:latin typeface="Arial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856905A-7792-D741-A77A-83743B43DA03}" type="slidenum">
              <a:rPr lang="en-GB" sz="1200" b="0">
                <a:latin typeface="Arial"/>
              </a:rPr>
              <a:pPr/>
              <a:t>15</a:t>
            </a:fld>
            <a:endParaRPr lang="en-GB" sz="1200" b="0" dirty="0">
              <a:latin typeface="Arial"/>
            </a:endParaRPr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901F248-1A3D-D643-9AF3-A148E98059D0}" type="slidenum">
              <a:rPr lang="en-GB" sz="1200" b="0">
                <a:latin typeface="Arial"/>
              </a:rPr>
              <a:pPr/>
              <a:t>16</a:t>
            </a:fld>
            <a:endParaRPr lang="en-GB" sz="1200" b="0" dirty="0">
              <a:latin typeface="Arial"/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5D2BFD8-5286-2349-B822-3ED437F6268E}" type="slidenum">
              <a:rPr lang="en-GB" sz="1200" b="0">
                <a:latin typeface="Arial"/>
              </a:rPr>
              <a:pPr/>
              <a:t>17</a:t>
            </a:fld>
            <a:endParaRPr lang="en-GB" sz="1200" b="0" dirty="0">
              <a:latin typeface="Arial"/>
            </a:endParaRPr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263128-EBB0-904D-B009-2D90C41F9AD6}" type="slidenum">
              <a:rPr lang="en-GB" sz="1200" b="0">
                <a:latin typeface="Arial"/>
              </a:rPr>
              <a:pPr/>
              <a:t>18</a:t>
            </a:fld>
            <a:endParaRPr lang="en-GB" sz="1200" b="0" dirty="0">
              <a:latin typeface="Arial"/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568E61B-333A-3A45-BA1D-603F1942992D}" type="slidenum">
              <a:rPr lang="en-GB" sz="1200" b="0">
                <a:latin typeface="Arial"/>
              </a:rPr>
              <a:pPr/>
              <a:t>19</a:t>
            </a:fld>
            <a:endParaRPr lang="en-GB" sz="1200" b="0" dirty="0">
              <a:latin typeface="Arial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8105D0D-7ABA-2544-BBC2-AB1366AB1553}" type="slidenum">
              <a:rPr lang="en-GB" sz="1200" b="0">
                <a:latin typeface="Arial"/>
              </a:rPr>
              <a:pPr/>
              <a:t>2</a:t>
            </a:fld>
            <a:endParaRPr lang="en-GB" sz="1200" b="0" dirty="0">
              <a:latin typeface="Arial"/>
            </a:endParaRPr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EF87478-8139-5F42-9BCC-8A044EE478EC}" type="slidenum">
              <a:rPr lang="en-GB" sz="1200" b="0">
                <a:latin typeface="Arial"/>
              </a:rPr>
              <a:pPr/>
              <a:t>20</a:t>
            </a:fld>
            <a:endParaRPr lang="en-GB" sz="1200" b="0" dirty="0">
              <a:latin typeface="Arial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2BB6466-36C8-4942-897E-010E5DF16211}" type="slidenum">
              <a:rPr lang="en-GB" sz="1200" b="0">
                <a:latin typeface="Arial"/>
              </a:rPr>
              <a:pPr/>
              <a:t>21</a:t>
            </a:fld>
            <a:endParaRPr lang="en-GB" sz="1200" b="0" dirty="0">
              <a:latin typeface="Arial"/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A1405D1-0432-B74D-B530-B19ED4A278E4}" type="slidenum">
              <a:rPr lang="en-GB" sz="1200" b="0">
                <a:latin typeface="Arial"/>
              </a:rPr>
              <a:pPr/>
              <a:t>22</a:t>
            </a:fld>
            <a:endParaRPr lang="en-GB" sz="1200" b="0" dirty="0">
              <a:latin typeface="Arial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B4BA64D-86A7-B14A-93D4-46FF9A129CE4}" type="slidenum">
              <a:rPr lang="en-GB" sz="1200" b="0">
                <a:latin typeface="Arial"/>
              </a:rPr>
              <a:pPr/>
              <a:t>23</a:t>
            </a:fld>
            <a:endParaRPr lang="en-GB" sz="1200" b="0" dirty="0">
              <a:latin typeface="Arial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2C31ACB-472D-8C44-BD76-46B795174FEB}" type="slidenum">
              <a:rPr lang="en-GB" sz="1200" b="0">
                <a:latin typeface="Arial"/>
              </a:rPr>
              <a:pPr/>
              <a:t>24</a:t>
            </a:fld>
            <a:endParaRPr lang="en-GB" sz="1200" b="0" dirty="0">
              <a:latin typeface="Arial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F278D5-A20B-1F49-9846-F34A3EB76AE1}" type="slidenum">
              <a:rPr lang="en-GB" sz="1200" b="0">
                <a:latin typeface="Arial"/>
              </a:rPr>
              <a:pPr/>
              <a:t>25</a:t>
            </a:fld>
            <a:endParaRPr lang="en-GB" sz="1200" b="0" dirty="0">
              <a:latin typeface="Arial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B616D48-BDC4-D24D-9E43-62EACA799259}" type="slidenum">
              <a:rPr lang="en-GB" sz="1200" b="0">
                <a:latin typeface="Arial"/>
              </a:rPr>
              <a:pPr/>
              <a:t>26</a:t>
            </a:fld>
            <a:endParaRPr lang="en-GB" sz="1200" b="0" dirty="0">
              <a:latin typeface="Arial"/>
            </a:endParaRPr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C8953735-3F19-C742-A76E-07D08D192915}" type="slidenum">
              <a:rPr lang="en-GB" sz="1200" b="0">
                <a:latin typeface="Arial"/>
              </a:rPr>
              <a:pPr algn="r"/>
              <a:t>27</a:t>
            </a:fld>
            <a:endParaRPr lang="en-GB" sz="1200" b="0" dirty="0">
              <a:latin typeface="Arial"/>
            </a:endParaRPr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8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6259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fld id="{C5FD4685-2C1C-8B47-9D5E-6D3B00E46420}" type="slidenum">
              <a:rPr lang="en-GB" sz="1200" b="0">
                <a:latin typeface="Calibri" charset="0"/>
              </a:rPr>
              <a:pPr eaLnBrk="1" hangingPunct="1"/>
              <a:t>29</a:t>
            </a:fld>
            <a:endParaRPr lang="en-GB" sz="1200" b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8307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fld id="{985A2193-3849-484B-861E-4DBD564ECF1E}" type="slidenum">
              <a:rPr lang="en-GB" sz="1200" b="0">
                <a:latin typeface="Calibri" charset="0"/>
              </a:rPr>
              <a:pPr eaLnBrk="1" hangingPunct="1"/>
              <a:t>30</a:t>
            </a:fld>
            <a:endParaRPr lang="en-GB" sz="1200" b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1D6497E-FCAB-5441-AF6D-FA637E18B964}" type="slidenum">
              <a:rPr lang="en-GB" sz="1200" b="0">
                <a:latin typeface="Arial"/>
              </a:rPr>
              <a:pPr/>
              <a:t>3</a:t>
            </a:fld>
            <a:endParaRPr lang="en-GB" sz="1200" b="0" dirty="0">
              <a:latin typeface="Arial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5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fld id="{ECABC5F9-2111-DE46-820D-F0FEDB95D42E}" type="slidenum">
              <a:rPr lang="en-GB" sz="1200" b="0">
                <a:latin typeface="Calibri" charset="0"/>
              </a:rPr>
              <a:pPr eaLnBrk="1" hangingPunct="1"/>
              <a:t>31</a:t>
            </a:fld>
            <a:endParaRPr lang="en-GB" sz="1200" b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2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03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fld id="{2F7726A0-FDB6-5B46-A82A-85D4CE29DEE0}" type="slidenum">
              <a:rPr lang="en-GB" sz="1200" b="0">
                <a:latin typeface="Calibri" charset="0"/>
              </a:rPr>
              <a:pPr eaLnBrk="1" hangingPunct="1"/>
              <a:t>32</a:t>
            </a:fld>
            <a:endParaRPr lang="en-GB" sz="1200" b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4451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fld id="{A675B1F7-E3E7-EE4E-AB2C-8055030B30F5}" type="slidenum">
              <a:rPr lang="en-GB" sz="1200" b="0">
                <a:latin typeface="Calibri" charset="0"/>
              </a:rPr>
              <a:pPr eaLnBrk="1" hangingPunct="1"/>
              <a:t>33</a:t>
            </a:fld>
            <a:endParaRPr lang="en-GB" sz="1200" b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8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6499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fld id="{7FDBCCCD-FBB3-334A-AC89-03AB9317B608}" type="slidenum">
              <a:rPr lang="en-GB" sz="1200" b="0">
                <a:latin typeface="Calibri" charset="0"/>
              </a:rPr>
              <a:pPr eaLnBrk="1" hangingPunct="1"/>
              <a:t>34</a:t>
            </a:fld>
            <a:endParaRPr lang="en-GB" sz="1200" b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3B399CB-88A6-224F-A437-635625BEE3D7}" type="slidenum">
              <a:rPr lang="en-GB" sz="1200" b="0">
                <a:latin typeface="Arial"/>
              </a:rPr>
              <a:pPr/>
              <a:t>35</a:t>
            </a:fld>
            <a:endParaRPr lang="en-GB" sz="1200" b="0" dirty="0">
              <a:latin typeface="Arial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97C8A48-55A9-654D-B888-D660709C2346}" type="slidenum">
              <a:rPr lang="en-GB" sz="1200" b="0">
                <a:latin typeface="Arial"/>
              </a:rPr>
              <a:pPr/>
              <a:t>36</a:t>
            </a:fld>
            <a:endParaRPr lang="en-GB" sz="1200" b="0" dirty="0">
              <a:latin typeface="Arial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CA1A382-4FBD-114A-87F7-212F68344FA0}" type="slidenum">
              <a:rPr lang="en-GB" sz="1200" b="0">
                <a:latin typeface="Arial"/>
              </a:rPr>
              <a:pPr/>
              <a:t>37</a:t>
            </a:fld>
            <a:endParaRPr lang="en-GB" sz="1200" b="0" dirty="0">
              <a:latin typeface="Arial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CA1A382-4FBD-114A-87F7-212F68344FA0}" type="slidenum">
              <a:rPr lang="en-GB" sz="1200" b="0">
                <a:latin typeface="Arial"/>
              </a:rPr>
              <a:pPr/>
              <a:t>38</a:t>
            </a:fld>
            <a:endParaRPr lang="en-GB" sz="1200" b="0" dirty="0">
              <a:latin typeface="Arial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CA1A382-4FBD-114A-87F7-212F68344FA0}" type="slidenum">
              <a:rPr lang="en-GB" sz="1200" b="0">
                <a:latin typeface="Arial"/>
              </a:rPr>
              <a:pPr/>
              <a:t>39</a:t>
            </a:fld>
            <a:endParaRPr lang="en-GB" sz="1200" b="0" dirty="0">
              <a:latin typeface="Arial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1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1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CCF7B60-F2A5-5C48-A9F9-9A23EE85EEA2}" type="slidenum">
              <a:rPr lang="en-US" sz="1200" b="0">
                <a:latin typeface="Arial"/>
              </a:rPr>
              <a:pPr/>
              <a:t>40</a:t>
            </a:fld>
            <a:endParaRPr lang="en-US" sz="1200" b="0" dirty="0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E3F267C-ABC8-214C-ACF2-22D315D1EB9D}" type="slidenum">
              <a:rPr lang="en-GB" sz="1200" b="0">
                <a:latin typeface="Arial"/>
              </a:rPr>
              <a:pPr/>
              <a:t>4</a:t>
            </a:fld>
            <a:endParaRPr lang="en-GB" sz="1200" b="0" dirty="0">
              <a:latin typeface="Arial"/>
            </a:endParaRPr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ヒラギノ角ゴ Pro W3" charset="0"/>
              <a:cs typeface="ヒラギノ角ゴ Pro W3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30AC076-BE17-C64E-8254-24553F847A02}" type="slidenum">
              <a:rPr lang="en-GB" sz="1200" b="0">
                <a:latin typeface="Arial"/>
              </a:rPr>
              <a:pPr/>
              <a:t>5</a:t>
            </a:fld>
            <a:endParaRPr lang="en-GB" sz="1200" b="0" dirty="0">
              <a:latin typeface="Arial"/>
            </a:endParaRPr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77D53E9-645E-2B49-8C86-0B54708716A1}" type="slidenum">
              <a:rPr lang="en-GB" sz="1200" b="0">
                <a:latin typeface="Arial"/>
              </a:rPr>
              <a:pPr/>
              <a:t>6</a:t>
            </a:fld>
            <a:endParaRPr lang="en-GB" sz="1200" b="0" dirty="0">
              <a:latin typeface="Arial"/>
            </a:endParaRPr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C60472-0479-EC49-B187-A5DC1D989F88}" type="slidenum">
              <a:rPr lang="en-GB" sz="1200" b="0">
                <a:latin typeface="Arial"/>
              </a:rPr>
              <a:pPr/>
              <a:t>7</a:t>
            </a:fld>
            <a:endParaRPr lang="en-GB" sz="1200" b="0" dirty="0">
              <a:latin typeface="Arial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D5096CC-671A-2E44-82B8-588A3A1B1F88}" type="slidenum">
              <a:rPr lang="en-GB" sz="1200" b="0">
                <a:latin typeface="Arial"/>
              </a:rPr>
              <a:pPr/>
              <a:t>8</a:t>
            </a:fld>
            <a:endParaRPr lang="en-GB" sz="1200" b="0" dirty="0">
              <a:latin typeface="Arial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626B1BA-285F-474B-980C-BEAB6B5E681D}" type="slidenum">
              <a:rPr lang="en-GB" sz="1200" b="0">
                <a:latin typeface="Arial"/>
              </a:rPr>
              <a:pPr/>
              <a:t>9</a:t>
            </a:fld>
            <a:endParaRPr lang="en-GB" sz="1200" b="0" dirty="0">
              <a:latin typeface="Arial"/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0B7774-52A8-D44C-94E4-EB02E1F0D9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646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CC262-0D3C-3E47-9D1F-832234CABA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648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678581-A3E6-124B-94CE-82C245B6084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296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7B5D9-0EBB-1149-95F6-FAF9BB6089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739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7CC50-47A2-8A4A-B4C4-0F97AA2FA9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505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0D903-E26F-D046-98FF-C689CB5EA8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27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1532C-D57A-0745-AA59-0F51546D06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5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5AB8E-0C22-D348-AAD0-1770D912C0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7130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147FD-46BB-D045-A460-3AF420EA4B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16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7D287-E2A5-1F47-9134-AF7F537D1D2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37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0DB62-3301-5548-98C5-5F4750D26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65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AC536-9E5F-B245-9DEE-ED37413FA21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95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1E2EF-D73C-8844-A69F-B24E64745B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519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/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/>
              </a:defRPr>
            </a:lvl1pPr>
          </a:lstStyle>
          <a:p>
            <a:pPr>
              <a:defRPr/>
            </a:pPr>
            <a:fld id="{83E25ED3-55C4-D247-A6DD-59DA5331DF76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1" name="Text Box 7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458200" y="152400"/>
            <a:ext cx="184150" cy="45720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endParaRPr lang="en-US" b="0" dirty="0" smtClean="0">
              <a:latin typeface="Arial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193675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Word_97_-_2004_Document1.doc"/><Relationship Id="rId6" Type="http://schemas.openxmlformats.org/officeDocument/2006/relationships/image" Target="../media/image9.emf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Microsoft_Word_97_-_2004_Document2.doc"/><Relationship Id="rId9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oleObject" Target="../embeddings/oleObject3.bin"/><Relationship Id="rId5" Type="http://schemas.openxmlformats.org/officeDocument/2006/relationships/oleObject" Target="../embeddings/Microsoft_Excel_97_-_2004_Worksheet3.xls"/><Relationship Id="rId6" Type="http://schemas.openxmlformats.org/officeDocument/2006/relationships/image" Target="../media/image1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4.bin"/><Relationship Id="rId5" Type="http://schemas.openxmlformats.org/officeDocument/2006/relationships/oleObject" Target="../embeddings/Microsoft_Excel_97_-_2004_Worksheet4.xls"/><Relationship Id="rId6" Type="http://schemas.openxmlformats.org/officeDocument/2006/relationships/image" Target="../media/image12.emf"/><Relationship Id="rId7" Type="http://schemas.openxmlformats.org/officeDocument/2006/relationships/oleObject" Target="../embeddings/oleObject5.bin"/><Relationship Id="rId8" Type="http://schemas.openxmlformats.org/officeDocument/2006/relationships/oleObject" Target="../embeddings/Microsoft_Excel_97_-_2004_Worksheet5.xls"/><Relationship Id="rId9" Type="http://schemas.openxmlformats.org/officeDocument/2006/relationships/image" Target="../media/image1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chart" Target="../charts/chart2.xm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6" Type="http://schemas.openxmlformats.org/officeDocument/2006/relationships/chart" Target="../charts/chart6.xml"/><Relationship Id="rId7" Type="http://schemas.openxmlformats.org/officeDocument/2006/relationships/chart" Target="../charts/chart7.xml"/><Relationship Id="rId8" Type="http://schemas.openxmlformats.org/officeDocument/2006/relationships/chart" Target="../charts/chart8.xml"/><Relationship Id="rId9" Type="http://schemas.openxmlformats.org/officeDocument/2006/relationships/chart" Target="../charts/chart9.xml"/><Relationship Id="rId10" Type="http://schemas.openxmlformats.org/officeDocument/2006/relationships/chart" Target="../charts/chart10.xml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emf"/><Relationship Id="rId12" Type="http://schemas.openxmlformats.org/officeDocument/2006/relationships/image" Target="../media/image35.em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chart" Target="../charts/chart11.xml"/><Relationship Id="rId4" Type="http://schemas.openxmlformats.org/officeDocument/2006/relationships/chart" Target="../charts/chart12.xml"/><Relationship Id="rId5" Type="http://schemas.openxmlformats.org/officeDocument/2006/relationships/chart" Target="../charts/chart13.xml"/><Relationship Id="rId6" Type="http://schemas.openxmlformats.org/officeDocument/2006/relationships/chart" Target="../charts/chart14.xml"/><Relationship Id="rId7" Type="http://schemas.openxmlformats.org/officeDocument/2006/relationships/chart" Target="../charts/chart15.xml"/><Relationship Id="rId8" Type="http://schemas.openxmlformats.org/officeDocument/2006/relationships/chart" Target="../charts/chart16.xml"/><Relationship Id="rId9" Type="http://schemas.openxmlformats.org/officeDocument/2006/relationships/chart" Target="../charts/chart17.xml"/><Relationship Id="rId10" Type="http://schemas.openxmlformats.org/officeDocument/2006/relationships/chart" Target="../charts/chart18.xml"/></Relationships>
</file>

<file path=ppt/slides/_rels/slide4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emf"/><Relationship Id="rId12" Type="http://schemas.openxmlformats.org/officeDocument/2006/relationships/image" Target="../media/image37.emf"/><Relationship Id="rId13" Type="http://schemas.openxmlformats.org/officeDocument/2006/relationships/image" Target="../media/image38.em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chart" Target="../charts/chart19.xml"/><Relationship Id="rId4" Type="http://schemas.openxmlformats.org/officeDocument/2006/relationships/chart" Target="../charts/chart20.xml"/><Relationship Id="rId5" Type="http://schemas.openxmlformats.org/officeDocument/2006/relationships/chart" Target="../charts/chart21.xml"/><Relationship Id="rId6" Type="http://schemas.openxmlformats.org/officeDocument/2006/relationships/chart" Target="../charts/chart22.xml"/><Relationship Id="rId7" Type="http://schemas.openxmlformats.org/officeDocument/2006/relationships/chart" Target="../charts/chart23.xml"/><Relationship Id="rId8" Type="http://schemas.openxmlformats.org/officeDocument/2006/relationships/chart" Target="../charts/chart24.xml"/><Relationship Id="rId9" Type="http://schemas.openxmlformats.org/officeDocument/2006/relationships/chart" Target="../charts/chart25.xml"/><Relationship Id="rId10" Type="http://schemas.openxmlformats.org/officeDocument/2006/relationships/chart" Target="../charts/chart26.xml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emf"/><Relationship Id="rId12" Type="http://schemas.openxmlformats.org/officeDocument/2006/relationships/image" Target="../media/image40.emf"/><Relationship Id="rId13" Type="http://schemas.openxmlformats.org/officeDocument/2006/relationships/image" Target="../media/image41.emf"/><Relationship Id="rId14" Type="http://schemas.openxmlformats.org/officeDocument/2006/relationships/image" Target="../media/image42.emf"/><Relationship Id="rId15" Type="http://schemas.openxmlformats.org/officeDocument/2006/relationships/image" Target="../media/image43.emf"/><Relationship Id="rId16" Type="http://schemas.openxmlformats.org/officeDocument/2006/relationships/image" Target="../media/image44.emf"/><Relationship Id="rId17" Type="http://schemas.openxmlformats.org/officeDocument/2006/relationships/image" Target="../media/image45.emf"/><Relationship Id="rId18" Type="http://schemas.openxmlformats.org/officeDocument/2006/relationships/image" Target="../media/image46.e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chart" Target="../charts/chart27.xml"/><Relationship Id="rId4" Type="http://schemas.openxmlformats.org/officeDocument/2006/relationships/chart" Target="../charts/chart28.xml"/><Relationship Id="rId5" Type="http://schemas.openxmlformats.org/officeDocument/2006/relationships/chart" Target="../charts/chart29.xml"/><Relationship Id="rId6" Type="http://schemas.openxmlformats.org/officeDocument/2006/relationships/chart" Target="../charts/chart30.xml"/><Relationship Id="rId7" Type="http://schemas.openxmlformats.org/officeDocument/2006/relationships/chart" Target="../charts/chart31.xml"/><Relationship Id="rId8" Type="http://schemas.openxmlformats.org/officeDocument/2006/relationships/chart" Target="../charts/chart32.xml"/><Relationship Id="rId9" Type="http://schemas.openxmlformats.org/officeDocument/2006/relationships/chart" Target="../charts/chart33.xml"/><Relationship Id="rId10" Type="http://schemas.openxmlformats.org/officeDocument/2006/relationships/chart" Target="../charts/char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4" Type="http://schemas.openxmlformats.org/officeDocument/2006/relationships/chart" Target="../charts/chart37.xml"/><Relationship Id="rId5" Type="http://schemas.openxmlformats.org/officeDocument/2006/relationships/chart" Target="../charts/chart38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4" Type="http://schemas.openxmlformats.org/officeDocument/2006/relationships/chart" Target="../charts/chart41.xml"/><Relationship Id="rId5" Type="http://schemas.openxmlformats.org/officeDocument/2006/relationships/chart" Target="../charts/chart42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4" Type="http://schemas.openxmlformats.org/officeDocument/2006/relationships/chart" Target="../charts/chart44.xml"/><Relationship Id="rId5" Type="http://schemas.openxmlformats.org/officeDocument/2006/relationships/chart" Target="../charts/chart45.xml"/><Relationship Id="rId6" Type="http://schemas.openxmlformats.org/officeDocument/2006/relationships/chart" Target="../charts/chart46.xml"/><Relationship Id="rId7" Type="http://schemas.openxmlformats.org/officeDocument/2006/relationships/chart" Target="../charts/chart47.xml"/><Relationship Id="rId8" Type="http://schemas.openxmlformats.org/officeDocument/2006/relationships/chart" Target="../charts/chart48.xml"/><Relationship Id="rId9" Type="http://schemas.openxmlformats.org/officeDocument/2006/relationships/chart" Target="../charts/chart49.xml"/><Relationship Id="rId10" Type="http://schemas.openxmlformats.org/officeDocument/2006/relationships/chart" Target="../charts/chart50.xml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12825" y="3735388"/>
            <a:ext cx="7086600" cy="3581400"/>
          </a:xfrm>
        </p:spPr>
        <p:txBody>
          <a:bodyPr/>
          <a:lstStyle/>
          <a:p>
            <a:pPr eaLnBrk="1" hangingPunct="1"/>
            <a:endParaRPr lang="en-GB" sz="2400" b="1" dirty="0">
              <a:solidFill>
                <a:schemeClr val="accent2"/>
              </a:solidFill>
              <a:ea typeface="ＭＳ Ｐゴシック" charset="0"/>
              <a:cs typeface="Arial"/>
            </a:endParaRPr>
          </a:p>
          <a:p>
            <a:pPr eaLnBrk="1" hangingPunct="1"/>
            <a:endParaRPr lang="en-GB" sz="2400" b="1" dirty="0">
              <a:solidFill>
                <a:schemeClr val="accent2"/>
              </a:solidFill>
              <a:ea typeface="ＭＳ Ｐゴシック" charset="0"/>
              <a:cs typeface="Arial"/>
            </a:endParaRPr>
          </a:p>
          <a:p>
            <a:pPr eaLnBrk="1" hangingPunct="1"/>
            <a:endParaRPr lang="en-GB" sz="2400" b="1" dirty="0">
              <a:solidFill>
                <a:schemeClr val="accent2"/>
              </a:solidFill>
              <a:ea typeface="ＭＳ Ｐゴシック" charset="0"/>
              <a:cs typeface="Arial"/>
            </a:endParaRPr>
          </a:p>
          <a:p>
            <a:pPr eaLnBrk="1" hangingPunct="1"/>
            <a:endParaRPr lang="en-GB" sz="2400" b="1" dirty="0">
              <a:solidFill>
                <a:schemeClr val="accent2"/>
              </a:solidFill>
              <a:ea typeface="ＭＳ Ｐゴシック" charset="0"/>
              <a:cs typeface="Arial"/>
            </a:endParaRPr>
          </a:p>
          <a:p>
            <a:pPr eaLnBrk="1" hangingPunct="1"/>
            <a:r>
              <a:rPr lang="en-GB" sz="2400" b="1" dirty="0">
                <a:solidFill>
                  <a:schemeClr val="accent2"/>
                </a:solidFill>
                <a:ea typeface="ＭＳ Ｐゴシック" charset="0"/>
                <a:cs typeface="Arial"/>
              </a:rPr>
              <a:t>Geoff Ward</a:t>
            </a:r>
          </a:p>
          <a:p>
            <a:pPr eaLnBrk="1" hangingPunct="1"/>
            <a:r>
              <a:rPr lang="en-GB" sz="2400" b="1" dirty="0">
                <a:solidFill>
                  <a:schemeClr val="accent2"/>
                </a:solidFill>
                <a:ea typeface="ＭＳ Ｐゴシック" charset="0"/>
                <a:cs typeface="Arial"/>
              </a:rPr>
              <a:t>University of Essex, UK</a:t>
            </a:r>
            <a:endParaRPr lang="en-GB" sz="1800" b="1" dirty="0">
              <a:ea typeface="ＭＳ Ｐゴシック" charset="0"/>
              <a:cs typeface="ＭＳ Ｐゴシック" charset="0"/>
            </a:endParaRPr>
          </a:p>
          <a:p>
            <a:pPr algn="r" eaLnBrk="1" hangingPunct="1"/>
            <a:r>
              <a:rPr lang="en-GB" sz="1800" b="1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5445125"/>
            <a:ext cx="11938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351088"/>
            <a:ext cx="2703513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1"/>
          <p:cNvSpPr txBox="1">
            <a:spLocks noChangeArrowheads="1"/>
          </p:cNvSpPr>
          <p:nvPr/>
        </p:nvSpPr>
        <p:spPr bwMode="auto">
          <a:xfrm>
            <a:off x="107950" y="981075"/>
            <a:ext cx="90360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Arial"/>
                <a:cs typeface="Arial"/>
              </a:rPr>
              <a:t>Towards an Integration of Free Recall and Serial Recall: 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Examining a free recall account of transposition error gradients </a:t>
            </a:r>
            <a:endParaRPr lang="en-US" sz="2000" dirty="0" smtClean="0">
              <a:latin typeface="Arial"/>
              <a:cs typeface="Arial"/>
            </a:endParaRP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in </a:t>
            </a:r>
            <a:r>
              <a:rPr lang="en-US" sz="2000" dirty="0">
                <a:latin typeface="Arial"/>
                <a:cs typeface="Arial"/>
              </a:rPr>
              <a:t>serial recall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1" name="Object 2"/>
          <p:cNvGraphicFramePr>
            <a:graphicFrameLocks noGrp="1" noChangeAspect="1"/>
          </p:cNvGraphicFramePr>
          <p:nvPr>
            <p:ph type="body" idx="1"/>
          </p:nvPr>
        </p:nvGraphicFramePr>
        <p:xfrm>
          <a:off x="4572000" y="1628775"/>
          <a:ext cx="4381500" cy="373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5" name="Document" r:id="rId5" imgW="18681700" imgH="15925800" progId="Word.Document.8">
                  <p:embed/>
                </p:oleObj>
              </mc:Choice>
              <mc:Fallback>
                <p:oleObj name="Document" r:id="rId5" imgW="18681700" imgH="15925800" progId="Word.Document.8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1628775"/>
                        <a:ext cx="4381500" cy="37353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02" name="Object 3"/>
          <p:cNvGraphicFramePr>
            <a:graphicFrameLocks noChangeAspect="1"/>
          </p:cNvGraphicFramePr>
          <p:nvPr/>
        </p:nvGraphicFramePr>
        <p:xfrm>
          <a:off x="179388" y="1628775"/>
          <a:ext cx="4391025" cy="374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6" name="Document" r:id="rId8" imgW="18681700" imgH="15925800" progId="Word.Document.8">
                  <p:embed/>
                </p:oleObj>
              </mc:Choice>
              <mc:Fallback>
                <p:oleObj name="Document" r:id="rId8" imgW="18681700" imgH="15925800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628775"/>
                        <a:ext cx="4391025" cy="37449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3" name="TextBox 5"/>
          <p:cNvSpPr txBox="1">
            <a:spLocks noChangeArrowheads="1"/>
          </p:cNvSpPr>
          <p:nvPr/>
        </p:nvSpPr>
        <p:spPr bwMode="auto">
          <a:xfrm>
            <a:off x="611188" y="1700213"/>
            <a:ext cx="3624262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  <a:latin typeface="Arial" charset="0"/>
                <a:cs typeface="Arial" charset="0"/>
              </a:rPr>
              <a:t>Immediate Serial Recall</a:t>
            </a:r>
          </a:p>
        </p:txBody>
      </p:sp>
      <p:sp>
        <p:nvSpPr>
          <p:cNvPr id="51204" name="TextBox 6"/>
          <p:cNvSpPr txBox="1">
            <a:spLocks noChangeArrowheads="1"/>
          </p:cNvSpPr>
          <p:nvPr/>
        </p:nvSpPr>
        <p:spPr bwMode="auto">
          <a:xfrm>
            <a:off x="5148263" y="1700213"/>
            <a:ext cx="3435350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8000"/>
                </a:solidFill>
                <a:latin typeface="Arial" charset="0"/>
                <a:cs typeface="Arial" charset="0"/>
              </a:rPr>
              <a:t>Immediate Free Recall </a:t>
            </a:r>
          </a:p>
        </p:txBody>
      </p:sp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0665" y="6568102"/>
            <a:ext cx="35032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SOURCE: </a:t>
            </a:r>
            <a:r>
              <a:rPr lang="en-US" sz="1200" b="0" dirty="0" err="1" smtClean="0">
                <a:latin typeface="Arial"/>
              </a:rPr>
              <a:t>Bhatarah</a:t>
            </a:r>
            <a:r>
              <a:rPr lang="en-US" sz="1200" b="0" dirty="0" smtClean="0">
                <a:latin typeface="Arial"/>
              </a:rPr>
              <a:t>, Ward and Tan (2008, M&amp;C) </a:t>
            </a:r>
            <a:endParaRPr lang="en-US" sz="1200" b="0" dirty="0"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 txBox="1">
            <a:spLocks noChangeArrowheads="1"/>
          </p:cNvSpPr>
          <p:nvPr/>
        </p:nvSpPr>
        <p:spPr bwMode="auto">
          <a:xfrm>
            <a:off x="11340" y="404664"/>
            <a:ext cx="90360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dirty="0">
                <a:solidFill>
                  <a:srgbClr val="008000"/>
                </a:solidFill>
                <a:latin typeface="Arial"/>
                <a:cs typeface="Arial"/>
              </a:rPr>
              <a:t>C: The need for theoretical unification</a:t>
            </a:r>
            <a:r>
              <a:rPr lang="en-GB" dirty="0" smtClean="0">
                <a:solidFill>
                  <a:srgbClr val="008000"/>
                </a:solidFill>
                <a:latin typeface="Arial"/>
                <a:cs typeface="Arial"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 </a:t>
            </a:r>
            <a:endParaRPr lang="en-GB" sz="2000" b="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Three reasons: </a:t>
            </a:r>
            <a:endParaRPr lang="en-GB" sz="2000" b="0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b="0" dirty="0">
                <a:latin typeface="Arial"/>
                <a:cs typeface="Arial"/>
              </a:rPr>
              <a:t>		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I: Similar Encoding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		</a:t>
            </a:r>
            <a:r>
              <a:rPr lang="en-GB" sz="2000" b="0" dirty="0">
                <a:solidFill>
                  <a:srgbClr val="008000"/>
                </a:solidFill>
                <a:latin typeface="Arial"/>
                <a:cs typeface="Arial"/>
              </a:rPr>
              <a:t>II: Similar effects of speech variables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		III: </a:t>
            </a:r>
            <a:r>
              <a:rPr lang="en-GB" sz="2000" b="0" dirty="0" smtClean="0">
                <a:latin typeface="Arial"/>
                <a:cs typeface="Arial"/>
              </a:rPr>
              <a:t>Similarities with similar List </a:t>
            </a:r>
            <a:r>
              <a:rPr lang="en-GB" sz="2000" b="0" dirty="0">
                <a:latin typeface="Arial"/>
                <a:cs typeface="Arial"/>
              </a:rPr>
              <a:t>length and scoring systems</a:t>
            </a:r>
          </a:p>
        </p:txBody>
      </p:sp>
    </p:spTree>
    <p:extLst>
      <p:ext uri="{BB962C8B-B14F-4D97-AF65-F5344CB8AC3E}">
        <p14:creationId xmlns:p14="http://schemas.microsoft.com/office/powerpoint/2010/main" val="184596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 txBox="1">
            <a:spLocks noChangeArrowheads="1"/>
          </p:cNvSpPr>
          <p:nvPr/>
        </p:nvSpPr>
        <p:spPr bwMode="auto">
          <a:xfrm>
            <a:off x="107950" y="685800"/>
            <a:ext cx="9036050" cy="447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b="0" dirty="0" smtClean="0">
                <a:latin typeface="Arial"/>
                <a:cs typeface="Arial"/>
              </a:rPr>
              <a:t>II: Similar effects of speech variables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b="0" dirty="0" smtClean="0">
              <a:latin typeface="Arial"/>
              <a:cs typeface="Arial"/>
            </a:endParaRP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b="0" dirty="0" smtClean="0">
                <a:latin typeface="Arial"/>
                <a:cs typeface="Arial"/>
              </a:rPr>
              <a:t>Both ISR and IFR are similarly affected by speech-based variables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0" dirty="0" smtClean="0">
                <a:latin typeface="Arial"/>
                <a:cs typeface="Arial"/>
              </a:rPr>
              <a:t>Phonological similarity effect </a:t>
            </a:r>
            <a:r>
              <a:rPr lang="en-GB" sz="1600" b="0" dirty="0" smtClean="0">
                <a:latin typeface="Arial"/>
                <a:cs typeface="Arial"/>
              </a:rPr>
              <a:t>(Spurgeon, Ward &amp; Matthews, 2014a)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0" dirty="0" smtClean="0">
                <a:latin typeface="Arial"/>
                <a:cs typeface="Arial"/>
              </a:rPr>
              <a:t>Word length effect </a:t>
            </a:r>
            <a:r>
              <a:rPr lang="en-GB" sz="1600" b="0" dirty="0" smtClean="0">
                <a:latin typeface="Arial"/>
                <a:cs typeface="Arial"/>
              </a:rPr>
              <a:t>(</a:t>
            </a:r>
            <a:r>
              <a:rPr lang="en-GB" sz="1600" b="0" dirty="0" err="1" smtClean="0">
                <a:latin typeface="Arial"/>
                <a:cs typeface="Arial"/>
              </a:rPr>
              <a:t>Bhatarah</a:t>
            </a:r>
            <a:r>
              <a:rPr lang="en-GB" sz="1600" b="0" dirty="0" smtClean="0">
                <a:latin typeface="Arial"/>
                <a:cs typeface="Arial"/>
              </a:rPr>
              <a:t>, Ward, Hayes, &amp; Smith, 2009)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0" dirty="0" smtClean="0">
                <a:latin typeface="Arial"/>
                <a:cs typeface="Arial"/>
              </a:rPr>
              <a:t>Articulatory suppression </a:t>
            </a:r>
            <a:r>
              <a:rPr lang="en-GB" sz="1600" b="0" dirty="0" smtClean="0">
                <a:latin typeface="Arial"/>
                <a:cs typeface="Arial"/>
              </a:rPr>
              <a:t>(</a:t>
            </a:r>
            <a:r>
              <a:rPr lang="en-GB" sz="1600" b="0" dirty="0" err="1" smtClean="0">
                <a:latin typeface="Arial"/>
                <a:cs typeface="Arial"/>
              </a:rPr>
              <a:t>Bhatarah</a:t>
            </a:r>
            <a:r>
              <a:rPr lang="en-GB" sz="1600" b="0" dirty="0" smtClean="0">
                <a:latin typeface="Arial"/>
                <a:cs typeface="Arial"/>
              </a:rPr>
              <a:t>, Ward, Hayes, &amp; Smith, 2009)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GB" sz="2000" b="0" dirty="0" smtClean="0">
              <a:latin typeface="Arial"/>
              <a:cs typeface="Arial"/>
            </a:endParaRPr>
          </a:p>
          <a:p>
            <a:pPr marL="5715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b="0" dirty="0" smtClean="0">
                <a:latin typeface="Arial"/>
                <a:cs typeface="Arial"/>
              </a:rPr>
              <a:t>Both ISR and IFR are </a:t>
            </a:r>
            <a:r>
              <a:rPr lang="en-GB" sz="2000" b="0" dirty="0">
                <a:latin typeface="Arial"/>
                <a:cs typeface="Arial"/>
              </a:rPr>
              <a:t>similarly </a:t>
            </a:r>
            <a:r>
              <a:rPr lang="en-GB" sz="2000" b="0" dirty="0" smtClean="0">
                <a:latin typeface="Arial"/>
                <a:cs typeface="Arial"/>
              </a:rPr>
              <a:t>affected by 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0" dirty="0" smtClean="0">
                <a:latin typeface="Arial"/>
                <a:cs typeface="Arial"/>
              </a:rPr>
              <a:t>Presentation rate </a:t>
            </a:r>
            <a:r>
              <a:rPr lang="en-GB" sz="1600" b="0" dirty="0" smtClean="0">
                <a:latin typeface="Arial"/>
                <a:cs typeface="Arial"/>
              </a:rPr>
              <a:t>(Tan &amp; Ward, 2008; Grenfell-</a:t>
            </a:r>
            <a:r>
              <a:rPr lang="en-GB" sz="1600" b="0" dirty="0" err="1" smtClean="0">
                <a:latin typeface="Arial"/>
                <a:cs typeface="Arial"/>
              </a:rPr>
              <a:t>Essam</a:t>
            </a:r>
            <a:r>
              <a:rPr lang="en-GB" sz="1600" b="0" dirty="0" smtClean="0">
                <a:latin typeface="Arial"/>
                <a:cs typeface="Arial"/>
              </a:rPr>
              <a:t>, Ward &amp; Tan, 2013)</a:t>
            </a:r>
            <a:endParaRPr lang="en-GB" sz="2000" b="0" dirty="0" smtClean="0">
              <a:latin typeface="Arial"/>
              <a:cs typeface="Arial"/>
            </a:endParaRP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0" dirty="0" smtClean="0">
                <a:latin typeface="Arial"/>
                <a:cs typeface="Arial"/>
              </a:rPr>
              <a:t>Temporal Isolation effects </a:t>
            </a:r>
            <a:r>
              <a:rPr lang="en-GB" sz="1600" b="0" dirty="0" smtClean="0">
                <a:latin typeface="Arial"/>
                <a:cs typeface="Arial"/>
              </a:rPr>
              <a:t>(Grenfell-</a:t>
            </a:r>
            <a:r>
              <a:rPr lang="en-GB" sz="1600" b="0" dirty="0" err="1" smtClean="0">
                <a:latin typeface="Arial"/>
                <a:cs typeface="Arial"/>
              </a:rPr>
              <a:t>Essam</a:t>
            </a:r>
            <a:r>
              <a:rPr lang="en-GB" sz="1600" b="0" dirty="0" smtClean="0">
                <a:latin typeface="Arial"/>
                <a:cs typeface="Arial"/>
              </a:rPr>
              <a:t>, Ward &amp; </a:t>
            </a:r>
            <a:r>
              <a:rPr lang="en-GB" sz="1600" b="0" dirty="0" err="1" smtClean="0">
                <a:latin typeface="Arial"/>
                <a:cs typeface="Arial"/>
              </a:rPr>
              <a:t>Cortis</a:t>
            </a:r>
            <a:r>
              <a:rPr lang="en-GB" sz="1600" b="0" dirty="0" smtClean="0">
                <a:latin typeface="Arial"/>
                <a:cs typeface="Arial"/>
              </a:rPr>
              <a:t> Mack, 2019)</a:t>
            </a:r>
          </a:p>
          <a:p>
            <a:pPr lvl="1" eaLnBrk="1" hangingPunct="1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2000" b="0" dirty="0" smtClean="0">
                <a:latin typeface="Arial"/>
                <a:cs typeface="Arial"/>
              </a:rPr>
              <a:t>Modality effects </a:t>
            </a:r>
            <a:r>
              <a:rPr lang="en-GB" sz="1600" b="0" dirty="0" smtClean="0">
                <a:latin typeface="Arial"/>
                <a:cs typeface="Arial"/>
              </a:rPr>
              <a:t>(Grenfell-</a:t>
            </a:r>
            <a:r>
              <a:rPr lang="en-GB" sz="1600" b="0" dirty="0" err="1" smtClean="0">
                <a:latin typeface="Arial"/>
                <a:cs typeface="Arial"/>
              </a:rPr>
              <a:t>Essam</a:t>
            </a:r>
            <a:r>
              <a:rPr lang="en-GB" sz="1600" b="0" dirty="0" smtClean="0">
                <a:latin typeface="Arial"/>
                <a:cs typeface="Arial"/>
              </a:rPr>
              <a:t>, Ward &amp; Tan, 2017)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b="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2"/>
          <p:cNvSpPr txBox="1">
            <a:spLocks noChangeArrowheads="1"/>
          </p:cNvSpPr>
          <p:nvPr/>
        </p:nvSpPr>
        <p:spPr bwMode="auto">
          <a:xfrm>
            <a:off x="971550" y="620713"/>
            <a:ext cx="7467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err="1">
                <a:solidFill>
                  <a:schemeClr val="accent2"/>
                </a:solidFill>
                <a:latin typeface="Arial"/>
              </a:rPr>
              <a:t>Bhatarah</a:t>
            </a:r>
            <a:r>
              <a:rPr lang="en-US" sz="2000" dirty="0">
                <a:solidFill>
                  <a:schemeClr val="accent2"/>
                </a:solidFill>
                <a:latin typeface="Arial"/>
              </a:rPr>
              <a:t>, Ward, Smith &amp; Hayes (2009)</a:t>
            </a:r>
          </a:p>
          <a:p>
            <a:endParaRPr lang="en-US" sz="2000" dirty="0">
              <a:solidFill>
                <a:schemeClr val="accent2"/>
              </a:solidFill>
              <a:latin typeface="Arial"/>
            </a:endParaRPr>
          </a:p>
          <a:p>
            <a:r>
              <a:rPr lang="en-US" sz="2000" dirty="0">
                <a:latin typeface="Arial"/>
              </a:rPr>
              <a:t>    </a:t>
            </a:r>
            <a:r>
              <a:rPr lang="en-US" sz="2000" dirty="0">
                <a:solidFill>
                  <a:srgbClr val="187534"/>
                </a:solidFill>
                <a:latin typeface="Arial"/>
              </a:rPr>
              <a:t>Immediate Serial Recall </a:t>
            </a:r>
            <a:r>
              <a:rPr lang="en-US" sz="2000" dirty="0">
                <a:latin typeface="Arial"/>
              </a:rPr>
              <a:t>is affected by word length</a:t>
            </a:r>
          </a:p>
          <a:p>
            <a:r>
              <a:rPr lang="en-US" sz="2000" dirty="0">
                <a:latin typeface="Arial"/>
              </a:rPr>
              <a:t>Is </a:t>
            </a:r>
            <a:r>
              <a:rPr lang="en-US" sz="2000" dirty="0">
                <a:solidFill>
                  <a:srgbClr val="FF6600"/>
                </a:solidFill>
                <a:latin typeface="Arial"/>
              </a:rPr>
              <a:t>Immediate Free Recall </a:t>
            </a:r>
            <a:r>
              <a:rPr lang="en-US" sz="2000" dirty="0" smtClean="0">
                <a:latin typeface="Arial"/>
              </a:rPr>
              <a:t>similarly affected </a:t>
            </a:r>
            <a:r>
              <a:rPr lang="en-US" sz="2000" dirty="0">
                <a:latin typeface="Arial"/>
              </a:rPr>
              <a:t>by word length?</a:t>
            </a:r>
            <a:endParaRPr lang="en-US" sz="2000" dirty="0">
              <a:solidFill>
                <a:schemeClr val="accent2"/>
              </a:solidFill>
              <a:latin typeface="Arial"/>
            </a:endParaRPr>
          </a:p>
        </p:txBody>
      </p:sp>
      <p:sp>
        <p:nvSpPr>
          <p:cNvPr id="57346" name="TextBox 2"/>
          <p:cNvSpPr txBox="1">
            <a:spLocks noChangeArrowheads="1"/>
          </p:cNvSpPr>
          <p:nvPr/>
        </p:nvSpPr>
        <p:spPr bwMode="auto">
          <a:xfrm>
            <a:off x="468313" y="2276475"/>
            <a:ext cx="3623257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Immediate Serial Recall</a:t>
            </a:r>
          </a:p>
        </p:txBody>
      </p:sp>
      <p:sp>
        <p:nvSpPr>
          <p:cNvPr id="57347" name="TextBox 7"/>
          <p:cNvSpPr txBox="1">
            <a:spLocks noChangeArrowheads="1"/>
          </p:cNvSpPr>
          <p:nvPr/>
        </p:nvSpPr>
        <p:spPr bwMode="auto">
          <a:xfrm>
            <a:off x="4643438" y="2247900"/>
            <a:ext cx="3434955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8000"/>
                </a:solidFill>
                <a:latin typeface="Arial"/>
                <a:cs typeface="Arial"/>
              </a:rPr>
              <a:t>Immediate Free Recall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2"/>
          <p:cNvSpPr txBox="1">
            <a:spLocks noChangeArrowheads="1"/>
          </p:cNvSpPr>
          <p:nvPr/>
        </p:nvSpPr>
        <p:spPr bwMode="auto">
          <a:xfrm>
            <a:off x="971550" y="620713"/>
            <a:ext cx="7467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err="1">
                <a:solidFill>
                  <a:schemeClr val="accent2"/>
                </a:solidFill>
                <a:latin typeface="Arial"/>
              </a:rPr>
              <a:t>Bhatarah</a:t>
            </a:r>
            <a:r>
              <a:rPr lang="en-US" sz="2000" dirty="0">
                <a:solidFill>
                  <a:schemeClr val="accent2"/>
                </a:solidFill>
                <a:latin typeface="Arial"/>
              </a:rPr>
              <a:t>, Ward, Smith &amp; Hayes (2009)</a:t>
            </a:r>
          </a:p>
          <a:p>
            <a:endParaRPr lang="en-US" sz="2000" dirty="0">
              <a:solidFill>
                <a:schemeClr val="accent2"/>
              </a:solidFill>
              <a:latin typeface="Arial"/>
            </a:endParaRPr>
          </a:p>
          <a:p>
            <a:r>
              <a:rPr lang="en-US" sz="2000" dirty="0">
                <a:latin typeface="Arial"/>
              </a:rPr>
              <a:t>    </a:t>
            </a:r>
            <a:r>
              <a:rPr lang="en-US" sz="2000" dirty="0">
                <a:solidFill>
                  <a:srgbClr val="187534"/>
                </a:solidFill>
                <a:latin typeface="Arial"/>
              </a:rPr>
              <a:t>Immediate Serial Recall </a:t>
            </a:r>
            <a:r>
              <a:rPr lang="en-US" sz="2000" dirty="0">
                <a:latin typeface="Arial"/>
              </a:rPr>
              <a:t>is affected by word length</a:t>
            </a:r>
          </a:p>
          <a:p>
            <a:r>
              <a:rPr lang="en-US" sz="2000" dirty="0">
                <a:latin typeface="Arial"/>
              </a:rPr>
              <a:t>Is </a:t>
            </a:r>
            <a:r>
              <a:rPr lang="en-US" sz="2000" dirty="0">
                <a:solidFill>
                  <a:srgbClr val="FF6600"/>
                </a:solidFill>
                <a:latin typeface="Arial"/>
              </a:rPr>
              <a:t>Immediate Free Recall </a:t>
            </a:r>
            <a:r>
              <a:rPr lang="en-US" sz="2000" dirty="0">
                <a:latin typeface="Arial"/>
              </a:rPr>
              <a:t>also affected by word length?</a:t>
            </a:r>
            <a:endParaRPr lang="en-US" sz="2000" dirty="0">
              <a:solidFill>
                <a:schemeClr val="accent2"/>
              </a:solidFill>
              <a:latin typeface="Arial"/>
            </a:endParaRPr>
          </a:p>
        </p:txBody>
      </p:sp>
      <p:graphicFrame>
        <p:nvGraphicFramePr>
          <p:cNvPr id="59394" name="Object 3"/>
          <p:cNvGraphicFramePr>
            <a:graphicFrameLocks noChangeAspect="1"/>
          </p:cNvGraphicFramePr>
          <p:nvPr/>
        </p:nvGraphicFramePr>
        <p:xfrm>
          <a:off x="107950" y="2132013"/>
          <a:ext cx="4116388" cy="381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43" name="Worksheet" r:id="rId5" imgW="16141700" imgH="14973300" progId="Excel.Sheet.8">
                  <p:embed/>
                </p:oleObj>
              </mc:Choice>
              <mc:Fallback>
                <p:oleObj name="Worksheet" r:id="rId5" imgW="16141700" imgH="149733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132013"/>
                        <a:ext cx="4116388" cy="38179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187534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468313" y="2276475"/>
            <a:ext cx="3623257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Immediate Serial Recall</a:t>
            </a:r>
          </a:p>
        </p:txBody>
      </p:sp>
      <p:sp>
        <p:nvSpPr>
          <p:cNvPr id="59396" name="TextBox 7"/>
          <p:cNvSpPr txBox="1">
            <a:spLocks noChangeArrowheads="1"/>
          </p:cNvSpPr>
          <p:nvPr/>
        </p:nvSpPr>
        <p:spPr bwMode="auto">
          <a:xfrm>
            <a:off x="4643438" y="2247900"/>
            <a:ext cx="3434955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8000"/>
                </a:solidFill>
                <a:latin typeface="Arial"/>
                <a:cs typeface="Arial"/>
              </a:rPr>
              <a:t>Immediate Free Recall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2"/>
          <p:cNvSpPr txBox="1">
            <a:spLocks noChangeArrowheads="1"/>
          </p:cNvSpPr>
          <p:nvPr/>
        </p:nvSpPr>
        <p:spPr bwMode="auto">
          <a:xfrm>
            <a:off x="971550" y="620713"/>
            <a:ext cx="7467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 err="1">
                <a:solidFill>
                  <a:schemeClr val="accent2"/>
                </a:solidFill>
                <a:latin typeface="Arial"/>
              </a:rPr>
              <a:t>Bhatarah</a:t>
            </a:r>
            <a:r>
              <a:rPr lang="en-US" sz="2000" dirty="0">
                <a:solidFill>
                  <a:schemeClr val="accent2"/>
                </a:solidFill>
                <a:latin typeface="Arial"/>
              </a:rPr>
              <a:t>, Ward, Smith &amp; Hayes (</a:t>
            </a:r>
            <a:r>
              <a:rPr lang="en-US" sz="2000" dirty="0" smtClean="0">
                <a:solidFill>
                  <a:schemeClr val="accent2"/>
                </a:solidFill>
                <a:latin typeface="Arial"/>
              </a:rPr>
              <a:t>2009, M&amp;C)</a:t>
            </a:r>
            <a:endParaRPr lang="en-US" sz="2000" dirty="0">
              <a:solidFill>
                <a:schemeClr val="accent2"/>
              </a:solidFill>
              <a:latin typeface="Arial"/>
            </a:endParaRPr>
          </a:p>
          <a:p>
            <a:endParaRPr lang="en-US" sz="2000" dirty="0">
              <a:solidFill>
                <a:schemeClr val="accent2"/>
              </a:solidFill>
              <a:latin typeface="Arial"/>
            </a:endParaRPr>
          </a:p>
          <a:p>
            <a:r>
              <a:rPr lang="en-US" sz="2000" b="0" dirty="0" smtClean="0">
                <a:solidFill>
                  <a:srgbClr val="000000"/>
                </a:solidFill>
                <a:latin typeface="Arial"/>
              </a:rPr>
              <a:t>Immediate </a:t>
            </a:r>
            <a:r>
              <a:rPr lang="en-US" sz="2000" b="0" dirty="0">
                <a:solidFill>
                  <a:srgbClr val="000000"/>
                </a:solidFill>
                <a:latin typeface="Arial"/>
              </a:rPr>
              <a:t>Serial Recall is affected by word length</a:t>
            </a:r>
          </a:p>
          <a:p>
            <a:r>
              <a:rPr lang="en-US" sz="2000" b="0" dirty="0">
                <a:solidFill>
                  <a:srgbClr val="000000"/>
                </a:solidFill>
                <a:latin typeface="Arial"/>
              </a:rPr>
              <a:t>Is Immediate Free Recall also affected by word length?</a:t>
            </a:r>
          </a:p>
        </p:txBody>
      </p:sp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4211638" y="2133600"/>
          <a:ext cx="4248150" cy="383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4" name="Worksheet" r:id="rId5" imgW="16090900" imgH="14922500" progId="Excel.Sheet.8">
                  <p:embed/>
                </p:oleObj>
              </mc:Choice>
              <mc:Fallback>
                <p:oleObj name="Worksheet" r:id="rId5" imgW="16090900" imgH="14922500" progId="Excel.Shee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638" y="2133600"/>
                        <a:ext cx="4248150" cy="38385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66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3" name="Object 3"/>
          <p:cNvGraphicFramePr>
            <a:graphicFrameLocks noChangeAspect="1"/>
          </p:cNvGraphicFramePr>
          <p:nvPr/>
        </p:nvGraphicFramePr>
        <p:xfrm>
          <a:off x="107950" y="2132013"/>
          <a:ext cx="4116388" cy="381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5" name="Worksheet" r:id="rId8" imgW="16141700" imgH="14973300" progId="Excel.Sheet.8">
                  <p:embed/>
                </p:oleObj>
              </mc:Choice>
              <mc:Fallback>
                <p:oleObj name="Worksheet" r:id="rId8" imgW="16141700" imgH="14973300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2132013"/>
                        <a:ext cx="4116388" cy="38179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187534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468313" y="2276475"/>
            <a:ext cx="3623257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Immediate Serial Recall</a:t>
            </a:r>
          </a:p>
        </p:txBody>
      </p:sp>
      <p:sp>
        <p:nvSpPr>
          <p:cNvPr id="61445" name="TextBox 7"/>
          <p:cNvSpPr txBox="1">
            <a:spLocks noChangeArrowheads="1"/>
          </p:cNvSpPr>
          <p:nvPr/>
        </p:nvSpPr>
        <p:spPr bwMode="auto">
          <a:xfrm>
            <a:off x="4643438" y="2247900"/>
            <a:ext cx="3434955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8000"/>
                </a:solidFill>
                <a:latin typeface="Arial"/>
                <a:cs typeface="Arial"/>
              </a:rPr>
              <a:t>Immediate Free Recall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 txBox="1">
            <a:spLocks noChangeArrowheads="1"/>
          </p:cNvSpPr>
          <p:nvPr/>
        </p:nvSpPr>
        <p:spPr bwMode="auto">
          <a:xfrm>
            <a:off x="107950" y="685800"/>
            <a:ext cx="90360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dirty="0">
                <a:solidFill>
                  <a:srgbClr val="008000"/>
                </a:solidFill>
                <a:latin typeface="Arial"/>
                <a:cs typeface="Arial"/>
              </a:rPr>
              <a:t>C: The need for theoretical unification: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b="0" dirty="0">
                <a:latin typeface="Arial"/>
                <a:cs typeface="Arial"/>
              </a:rPr>
              <a:t>		</a:t>
            </a:r>
            <a:r>
              <a:rPr lang="en-GB" b="0" dirty="0">
                <a:solidFill>
                  <a:srgbClr val="7F7F7F"/>
                </a:solidFill>
                <a:latin typeface="Arial"/>
                <a:cs typeface="Arial"/>
              </a:rPr>
              <a:t>I: Similar Encoding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b="0" dirty="0">
                <a:solidFill>
                  <a:srgbClr val="7F7F7F"/>
                </a:solidFill>
                <a:latin typeface="Arial"/>
                <a:cs typeface="Arial"/>
              </a:rPr>
              <a:t>		II: Similar effects of speech variables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b="0" dirty="0">
                <a:latin typeface="Arial"/>
                <a:cs typeface="Arial"/>
              </a:rPr>
              <a:t>		</a:t>
            </a:r>
            <a:r>
              <a:rPr lang="en-GB" b="0" dirty="0">
                <a:solidFill>
                  <a:srgbClr val="008040"/>
                </a:solidFill>
                <a:latin typeface="Arial"/>
                <a:cs typeface="Arial"/>
              </a:rPr>
              <a:t>III: List length and scoring systems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 txBox="1">
            <a:spLocks noChangeArrowheads="1"/>
          </p:cNvSpPr>
          <p:nvPr/>
        </p:nvSpPr>
        <p:spPr bwMode="auto">
          <a:xfrm>
            <a:off x="539552" y="1628800"/>
            <a:ext cx="8208912" cy="345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dirty="0" smtClean="0">
                <a:solidFill>
                  <a:srgbClr val="000090"/>
                </a:solidFill>
                <a:latin typeface="Arial"/>
                <a:cs typeface="Arial"/>
              </a:rPr>
              <a:t>Ward Tan &amp; Grenfell-</a:t>
            </a:r>
            <a:r>
              <a:rPr lang="en-GB" sz="2000" dirty="0" err="1" smtClean="0">
                <a:solidFill>
                  <a:srgbClr val="000090"/>
                </a:solidFill>
                <a:latin typeface="Arial"/>
                <a:cs typeface="Arial"/>
              </a:rPr>
              <a:t>Essam</a:t>
            </a:r>
            <a:r>
              <a:rPr lang="en-GB" sz="2000" dirty="0" smtClean="0">
                <a:solidFill>
                  <a:srgbClr val="000090"/>
                </a:solidFill>
                <a:latin typeface="Arial"/>
                <a:cs typeface="Arial"/>
              </a:rPr>
              <a:t> (2010)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IFR typically tested with long lists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ISR typically tested with shorter lists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The List Length affects which word is recalled first</a:t>
            </a:r>
            <a:r>
              <a:rPr lang="is-IS" sz="2000" b="0" dirty="0" smtClean="0">
                <a:latin typeface="Arial"/>
                <a:cs typeface="Arial"/>
              </a:rPr>
              <a:t>…..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is-IS" sz="2000" b="0" dirty="0" smtClean="0">
                <a:latin typeface="Arial"/>
                <a:cs typeface="Arial"/>
              </a:rPr>
              <a:t>	....and </a:t>
            </a:r>
            <a:r>
              <a:rPr lang="en-GB" sz="2000" b="0" dirty="0" smtClean="0">
                <a:latin typeface="Arial"/>
                <a:cs typeface="Arial"/>
              </a:rPr>
              <a:t>which word is recalled first affects serial position curve...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ISR and IFR more similar using same length and scoring system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 smtClean="0">
              <a:latin typeface="Arial"/>
              <a:cs typeface="Arial"/>
            </a:endParaRPr>
          </a:p>
        </p:txBody>
      </p:sp>
      <p:sp>
        <p:nvSpPr>
          <p:cNvPr id="71682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514350" indent="-514350"/>
            <a:r>
              <a:rPr lang="en-US" sz="2000" b="1" dirty="0" smtClean="0">
                <a:solidFill>
                  <a:srgbClr val="66008A"/>
                </a:solidFill>
                <a:ea typeface="ＭＳ Ｐゴシック" charset="0"/>
                <a:cs typeface="Arial"/>
              </a:rPr>
              <a:t>The </a:t>
            </a:r>
            <a:r>
              <a:rPr lang="en-US" sz="2000" b="1" dirty="0">
                <a:solidFill>
                  <a:srgbClr val="66008A"/>
                </a:solidFill>
                <a:ea typeface="ＭＳ Ｐゴシック" charset="0"/>
                <a:cs typeface="Arial"/>
              </a:rPr>
              <a:t>importance of List lengths and scoring systems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2"/>
          <p:cNvSpPr txBox="1">
            <a:spLocks noChangeArrowheads="1"/>
          </p:cNvSpPr>
          <p:nvPr/>
        </p:nvSpPr>
        <p:spPr bwMode="auto">
          <a:xfrm>
            <a:off x="990600" y="1066800"/>
            <a:ext cx="7315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accent2"/>
                </a:solidFill>
                <a:latin typeface="Arial"/>
              </a:rPr>
              <a:t>Ward, Tan and Grenfell-</a:t>
            </a:r>
            <a:r>
              <a:rPr lang="en-US" sz="2000" dirty="0" err="1">
                <a:solidFill>
                  <a:schemeClr val="accent2"/>
                </a:solidFill>
                <a:latin typeface="Arial"/>
              </a:rPr>
              <a:t>Essam</a:t>
            </a:r>
            <a:r>
              <a:rPr lang="en-US" sz="2000" dirty="0">
                <a:solidFill>
                  <a:schemeClr val="accent2"/>
                </a:solidFill>
                <a:latin typeface="Arial"/>
              </a:rPr>
              <a:t> (2010; JEP:LM&amp;C)</a:t>
            </a:r>
            <a:endParaRPr lang="en-US" sz="2000" dirty="0"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2"/>
          <p:cNvSpPr txBox="1">
            <a:spLocks noChangeArrowheads="1"/>
          </p:cNvSpPr>
          <p:nvPr/>
        </p:nvSpPr>
        <p:spPr bwMode="auto">
          <a:xfrm>
            <a:off x="990600" y="1066800"/>
            <a:ext cx="7315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accent2"/>
                </a:solidFill>
                <a:latin typeface="Arial"/>
              </a:rPr>
              <a:t>Ward, Tan and Grenfell-</a:t>
            </a:r>
            <a:r>
              <a:rPr lang="en-US" sz="2000" dirty="0" err="1">
                <a:solidFill>
                  <a:schemeClr val="accent2"/>
                </a:solidFill>
                <a:latin typeface="Arial"/>
              </a:rPr>
              <a:t>Essam</a:t>
            </a:r>
            <a:r>
              <a:rPr lang="en-US" sz="2000" dirty="0">
                <a:solidFill>
                  <a:schemeClr val="accent2"/>
                </a:solidFill>
                <a:latin typeface="Arial"/>
              </a:rPr>
              <a:t> (2010; JEP:LM&amp;C)</a:t>
            </a:r>
            <a:endParaRPr lang="en-US" sz="2000" dirty="0">
              <a:latin typeface="Arial"/>
            </a:endParaRPr>
          </a:p>
          <a:p>
            <a:r>
              <a:rPr lang="en-US" sz="1800" dirty="0">
                <a:latin typeface="Arial"/>
              </a:rPr>
              <a:t>EXPERIMENT 1</a:t>
            </a:r>
            <a:endParaRPr lang="en-US" sz="2000" dirty="0">
              <a:latin typeface="Arial"/>
            </a:endParaRPr>
          </a:p>
          <a:p>
            <a:r>
              <a:rPr lang="en-US" sz="1600" b="0" dirty="0">
                <a:latin typeface="Arial"/>
              </a:rPr>
              <a:t>55 Participants presented with 45 trials for free recall</a:t>
            </a:r>
          </a:p>
          <a:p>
            <a:r>
              <a:rPr lang="en-US" sz="1600" b="0" dirty="0">
                <a:latin typeface="Arial"/>
              </a:rPr>
              <a:t>Three trials each of List lengths 1-15 </a:t>
            </a:r>
          </a:p>
          <a:p>
            <a:r>
              <a:rPr lang="en-US" sz="1600" b="0" dirty="0">
                <a:latin typeface="Arial"/>
              </a:rPr>
              <a:t>List length random, unknown in advance to participants, 1 second per word</a:t>
            </a:r>
          </a:p>
        </p:txBody>
      </p:sp>
      <p:sp>
        <p:nvSpPr>
          <p:cNvPr id="75778" name="Text Box 5"/>
          <p:cNvSpPr txBox="1">
            <a:spLocks noChangeArrowheads="1"/>
          </p:cNvSpPr>
          <p:nvPr/>
        </p:nvSpPr>
        <p:spPr bwMode="auto">
          <a:xfrm>
            <a:off x="3505200" y="2895600"/>
            <a:ext cx="213481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 dirty="0">
                <a:latin typeface="Arial"/>
              </a:rPr>
              <a:t>Serial position curves</a:t>
            </a:r>
            <a:endParaRPr lang="en-US" sz="2800" dirty="0"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692150"/>
            <a:ext cx="8497887" cy="58324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dirty="0" smtClean="0"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dirty="0"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ea typeface="ＭＳ Ｐゴシック" charset="0"/>
                <a:cs typeface="Arial"/>
              </a:rPr>
              <a:t>Immediate </a:t>
            </a:r>
            <a:r>
              <a:rPr lang="en-GB" sz="2000" dirty="0" smtClean="0">
                <a:ea typeface="ＭＳ Ｐゴシック" charset="0"/>
                <a:cs typeface="Arial"/>
              </a:rPr>
              <a:t>Free Recall </a:t>
            </a:r>
            <a:r>
              <a:rPr lang="en-GB" sz="2000" dirty="0">
                <a:ea typeface="ＭＳ Ｐゴシック" charset="0"/>
                <a:cs typeface="Arial"/>
              </a:rPr>
              <a:t>(IFR)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ea typeface="ＭＳ Ｐゴシック" charset="0"/>
                <a:cs typeface="Arial"/>
              </a:rPr>
              <a:t>	Recall </a:t>
            </a:r>
            <a:r>
              <a:rPr lang="en-GB" sz="2000" b="1" dirty="0">
                <a:ea typeface="ＭＳ Ｐゴシック" charset="0"/>
                <a:cs typeface="Arial"/>
              </a:rPr>
              <a:t>in </a:t>
            </a:r>
            <a:r>
              <a:rPr lang="en-GB" sz="2000" b="1" dirty="0" smtClean="0">
                <a:ea typeface="ＭＳ Ｐゴシック" charset="0"/>
                <a:cs typeface="Arial"/>
              </a:rPr>
              <a:t>ANY order</a:t>
            </a:r>
            <a:endParaRPr lang="en-GB" sz="2000" b="1" dirty="0"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ea typeface="ＭＳ Ｐゴシック" charset="0"/>
                <a:cs typeface="Arial"/>
              </a:rPr>
              <a:t>	Large extended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Arial"/>
              </a:rPr>
              <a:t>recency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Arial"/>
              </a:rPr>
              <a:t> effect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ea typeface="ＭＳ Ｐゴシック" charset="0"/>
                <a:cs typeface="Arial"/>
              </a:rPr>
              <a:t>	Smaller </a:t>
            </a:r>
            <a:r>
              <a:rPr lang="en-GB" sz="2000" dirty="0">
                <a:solidFill>
                  <a:srgbClr val="0000FF"/>
                </a:solidFill>
                <a:ea typeface="ＭＳ Ｐゴシック" charset="0"/>
                <a:cs typeface="Arial"/>
              </a:rPr>
              <a:t>primacy effect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dirty="0"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dirty="0"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dirty="0"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dirty="0" smtClean="0"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dirty="0" smtClean="0">
                <a:ea typeface="ＭＳ Ｐゴシック" charset="0"/>
                <a:cs typeface="Arial"/>
              </a:rPr>
              <a:t>Immediate Serial Recall </a:t>
            </a:r>
            <a:r>
              <a:rPr lang="en-GB" sz="2000" dirty="0">
                <a:ea typeface="ＭＳ Ｐゴシック" charset="0"/>
                <a:cs typeface="Arial"/>
              </a:rPr>
              <a:t>(ISR)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ea typeface="ＭＳ Ｐゴシック" charset="0"/>
                <a:cs typeface="Arial"/>
              </a:rPr>
              <a:t>	Recall </a:t>
            </a:r>
            <a:r>
              <a:rPr lang="en-GB" sz="2000" b="1" dirty="0">
                <a:ea typeface="ＭＳ Ｐゴシック" charset="0"/>
                <a:cs typeface="Arial"/>
              </a:rPr>
              <a:t>in </a:t>
            </a:r>
            <a:r>
              <a:rPr lang="en-GB" sz="2000" b="1" dirty="0" smtClean="0">
                <a:ea typeface="ＭＳ Ｐゴシック" charset="0"/>
                <a:cs typeface="Arial"/>
              </a:rPr>
              <a:t>SAME order</a:t>
            </a:r>
            <a:endParaRPr lang="en-GB" sz="2000" b="1" dirty="0"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ea typeface="ＭＳ Ｐゴシック" charset="0"/>
                <a:cs typeface="Arial"/>
              </a:rPr>
              <a:t>	Large extended </a:t>
            </a:r>
            <a:r>
              <a:rPr lang="en-GB" sz="2000" b="1" dirty="0">
                <a:solidFill>
                  <a:srgbClr val="0000FF"/>
                </a:solidFill>
                <a:ea typeface="ＭＳ Ｐゴシック" charset="0"/>
                <a:cs typeface="Arial"/>
              </a:rPr>
              <a:t>primacy effect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ea typeface="ＭＳ Ｐゴシック" charset="0"/>
                <a:cs typeface="Arial"/>
              </a:rPr>
              <a:t>	Smaller </a:t>
            </a:r>
            <a:r>
              <a:rPr lang="en-GB" sz="2000" dirty="0" err="1">
                <a:solidFill>
                  <a:srgbClr val="FF0000"/>
                </a:solidFill>
                <a:ea typeface="ＭＳ Ｐゴシック" charset="0"/>
                <a:cs typeface="Arial"/>
              </a:rPr>
              <a:t>recency</a:t>
            </a:r>
            <a:r>
              <a:rPr lang="en-GB" sz="2000" dirty="0">
                <a:solidFill>
                  <a:srgbClr val="FF0000"/>
                </a:solidFill>
                <a:ea typeface="ＭＳ Ｐゴシック" charset="0"/>
                <a:cs typeface="Arial"/>
              </a:rPr>
              <a:t> effect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dirty="0">
              <a:ea typeface="ＭＳ Ｐゴシック" charset="0"/>
              <a:cs typeface="Arial"/>
            </a:endParaRPr>
          </a:p>
        </p:txBody>
      </p:sp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3563938" y="115888"/>
            <a:ext cx="2389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187534"/>
                </a:solidFill>
                <a:latin typeface="Arial"/>
                <a:cs typeface="Arial"/>
              </a:rPr>
              <a:t>A: Introduction</a:t>
            </a:r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77925"/>
            <a:ext cx="4392612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005263"/>
            <a:ext cx="4392612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0665" y="6568102"/>
            <a:ext cx="3402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SOURCE: Grenfell-</a:t>
            </a:r>
            <a:r>
              <a:rPr lang="en-US" sz="1200" b="0" dirty="0" err="1">
                <a:latin typeface="Arial"/>
              </a:rPr>
              <a:t>Essam</a:t>
            </a:r>
            <a:r>
              <a:rPr lang="en-US" sz="1200" b="0" dirty="0">
                <a:latin typeface="Arial"/>
              </a:rPr>
              <a:t> &amp; Ward (2012, JML)</a:t>
            </a:r>
          </a:p>
        </p:txBody>
      </p:sp>
      <p:sp>
        <p:nvSpPr>
          <p:cNvPr id="13" name="Donut 12">
            <a:extLst>
              <a:ext uri="{FF2B5EF4-FFF2-40B4-BE49-F238E27FC236}"/>
            </a:extLst>
          </p:cNvPr>
          <p:cNvSpPr/>
          <p:nvPr/>
        </p:nvSpPr>
        <p:spPr bwMode="auto">
          <a:xfrm rot="1801590">
            <a:off x="5192850" y="2698401"/>
            <a:ext cx="1322599" cy="505621"/>
          </a:xfrm>
          <a:prstGeom prst="donut">
            <a:avLst>
              <a:gd name="adj" fmla="val 3309"/>
            </a:avLst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Arial"/>
            </a:endParaRPr>
          </a:p>
        </p:txBody>
      </p:sp>
      <p:sp>
        <p:nvSpPr>
          <p:cNvPr id="14" name="Donut 13">
            <a:extLst>
              <a:ext uri="{FF2B5EF4-FFF2-40B4-BE49-F238E27FC236}"/>
            </a:extLst>
          </p:cNvPr>
          <p:cNvSpPr/>
          <p:nvPr/>
        </p:nvSpPr>
        <p:spPr bwMode="auto">
          <a:xfrm rot="1402884">
            <a:off x="5256841" y="5023010"/>
            <a:ext cx="2734776" cy="700411"/>
          </a:xfrm>
          <a:prstGeom prst="donut">
            <a:avLst>
              <a:gd name="adj" fmla="val 3309"/>
            </a:avLst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Arial"/>
            </a:endParaRPr>
          </a:p>
        </p:txBody>
      </p:sp>
      <p:sp>
        <p:nvSpPr>
          <p:cNvPr id="16" name="Donut 15">
            <a:extLst>
              <a:ext uri="{FF2B5EF4-FFF2-40B4-BE49-F238E27FC236}"/>
            </a:extLst>
          </p:cNvPr>
          <p:cNvSpPr/>
          <p:nvPr/>
        </p:nvSpPr>
        <p:spPr bwMode="auto">
          <a:xfrm rot="19787283">
            <a:off x="6357339" y="2159992"/>
            <a:ext cx="2844303" cy="595144"/>
          </a:xfrm>
          <a:prstGeom prst="donut">
            <a:avLst>
              <a:gd name="adj" fmla="val 3309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Arial"/>
            </a:endParaRPr>
          </a:p>
        </p:txBody>
      </p:sp>
      <p:sp>
        <p:nvSpPr>
          <p:cNvPr id="17" name="Donut 16">
            <a:extLst>
              <a:ext uri="{FF2B5EF4-FFF2-40B4-BE49-F238E27FC236}"/>
            </a:extLst>
          </p:cNvPr>
          <p:cNvSpPr/>
          <p:nvPr/>
        </p:nvSpPr>
        <p:spPr bwMode="auto">
          <a:xfrm rot="19787283">
            <a:off x="7637830" y="5342431"/>
            <a:ext cx="1150814" cy="475565"/>
          </a:xfrm>
          <a:prstGeom prst="donut">
            <a:avLst>
              <a:gd name="adj" fmla="val 3309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2"/>
          <p:cNvSpPr txBox="1">
            <a:spLocks noChangeArrowheads="1"/>
          </p:cNvSpPr>
          <p:nvPr/>
        </p:nvSpPr>
        <p:spPr bwMode="auto">
          <a:xfrm>
            <a:off x="990600" y="1066800"/>
            <a:ext cx="7315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accent2"/>
                </a:solidFill>
                <a:latin typeface="Arial"/>
              </a:rPr>
              <a:t>Ward, Tan and Grenfell-</a:t>
            </a:r>
            <a:r>
              <a:rPr lang="en-US" sz="2000" dirty="0" err="1">
                <a:solidFill>
                  <a:schemeClr val="accent2"/>
                </a:solidFill>
                <a:latin typeface="Arial"/>
              </a:rPr>
              <a:t>Essam</a:t>
            </a:r>
            <a:r>
              <a:rPr lang="en-US" sz="2000" dirty="0">
                <a:solidFill>
                  <a:schemeClr val="accent2"/>
                </a:solidFill>
                <a:latin typeface="Arial"/>
              </a:rPr>
              <a:t> (2010; JEP:LM&amp;C)</a:t>
            </a:r>
          </a:p>
          <a:p>
            <a:r>
              <a:rPr lang="en-US" sz="1800" dirty="0">
                <a:latin typeface="Arial"/>
              </a:rPr>
              <a:t>EXPERIMENT 1</a:t>
            </a:r>
            <a:endParaRPr lang="en-US" sz="2000" dirty="0">
              <a:latin typeface="Arial"/>
            </a:endParaRPr>
          </a:p>
          <a:p>
            <a:r>
              <a:rPr lang="en-US" sz="1600" b="0" dirty="0">
                <a:latin typeface="Arial"/>
              </a:rPr>
              <a:t>55 Participants presented with 45 trials for free recall</a:t>
            </a:r>
          </a:p>
          <a:p>
            <a:r>
              <a:rPr lang="en-US" sz="1600" b="0" dirty="0">
                <a:latin typeface="Arial"/>
              </a:rPr>
              <a:t>Three trials each of List lengths 1-15 </a:t>
            </a:r>
          </a:p>
          <a:p>
            <a:r>
              <a:rPr lang="en-US" sz="1600" b="0" dirty="0">
                <a:latin typeface="Arial"/>
              </a:rPr>
              <a:t>List length random, unknown in advance to participants, 1 second per word</a:t>
            </a:r>
          </a:p>
        </p:txBody>
      </p:sp>
      <p:pic>
        <p:nvPicPr>
          <p:cNvPr id="778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43200"/>
            <a:ext cx="6202363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5"/>
          <p:cNvSpPr txBox="1">
            <a:spLocks noChangeArrowheads="1"/>
          </p:cNvSpPr>
          <p:nvPr/>
        </p:nvSpPr>
        <p:spPr bwMode="auto">
          <a:xfrm>
            <a:off x="3505200" y="2895600"/>
            <a:ext cx="213481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 dirty="0">
                <a:latin typeface="Arial"/>
              </a:rPr>
              <a:t>Serial position curves</a:t>
            </a:r>
            <a:endParaRPr lang="en-US" sz="2800" dirty="0">
              <a:latin typeface="Arial"/>
            </a:endParaRPr>
          </a:p>
        </p:txBody>
      </p:sp>
      <p:sp>
        <p:nvSpPr>
          <p:cNvPr id="77828" name="Text Box 8"/>
          <p:cNvSpPr txBox="1">
            <a:spLocks noChangeArrowheads="1"/>
          </p:cNvSpPr>
          <p:nvPr/>
        </p:nvSpPr>
        <p:spPr bwMode="auto">
          <a:xfrm>
            <a:off x="6732588" y="2852738"/>
            <a:ext cx="91440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List Length</a:t>
            </a:r>
            <a:endParaRPr lang="en-US" sz="2000" dirty="0"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2"/>
          <p:cNvSpPr txBox="1">
            <a:spLocks noChangeArrowheads="1"/>
          </p:cNvSpPr>
          <p:nvPr/>
        </p:nvSpPr>
        <p:spPr bwMode="auto">
          <a:xfrm>
            <a:off x="990600" y="1066800"/>
            <a:ext cx="7315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accent2"/>
                </a:solidFill>
                <a:latin typeface="Arial"/>
              </a:rPr>
              <a:t>Ward, Tan and Grenfell-</a:t>
            </a:r>
            <a:r>
              <a:rPr lang="en-US" sz="2000" dirty="0" err="1">
                <a:solidFill>
                  <a:schemeClr val="accent2"/>
                </a:solidFill>
                <a:latin typeface="Arial"/>
              </a:rPr>
              <a:t>Essam</a:t>
            </a:r>
            <a:r>
              <a:rPr lang="en-US" sz="2000" dirty="0">
                <a:solidFill>
                  <a:schemeClr val="accent2"/>
                </a:solidFill>
                <a:latin typeface="Arial"/>
              </a:rPr>
              <a:t> (2010; JEP:LM&amp;C)</a:t>
            </a:r>
            <a:endParaRPr lang="en-US" sz="2000" dirty="0">
              <a:latin typeface="Arial"/>
            </a:endParaRPr>
          </a:p>
          <a:p>
            <a:r>
              <a:rPr lang="en-US" sz="1800" dirty="0">
                <a:latin typeface="Arial"/>
              </a:rPr>
              <a:t>EXPERIMENT 1</a:t>
            </a:r>
            <a:endParaRPr lang="en-US" sz="2000" dirty="0">
              <a:latin typeface="Arial"/>
            </a:endParaRPr>
          </a:p>
          <a:p>
            <a:r>
              <a:rPr lang="en-US" sz="1600" b="0" dirty="0">
                <a:latin typeface="Arial"/>
              </a:rPr>
              <a:t>55 Participants presented with 45 trials for free recall</a:t>
            </a:r>
          </a:p>
          <a:p>
            <a:r>
              <a:rPr lang="en-US" sz="1600" b="0" dirty="0">
                <a:latin typeface="Arial"/>
              </a:rPr>
              <a:t>Three trials each of List lengths 1-15 </a:t>
            </a:r>
          </a:p>
          <a:p>
            <a:r>
              <a:rPr lang="en-US" sz="1600" b="0" dirty="0">
                <a:latin typeface="Arial"/>
              </a:rPr>
              <a:t>List length random, unknown in advance to participants, 1 second per word</a:t>
            </a:r>
          </a:p>
        </p:txBody>
      </p:sp>
      <p:pic>
        <p:nvPicPr>
          <p:cNvPr id="798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62150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7"/>
          <p:cNvSpPr txBox="1">
            <a:spLocks noChangeArrowheads="1"/>
          </p:cNvSpPr>
          <p:nvPr/>
        </p:nvSpPr>
        <p:spPr bwMode="auto">
          <a:xfrm>
            <a:off x="3505200" y="2917825"/>
            <a:ext cx="230563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 dirty="0">
                <a:latin typeface="Arial"/>
              </a:rPr>
              <a:t>Probability of first recall</a:t>
            </a:r>
            <a:endParaRPr lang="en-US" sz="2800" dirty="0">
              <a:latin typeface="Arial"/>
            </a:endParaRPr>
          </a:p>
        </p:txBody>
      </p:sp>
      <p:sp>
        <p:nvSpPr>
          <p:cNvPr id="79876" name="Text Box 8"/>
          <p:cNvSpPr txBox="1">
            <a:spLocks noChangeArrowheads="1"/>
          </p:cNvSpPr>
          <p:nvPr/>
        </p:nvSpPr>
        <p:spPr bwMode="auto">
          <a:xfrm>
            <a:off x="6948488" y="2924175"/>
            <a:ext cx="91440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List Length</a:t>
            </a:r>
            <a:endParaRPr lang="en-US" sz="2000" dirty="0"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 Box 2"/>
          <p:cNvSpPr txBox="1">
            <a:spLocks noChangeArrowheads="1"/>
          </p:cNvSpPr>
          <p:nvPr/>
        </p:nvSpPr>
        <p:spPr bwMode="auto">
          <a:xfrm>
            <a:off x="990600" y="1066800"/>
            <a:ext cx="7315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accent2"/>
                </a:solidFill>
                <a:latin typeface="Arial"/>
              </a:rPr>
              <a:t>Ward, Tan and Grenfell-</a:t>
            </a:r>
            <a:r>
              <a:rPr lang="en-US" sz="2000" dirty="0" err="1">
                <a:solidFill>
                  <a:schemeClr val="accent2"/>
                </a:solidFill>
                <a:latin typeface="Arial"/>
              </a:rPr>
              <a:t>Essam</a:t>
            </a:r>
            <a:r>
              <a:rPr lang="en-US" sz="2000" dirty="0">
                <a:solidFill>
                  <a:schemeClr val="accent2"/>
                </a:solidFill>
                <a:latin typeface="Arial"/>
              </a:rPr>
              <a:t> (2010; JEP:LM&amp;C)</a:t>
            </a:r>
            <a:endParaRPr lang="en-US" sz="2000" dirty="0">
              <a:latin typeface="Arial"/>
            </a:endParaRPr>
          </a:p>
          <a:p>
            <a:r>
              <a:rPr lang="en-US" sz="1800" dirty="0">
                <a:latin typeface="Arial"/>
              </a:rPr>
              <a:t>EXPERIMENT 1</a:t>
            </a:r>
            <a:endParaRPr lang="en-US" sz="2000" dirty="0">
              <a:latin typeface="Arial"/>
            </a:endParaRPr>
          </a:p>
          <a:p>
            <a:r>
              <a:rPr lang="en-US" sz="1600" b="0" dirty="0">
                <a:latin typeface="Arial"/>
              </a:rPr>
              <a:t>55 Participants presented with 45 trials for free recall</a:t>
            </a:r>
          </a:p>
          <a:p>
            <a:r>
              <a:rPr lang="en-US" sz="1600" b="0" dirty="0">
                <a:latin typeface="Arial"/>
              </a:rPr>
              <a:t>Three trials each of List lengths 1-15 </a:t>
            </a:r>
          </a:p>
          <a:p>
            <a:r>
              <a:rPr lang="en-US" sz="1600" b="0" dirty="0">
                <a:latin typeface="Arial"/>
              </a:rPr>
              <a:t>List length random, unknown in advance to participants, 1 second per word</a:t>
            </a:r>
          </a:p>
        </p:txBody>
      </p:sp>
      <p:pic>
        <p:nvPicPr>
          <p:cNvPr id="819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62150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Oval 4"/>
          <p:cNvSpPr>
            <a:spLocks noChangeArrowheads="1"/>
          </p:cNvSpPr>
          <p:nvPr/>
        </p:nvSpPr>
        <p:spPr bwMode="auto">
          <a:xfrm>
            <a:off x="2362200" y="3352800"/>
            <a:ext cx="304800" cy="2895600"/>
          </a:xfrm>
          <a:prstGeom prst="ellips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81924" name="Text Box 6"/>
          <p:cNvSpPr txBox="1">
            <a:spLocks noChangeArrowheads="1"/>
          </p:cNvSpPr>
          <p:nvPr/>
        </p:nvSpPr>
        <p:spPr bwMode="auto">
          <a:xfrm>
            <a:off x="3505200" y="2917825"/>
            <a:ext cx="230563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 dirty="0">
                <a:latin typeface="Arial"/>
              </a:rPr>
              <a:t>Probability of first recall</a:t>
            </a:r>
            <a:endParaRPr lang="en-US" sz="2800" dirty="0">
              <a:latin typeface="Arial"/>
            </a:endParaRPr>
          </a:p>
        </p:txBody>
      </p:sp>
      <p:sp>
        <p:nvSpPr>
          <p:cNvPr id="81925" name="Text Box 7"/>
          <p:cNvSpPr txBox="1">
            <a:spLocks noChangeArrowheads="1"/>
          </p:cNvSpPr>
          <p:nvPr/>
        </p:nvSpPr>
        <p:spPr bwMode="auto">
          <a:xfrm>
            <a:off x="6934200" y="3124200"/>
            <a:ext cx="91440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List Length</a:t>
            </a:r>
            <a:endParaRPr lang="en-US" sz="2000" dirty="0"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2"/>
          <p:cNvSpPr txBox="1">
            <a:spLocks noChangeArrowheads="1"/>
          </p:cNvSpPr>
          <p:nvPr/>
        </p:nvSpPr>
        <p:spPr bwMode="auto">
          <a:xfrm>
            <a:off x="990600" y="1066800"/>
            <a:ext cx="7315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accent2"/>
                </a:solidFill>
                <a:latin typeface="Arial"/>
              </a:rPr>
              <a:t>Ward, Tan and Grenfell-</a:t>
            </a:r>
            <a:r>
              <a:rPr lang="en-US" sz="2000" dirty="0" err="1">
                <a:solidFill>
                  <a:schemeClr val="accent2"/>
                </a:solidFill>
                <a:latin typeface="Arial"/>
              </a:rPr>
              <a:t>Essam</a:t>
            </a:r>
            <a:r>
              <a:rPr lang="en-US" sz="2000" dirty="0">
                <a:solidFill>
                  <a:schemeClr val="accent2"/>
                </a:solidFill>
                <a:latin typeface="Arial"/>
              </a:rPr>
              <a:t> (2010; JEP:LM&amp;C)</a:t>
            </a:r>
            <a:endParaRPr lang="en-US" sz="2000" dirty="0">
              <a:latin typeface="Arial"/>
            </a:endParaRPr>
          </a:p>
          <a:p>
            <a:r>
              <a:rPr lang="en-US" sz="1800" dirty="0">
                <a:latin typeface="Arial"/>
              </a:rPr>
              <a:t>EXPERIMENT 1</a:t>
            </a:r>
            <a:endParaRPr lang="en-US" sz="2000" dirty="0">
              <a:latin typeface="Arial"/>
            </a:endParaRPr>
          </a:p>
          <a:p>
            <a:r>
              <a:rPr lang="en-US" sz="1600" b="0" dirty="0">
                <a:latin typeface="Arial"/>
              </a:rPr>
              <a:t>55 Participants presented with 45 trials for free recall</a:t>
            </a:r>
          </a:p>
          <a:p>
            <a:r>
              <a:rPr lang="en-US" sz="1600" b="0" dirty="0">
                <a:latin typeface="Arial"/>
              </a:rPr>
              <a:t>Three trials each of List lengths 1-15 </a:t>
            </a:r>
          </a:p>
          <a:p>
            <a:r>
              <a:rPr lang="en-US" sz="1600" b="0" dirty="0">
                <a:latin typeface="Arial"/>
              </a:rPr>
              <a:t>List length random, unknown in advance to participants, 1 second per word</a:t>
            </a:r>
          </a:p>
        </p:txBody>
      </p:sp>
      <p:pic>
        <p:nvPicPr>
          <p:cNvPr id="8397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62150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Oval 4"/>
          <p:cNvSpPr>
            <a:spLocks noChangeArrowheads="1"/>
          </p:cNvSpPr>
          <p:nvPr/>
        </p:nvSpPr>
        <p:spPr bwMode="auto">
          <a:xfrm>
            <a:off x="2362200" y="3352800"/>
            <a:ext cx="304800" cy="2895600"/>
          </a:xfrm>
          <a:prstGeom prst="ellips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83972" name="Text Box 5"/>
          <p:cNvSpPr txBox="1">
            <a:spLocks noChangeArrowheads="1"/>
          </p:cNvSpPr>
          <p:nvPr/>
        </p:nvSpPr>
        <p:spPr bwMode="auto">
          <a:xfrm>
            <a:off x="2727325" y="3481388"/>
            <a:ext cx="2480166" cy="369332"/>
          </a:xfrm>
          <a:prstGeom prst="rect">
            <a:avLst/>
          </a:prstGeom>
          <a:noFill/>
          <a:ln w="19050">
            <a:solidFill>
              <a:srgbClr val="008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080FF"/>
                </a:solidFill>
                <a:latin typeface="Arial"/>
              </a:rPr>
              <a:t>Output first item first</a:t>
            </a:r>
          </a:p>
        </p:txBody>
      </p:sp>
      <p:sp>
        <p:nvSpPr>
          <p:cNvPr id="83973" name="Text Box 6"/>
          <p:cNvSpPr txBox="1">
            <a:spLocks noChangeArrowheads="1"/>
          </p:cNvSpPr>
          <p:nvPr/>
        </p:nvSpPr>
        <p:spPr bwMode="auto">
          <a:xfrm>
            <a:off x="3505200" y="2917825"/>
            <a:ext cx="230563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 dirty="0">
                <a:latin typeface="Arial"/>
              </a:rPr>
              <a:t>Probability of first recall</a:t>
            </a:r>
            <a:endParaRPr lang="en-US" sz="2800" dirty="0">
              <a:latin typeface="Arial"/>
            </a:endParaRPr>
          </a:p>
        </p:txBody>
      </p:sp>
      <p:sp>
        <p:nvSpPr>
          <p:cNvPr id="83974" name="Text Box 7"/>
          <p:cNvSpPr txBox="1">
            <a:spLocks noChangeArrowheads="1"/>
          </p:cNvSpPr>
          <p:nvPr/>
        </p:nvSpPr>
        <p:spPr bwMode="auto">
          <a:xfrm>
            <a:off x="6934200" y="3124200"/>
            <a:ext cx="91440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List Length</a:t>
            </a:r>
            <a:endParaRPr lang="en-US" sz="2000" dirty="0"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2"/>
          <p:cNvSpPr txBox="1">
            <a:spLocks noChangeArrowheads="1"/>
          </p:cNvSpPr>
          <p:nvPr/>
        </p:nvSpPr>
        <p:spPr bwMode="auto">
          <a:xfrm>
            <a:off x="990600" y="1066800"/>
            <a:ext cx="7315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accent2"/>
                </a:solidFill>
                <a:latin typeface="Arial"/>
              </a:rPr>
              <a:t>Ward, Tan and Grenfell-</a:t>
            </a:r>
            <a:r>
              <a:rPr lang="en-US" sz="2000" dirty="0" err="1">
                <a:solidFill>
                  <a:schemeClr val="accent2"/>
                </a:solidFill>
                <a:latin typeface="Arial"/>
              </a:rPr>
              <a:t>Essam</a:t>
            </a:r>
            <a:r>
              <a:rPr lang="en-US" sz="2000" dirty="0">
                <a:solidFill>
                  <a:schemeClr val="accent2"/>
                </a:solidFill>
                <a:latin typeface="Arial"/>
              </a:rPr>
              <a:t> (2010; JEP:LM&amp;C)</a:t>
            </a:r>
            <a:endParaRPr lang="en-US" sz="2000" dirty="0">
              <a:latin typeface="Arial"/>
            </a:endParaRPr>
          </a:p>
          <a:p>
            <a:r>
              <a:rPr lang="en-US" sz="1800" dirty="0">
                <a:latin typeface="Arial"/>
              </a:rPr>
              <a:t>EXPERIMENT 1</a:t>
            </a:r>
            <a:endParaRPr lang="en-US" sz="2000" dirty="0">
              <a:latin typeface="Arial"/>
            </a:endParaRPr>
          </a:p>
          <a:p>
            <a:r>
              <a:rPr lang="en-US" sz="1600" b="0" dirty="0">
                <a:latin typeface="Arial"/>
              </a:rPr>
              <a:t>55 Participants presented with 45 trials for free recall</a:t>
            </a:r>
          </a:p>
          <a:p>
            <a:r>
              <a:rPr lang="en-US" sz="1600" b="0" dirty="0">
                <a:latin typeface="Arial"/>
              </a:rPr>
              <a:t>Three trials each of List lengths 1-15 </a:t>
            </a:r>
          </a:p>
          <a:p>
            <a:r>
              <a:rPr lang="en-US" sz="1600" b="0" dirty="0">
                <a:latin typeface="Arial"/>
              </a:rPr>
              <a:t>List length random, unknown in advance to participants, 1 second per word</a:t>
            </a:r>
          </a:p>
        </p:txBody>
      </p:sp>
      <p:pic>
        <p:nvPicPr>
          <p:cNvPr id="8601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62150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Oval 4"/>
          <p:cNvSpPr>
            <a:spLocks noChangeArrowheads="1"/>
          </p:cNvSpPr>
          <p:nvPr/>
        </p:nvSpPr>
        <p:spPr bwMode="auto">
          <a:xfrm rot="-2065679">
            <a:off x="5791200" y="5334000"/>
            <a:ext cx="1828800" cy="304800"/>
          </a:xfrm>
          <a:prstGeom prst="ellipse">
            <a:avLst/>
          </a:prstGeom>
          <a:noFill/>
          <a:ln w="28575">
            <a:solidFill>
              <a:srgbClr val="FC0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86020" name="Text Box 5"/>
          <p:cNvSpPr txBox="1">
            <a:spLocks noChangeArrowheads="1"/>
          </p:cNvSpPr>
          <p:nvPr/>
        </p:nvSpPr>
        <p:spPr bwMode="auto">
          <a:xfrm>
            <a:off x="5029200" y="4495800"/>
            <a:ext cx="2172440" cy="369332"/>
          </a:xfrm>
          <a:prstGeom prst="rect">
            <a:avLst/>
          </a:prstGeom>
          <a:noFill/>
          <a:ln w="19050">
            <a:solidFill>
              <a:srgbClr val="FC032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C0320"/>
                </a:solidFill>
                <a:latin typeface="Arial"/>
              </a:rPr>
              <a:t>Output Last 4 first</a:t>
            </a: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3505200" y="2917825"/>
            <a:ext cx="230563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 dirty="0">
                <a:latin typeface="Arial"/>
              </a:rPr>
              <a:t>Probability of first recall</a:t>
            </a:r>
            <a:endParaRPr lang="en-US" sz="2800" dirty="0">
              <a:latin typeface="Arial"/>
            </a:endParaRPr>
          </a:p>
        </p:txBody>
      </p:sp>
      <p:sp>
        <p:nvSpPr>
          <p:cNvPr id="86022" name="Text Box 8"/>
          <p:cNvSpPr txBox="1">
            <a:spLocks noChangeArrowheads="1"/>
          </p:cNvSpPr>
          <p:nvPr/>
        </p:nvSpPr>
        <p:spPr bwMode="auto">
          <a:xfrm>
            <a:off x="6934200" y="3124200"/>
            <a:ext cx="914400" cy="46166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List Length</a:t>
            </a:r>
            <a:endParaRPr lang="en-US" sz="2000" dirty="0"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ext Box 2"/>
          <p:cNvSpPr txBox="1">
            <a:spLocks noChangeArrowheads="1"/>
          </p:cNvSpPr>
          <p:nvPr/>
        </p:nvSpPr>
        <p:spPr bwMode="auto">
          <a:xfrm>
            <a:off x="990600" y="1066800"/>
            <a:ext cx="7315200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accent2"/>
                </a:solidFill>
                <a:latin typeface="Arial"/>
              </a:rPr>
              <a:t>Ward, Tan and Grenfell-</a:t>
            </a:r>
            <a:r>
              <a:rPr lang="en-US" sz="2000" dirty="0" err="1">
                <a:solidFill>
                  <a:schemeClr val="accent2"/>
                </a:solidFill>
                <a:latin typeface="Arial"/>
              </a:rPr>
              <a:t>Essam</a:t>
            </a:r>
            <a:r>
              <a:rPr lang="en-US" sz="2000" dirty="0">
                <a:solidFill>
                  <a:schemeClr val="accent2"/>
                </a:solidFill>
                <a:latin typeface="Arial"/>
              </a:rPr>
              <a:t> (2010; JEP:LM&amp;C)</a:t>
            </a:r>
            <a:endParaRPr lang="en-US" sz="2000" dirty="0">
              <a:latin typeface="Arial"/>
            </a:endParaRPr>
          </a:p>
          <a:p>
            <a:r>
              <a:rPr lang="en-US" sz="1800" dirty="0">
                <a:latin typeface="Arial"/>
              </a:rPr>
              <a:t>EXPERIMENT 1</a:t>
            </a:r>
            <a:endParaRPr lang="en-US" sz="2000" dirty="0">
              <a:latin typeface="Arial"/>
            </a:endParaRPr>
          </a:p>
          <a:p>
            <a:r>
              <a:rPr lang="en-US" sz="1600" b="0" dirty="0">
                <a:latin typeface="Arial"/>
              </a:rPr>
              <a:t>55 Participants presented with 45 trials for free recall</a:t>
            </a:r>
          </a:p>
          <a:p>
            <a:r>
              <a:rPr lang="en-US" sz="1600" b="0" dirty="0">
                <a:latin typeface="Arial"/>
              </a:rPr>
              <a:t>Three trials each of List lengths 1-15 </a:t>
            </a:r>
          </a:p>
          <a:p>
            <a:r>
              <a:rPr lang="en-US" sz="1600" b="0" dirty="0">
                <a:latin typeface="Arial"/>
              </a:rPr>
              <a:t>List length random, unknown in advance to participants</a:t>
            </a:r>
          </a:p>
        </p:txBody>
      </p:sp>
      <p:pic>
        <p:nvPicPr>
          <p:cNvPr id="8806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400"/>
            <a:ext cx="58578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5"/>
          <p:cNvSpPr txBox="1">
            <a:spLocks noChangeArrowheads="1"/>
          </p:cNvSpPr>
          <p:nvPr/>
        </p:nvSpPr>
        <p:spPr bwMode="auto">
          <a:xfrm>
            <a:off x="762000" y="5638800"/>
            <a:ext cx="217244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C032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C0320"/>
                </a:solidFill>
                <a:latin typeface="Arial"/>
              </a:rPr>
              <a:t>Output Last 4 first</a:t>
            </a:r>
          </a:p>
        </p:txBody>
      </p:sp>
      <p:sp>
        <p:nvSpPr>
          <p:cNvPr id="88068" name="Text Box 6"/>
          <p:cNvSpPr txBox="1">
            <a:spLocks noChangeArrowheads="1"/>
          </p:cNvSpPr>
          <p:nvPr/>
        </p:nvSpPr>
        <p:spPr bwMode="auto">
          <a:xfrm>
            <a:off x="609600" y="3200400"/>
            <a:ext cx="248016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8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080FF"/>
                </a:solidFill>
                <a:latin typeface="Arial"/>
              </a:rPr>
              <a:t>Output first item first</a:t>
            </a:r>
          </a:p>
        </p:txBody>
      </p:sp>
      <p:sp>
        <p:nvSpPr>
          <p:cNvPr id="88069" name="Text Box 7"/>
          <p:cNvSpPr txBox="1">
            <a:spLocks noChangeArrowheads="1"/>
          </p:cNvSpPr>
          <p:nvPr/>
        </p:nvSpPr>
        <p:spPr bwMode="auto">
          <a:xfrm>
            <a:off x="3505200" y="2917825"/>
            <a:ext cx="2305639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 dirty="0">
                <a:latin typeface="Arial"/>
              </a:rPr>
              <a:t>Probability of first recall</a:t>
            </a:r>
            <a:endParaRPr lang="en-US" sz="2800" dirty="0"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2"/>
          <p:cNvSpPr txBox="1">
            <a:spLocks noChangeArrowheads="1"/>
          </p:cNvSpPr>
          <p:nvPr/>
        </p:nvSpPr>
        <p:spPr bwMode="auto">
          <a:xfrm>
            <a:off x="990600" y="1066800"/>
            <a:ext cx="731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 sz="2000" dirty="0">
              <a:solidFill>
                <a:schemeClr val="accent2"/>
              </a:solidFill>
              <a:latin typeface="Arial"/>
            </a:endParaRPr>
          </a:p>
          <a:p>
            <a:pPr algn="ctr"/>
            <a:endParaRPr lang="en-US" sz="2000" dirty="0">
              <a:latin typeface="Arial"/>
            </a:endParaRPr>
          </a:p>
        </p:txBody>
      </p:sp>
      <p:sp>
        <p:nvSpPr>
          <p:cNvPr id="90114" name="Text Box 5"/>
          <p:cNvSpPr txBox="1">
            <a:spLocks noChangeArrowheads="1"/>
          </p:cNvSpPr>
          <p:nvPr/>
        </p:nvSpPr>
        <p:spPr bwMode="auto">
          <a:xfrm>
            <a:off x="1447800" y="914400"/>
            <a:ext cx="248016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8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080FF"/>
                </a:solidFill>
                <a:latin typeface="Arial"/>
              </a:rPr>
              <a:t>Output first item first</a:t>
            </a:r>
          </a:p>
        </p:txBody>
      </p:sp>
      <p:pic>
        <p:nvPicPr>
          <p:cNvPr id="90115" name="Picture 5" descr="Ward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4114800" cy="2908300"/>
          </a:xfrm>
          <a:prstGeom prst="rect">
            <a:avLst/>
          </a:prstGeom>
          <a:solidFill>
            <a:srgbClr val="0080FF"/>
          </a:solidFill>
          <a:ln w="38100">
            <a:solidFill>
              <a:srgbClr val="0080FF"/>
            </a:solidFill>
            <a:miter lim="800000"/>
            <a:headEnd/>
            <a:tailEnd/>
          </a:ln>
        </p:spPr>
      </p:pic>
      <p:pic>
        <p:nvPicPr>
          <p:cNvPr id="90116" name="Picture 6" descr="Ward3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114800" cy="29083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5638800" y="914400"/>
            <a:ext cx="217244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C032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C0320"/>
                </a:solidFill>
                <a:latin typeface="Arial"/>
              </a:rPr>
              <a:t>Output Last 4 first</a:t>
            </a:r>
          </a:p>
        </p:txBody>
      </p:sp>
      <p:sp>
        <p:nvSpPr>
          <p:cNvPr id="90118" name="TextBox 15"/>
          <p:cNvSpPr txBox="1">
            <a:spLocks noChangeArrowheads="1"/>
          </p:cNvSpPr>
          <p:nvPr/>
        </p:nvSpPr>
        <p:spPr bwMode="auto">
          <a:xfrm>
            <a:off x="133350" y="6342063"/>
            <a:ext cx="8553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Calibri" charset="0"/>
              </a:rPr>
              <a:t>Ward, G., Tan, L., &amp; Grenfell-Essam, R. (2010). Examining the relationship between free recall and immediate serial recall: the effects of list length and output order. </a:t>
            </a:r>
            <a:r>
              <a:rPr lang="en-US" sz="1200" i="1">
                <a:latin typeface="Calibri" charset="0"/>
                <a:cs typeface="Calibri" charset="0"/>
              </a:rPr>
              <a:t>Journal of Experimental Psychology: Learning, Memory, &amp; Cognition, 36</a:t>
            </a:r>
            <a:r>
              <a:rPr lang="en-US" sz="1200">
                <a:latin typeface="Calibri" charset="0"/>
                <a:cs typeface="Calibri" charset="0"/>
              </a:rPr>
              <a:t>,1207-1241.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ext Box 2"/>
          <p:cNvSpPr txBox="1">
            <a:spLocks noChangeArrowheads="1"/>
          </p:cNvSpPr>
          <p:nvPr/>
        </p:nvSpPr>
        <p:spPr bwMode="auto">
          <a:xfrm>
            <a:off x="990600" y="1066800"/>
            <a:ext cx="731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 sz="2000" dirty="0">
              <a:solidFill>
                <a:schemeClr val="accent2"/>
              </a:solidFill>
              <a:latin typeface="Arial"/>
            </a:endParaRPr>
          </a:p>
          <a:p>
            <a:pPr algn="ctr"/>
            <a:endParaRPr lang="en-US" sz="2000" dirty="0">
              <a:latin typeface="Arial"/>
            </a:endParaRPr>
          </a:p>
        </p:txBody>
      </p:sp>
      <p:sp>
        <p:nvSpPr>
          <p:cNvPr id="92162" name="Text Box 5"/>
          <p:cNvSpPr txBox="1">
            <a:spLocks noChangeArrowheads="1"/>
          </p:cNvSpPr>
          <p:nvPr/>
        </p:nvSpPr>
        <p:spPr bwMode="auto">
          <a:xfrm>
            <a:off x="1447800" y="914400"/>
            <a:ext cx="2480166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008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0080FF"/>
                </a:solidFill>
                <a:latin typeface="Arial"/>
              </a:rPr>
              <a:t>Output first item first</a:t>
            </a:r>
          </a:p>
        </p:txBody>
      </p:sp>
      <p:pic>
        <p:nvPicPr>
          <p:cNvPr id="92163" name="Picture 4" descr="Ward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4114800" cy="2908300"/>
          </a:xfrm>
          <a:prstGeom prst="rect">
            <a:avLst/>
          </a:prstGeom>
          <a:solidFill>
            <a:srgbClr val="0080FF"/>
          </a:solidFill>
          <a:ln w="38100">
            <a:solidFill>
              <a:srgbClr val="0080FF"/>
            </a:solidFill>
            <a:miter lim="800000"/>
            <a:headEnd/>
            <a:tailEnd/>
          </a:ln>
        </p:spPr>
      </p:pic>
      <p:pic>
        <p:nvPicPr>
          <p:cNvPr id="92164" name="Picture 5" descr="Ward3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371600"/>
            <a:ext cx="4114800" cy="2908300"/>
          </a:xfrm>
          <a:prstGeom prst="rect">
            <a:avLst/>
          </a:prstGeom>
          <a:solidFill>
            <a:srgbClr val="FF0000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5638800" y="914400"/>
            <a:ext cx="2172440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C032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 dirty="0">
                <a:solidFill>
                  <a:srgbClr val="FC0320"/>
                </a:solidFill>
                <a:latin typeface="Arial"/>
              </a:rPr>
              <a:t>Output Last 4 first</a:t>
            </a:r>
          </a:p>
        </p:txBody>
      </p:sp>
      <p:sp>
        <p:nvSpPr>
          <p:cNvPr id="92166" name="Text Box 7"/>
          <p:cNvSpPr txBox="1">
            <a:spLocks noChangeArrowheads="1"/>
          </p:cNvSpPr>
          <p:nvPr/>
        </p:nvSpPr>
        <p:spPr bwMode="auto">
          <a:xfrm>
            <a:off x="822325" y="4602163"/>
            <a:ext cx="66010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b="0" dirty="0">
                <a:latin typeface="Arial"/>
                <a:cs typeface="Arial"/>
              </a:rPr>
              <a:t>For short lists, see some “ISR-like” properties of free recall:</a:t>
            </a:r>
          </a:p>
          <a:p>
            <a:endParaRPr lang="en-US" sz="1600" b="0" dirty="0">
              <a:latin typeface="Arial"/>
              <a:cs typeface="Arial"/>
            </a:endParaRPr>
          </a:p>
          <a:p>
            <a:r>
              <a:rPr lang="en-US" sz="1600" b="0" dirty="0">
                <a:latin typeface="Arial"/>
                <a:cs typeface="Arial"/>
              </a:rPr>
              <a:t>For short lists, tend to start with SP 1, recall in forward order.</a:t>
            </a:r>
          </a:p>
          <a:p>
            <a:r>
              <a:rPr lang="en-US" sz="1600" b="0" dirty="0">
                <a:latin typeface="Arial"/>
                <a:cs typeface="Arial"/>
              </a:rPr>
              <a:t>At longer lists - tend to start with </a:t>
            </a:r>
            <a:r>
              <a:rPr lang="en-US" sz="1600" b="0" dirty="0" err="1">
                <a:latin typeface="Arial"/>
                <a:cs typeface="Arial"/>
              </a:rPr>
              <a:t>recency</a:t>
            </a:r>
            <a:r>
              <a:rPr lang="en-US" sz="1600" b="0" dirty="0">
                <a:latin typeface="Arial"/>
                <a:cs typeface="Arial"/>
              </a:rPr>
              <a:t>, some forward-ordered recall.</a:t>
            </a:r>
          </a:p>
        </p:txBody>
      </p:sp>
      <p:sp>
        <p:nvSpPr>
          <p:cNvPr id="92167" name="TextBox 15"/>
          <p:cNvSpPr txBox="1">
            <a:spLocks noChangeArrowheads="1"/>
          </p:cNvSpPr>
          <p:nvPr/>
        </p:nvSpPr>
        <p:spPr bwMode="auto">
          <a:xfrm>
            <a:off x="133350" y="6342063"/>
            <a:ext cx="8553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latin typeface="Calibri" charset="0"/>
                <a:cs typeface="Calibri" charset="0"/>
              </a:rPr>
              <a:t>Ward, G., Tan, L., &amp; Grenfell-Essam, R. (2010). Examining the relationship between free recall and immediate serial recall: the effects of list length and output order. </a:t>
            </a:r>
            <a:r>
              <a:rPr lang="en-US" sz="1200" i="1">
                <a:latin typeface="Calibri" charset="0"/>
                <a:cs typeface="Calibri" charset="0"/>
              </a:rPr>
              <a:t>Journal of Experimental Psychology: Learning, Memory, &amp; Cognition, 36</a:t>
            </a:r>
            <a:r>
              <a:rPr lang="en-US" sz="1200">
                <a:latin typeface="Calibri" charset="0"/>
                <a:cs typeface="Calibri" charset="0"/>
              </a:rPr>
              <a:t>,1207-1241.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 txBox="1">
            <a:spLocks/>
          </p:cNvSpPr>
          <p:nvPr/>
        </p:nvSpPr>
        <p:spPr bwMode="auto">
          <a:xfrm>
            <a:off x="914400" y="2133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endParaRPr lang="en-US" sz="4400" b="0" dirty="0">
              <a:solidFill>
                <a:schemeClr val="tx2"/>
              </a:solidFill>
              <a:latin typeface="Arial"/>
            </a:endParaRPr>
          </a:p>
        </p:txBody>
      </p:sp>
      <p:sp>
        <p:nvSpPr>
          <p:cNvPr id="94210" name="Rectangle 2"/>
          <p:cNvSpPr txBox="1">
            <a:spLocks noChangeArrowheads="1"/>
          </p:cNvSpPr>
          <p:nvPr/>
        </p:nvSpPr>
        <p:spPr bwMode="auto">
          <a:xfrm>
            <a:off x="495300" y="533400"/>
            <a:ext cx="8325172" cy="433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dirty="0">
                <a:solidFill>
                  <a:schemeClr val="accent2"/>
                </a:solidFill>
                <a:latin typeface="Arial"/>
              </a:rPr>
              <a:t>Ward, Tan &amp; Grenfell-</a:t>
            </a:r>
            <a:r>
              <a:rPr lang="en-GB" dirty="0" err="1">
                <a:solidFill>
                  <a:schemeClr val="accent2"/>
                </a:solidFill>
                <a:latin typeface="Arial"/>
              </a:rPr>
              <a:t>Essam</a:t>
            </a:r>
            <a:r>
              <a:rPr lang="en-GB" dirty="0">
                <a:solidFill>
                  <a:schemeClr val="accent2"/>
                </a:solidFill>
                <a:latin typeface="Arial"/>
              </a:rPr>
              <a:t> (2010)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chemeClr val="accent2"/>
              </a:solidFill>
              <a:latin typeface="Arial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b="0" dirty="0">
                <a:latin typeface="Arial"/>
              </a:rPr>
              <a:t>If asked to recall </a:t>
            </a:r>
            <a:r>
              <a:rPr lang="en-GB" dirty="0">
                <a:latin typeface="Arial"/>
              </a:rPr>
              <a:t>in any order</a:t>
            </a:r>
            <a:r>
              <a:rPr lang="en-GB" b="0" dirty="0">
                <a:latin typeface="Arial"/>
              </a:rPr>
              <a:t>: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ja-JP" altLang="en-GB" b="0" dirty="0">
                <a:latin typeface="Arial"/>
              </a:rPr>
              <a:t>“</a:t>
            </a:r>
            <a:r>
              <a:rPr lang="en-GB" altLang="ja-JP" b="0" dirty="0">
                <a:latin typeface="Arial"/>
              </a:rPr>
              <a:t>hat, mouse, tea, stairs</a:t>
            </a:r>
            <a:r>
              <a:rPr lang="ja-JP" altLang="en-GB" b="0" dirty="0">
                <a:latin typeface="Arial"/>
              </a:rPr>
              <a:t>”</a:t>
            </a:r>
            <a:r>
              <a:rPr lang="en-GB" altLang="ja-JP" b="0" dirty="0">
                <a:latin typeface="Arial"/>
              </a:rPr>
              <a:t>,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GB" b="0" dirty="0">
              <a:latin typeface="Arial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b="0" dirty="0">
                <a:latin typeface="Arial"/>
              </a:rPr>
              <a:t>participants often respond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ja-JP" altLang="en-GB" b="0" dirty="0">
                <a:latin typeface="Arial"/>
              </a:rPr>
              <a:t>“</a:t>
            </a:r>
            <a:r>
              <a:rPr lang="en-GB" altLang="ja-JP" b="0" dirty="0">
                <a:latin typeface="Arial"/>
              </a:rPr>
              <a:t>hat, mouse, tea, stairs</a:t>
            </a:r>
            <a:r>
              <a:rPr lang="ja-JP" altLang="en-GB" b="0" dirty="0">
                <a:latin typeface="Arial"/>
              </a:rPr>
              <a:t>”</a:t>
            </a:r>
            <a:r>
              <a:rPr lang="en-GB" altLang="ja-JP" b="0" dirty="0">
                <a:latin typeface="Arial"/>
              </a:rPr>
              <a:t> </a:t>
            </a:r>
            <a:endParaRPr lang="en-GB" altLang="ja-JP" b="0" dirty="0">
              <a:solidFill>
                <a:schemeClr val="accent2"/>
              </a:solidFill>
              <a:latin typeface="Arial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GB" b="0" dirty="0">
              <a:solidFill>
                <a:schemeClr val="accent2"/>
              </a:solidFill>
              <a:latin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chemeClr val="accent2"/>
                </a:solidFill>
                <a:latin typeface="Arial"/>
              </a:rPr>
              <a:t>That is,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chemeClr val="accent2"/>
                </a:solidFill>
                <a:latin typeface="Arial"/>
              </a:rPr>
              <a:t>Participants tend to perform immediate free recall (IFR) of short lists in an </a:t>
            </a:r>
            <a:r>
              <a:rPr lang="ja-JP" altLang="en-GB" sz="2000" b="0" dirty="0">
                <a:solidFill>
                  <a:schemeClr val="accent2"/>
                </a:solidFill>
                <a:latin typeface="Arial"/>
              </a:rPr>
              <a:t>“</a:t>
            </a:r>
            <a:r>
              <a:rPr lang="en-GB" altLang="ja-JP" sz="2000" b="0" dirty="0">
                <a:solidFill>
                  <a:schemeClr val="accent2"/>
                </a:solidFill>
                <a:latin typeface="Arial"/>
              </a:rPr>
              <a:t>immediate serial recall (ISR)-like</a:t>
            </a:r>
            <a:r>
              <a:rPr lang="ja-JP" altLang="en-GB" sz="2000" b="0" dirty="0">
                <a:solidFill>
                  <a:schemeClr val="accent2"/>
                </a:solidFill>
                <a:latin typeface="Arial"/>
              </a:rPr>
              <a:t>”</a:t>
            </a:r>
            <a:r>
              <a:rPr lang="en-GB" altLang="ja-JP" sz="2000" b="0" dirty="0">
                <a:solidFill>
                  <a:schemeClr val="accent2"/>
                </a:solidFill>
                <a:latin typeface="Arial"/>
              </a:rPr>
              <a:t> manner.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>
              <a:solidFill>
                <a:schemeClr val="accent2"/>
              </a:solidFill>
              <a:latin typeface="Arial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chemeClr val="accent2"/>
              </a:solidFill>
              <a:latin typeface="Arial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chemeClr val="accent2"/>
              </a:solidFill>
              <a:latin typeface="Arial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chemeClr val="accent2"/>
              </a:solidFill>
              <a:latin typeface="Arial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chemeClr val="accent2"/>
              </a:solidFill>
              <a:latin typeface="Arial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chemeClr val="accent2"/>
              </a:solidFill>
              <a:latin typeface="Arial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chemeClr val="accent2"/>
              </a:solidFill>
              <a:latin typeface="Arial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chemeClr val="accent2"/>
              </a:solidFill>
              <a:latin typeface="Arial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GB" dirty="0">
              <a:solidFill>
                <a:schemeClr val="accent2"/>
              </a:solidFill>
              <a:latin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b="0" dirty="0">
              <a:latin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AutoNum type="arabicParenBoth"/>
            </a:pPr>
            <a:endParaRPr lang="en-GB" dirty="0">
              <a:solidFill>
                <a:schemeClr val="accent2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395536" y="476672"/>
            <a:ext cx="7849120" cy="42481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b="1" dirty="0" smtClean="0">
                <a:solidFill>
                  <a:srgbClr val="000090"/>
                </a:solidFill>
                <a:ea typeface="ＭＳ Ｐゴシック" charset="0"/>
                <a:cs typeface="Arial"/>
              </a:rPr>
              <a:t>Grenfell-</a:t>
            </a:r>
            <a:r>
              <a:rPr lang="en-US" sz="2000" b="1" dirty="0" err="1" smtClean="0">
                <a:solidFill>
                  <a:srgbClr val="000090"/>
                </a:solidFill>
                <a:ea typeface="ＭＳ Ｐゴシック" charset="0"/>
                <a:cs typeface="Arial"/>
              </a:rPr>
              <a:t>Essam</a:t>
            </a:r>
            <a:r>
              <a:rPr lang="en-US" sz="2000" b="1" dirty="0" smtClean="0">
                <a:solidFill>
                  <a:srgbClr val="000090"/>
                </a:solidFill>
                <a:ea typeface="ＭＳ Ｐゴシック" charset="0"/>
                <a:cs typeface="Arial"/>
              </a:rPr>
              <a:t> and Ward (2012, E3)</a:t>
            </a:r>
          </a:p>
          <a:p>
            <a:pPr eaLnBrk="1" hangingPunct="1">
              <a:buFontTx/>
              <a:buNone/>
            </a:pPr>
            <a:endParaRPr lang="en-US" sz="2000" dirty="0" smtClean="0">
              <a:ea typeface="ＭＳ Ｐゴシック" charset="0"/>
              <a:cs typeface="Arial"/>
            </a:endParaRPr>
          </a:p>
          <a:p>
            <a:pPr eaLnBrk="1" hangingPunct="1">
              <a:buFontTx/>
              <a:buNone/>
            </a:pPr>
            <a:r>
              <a:rPr lang="en-US" sz="2000" dirty="0" smtClean="0">
                <a:ea typeface="ＭＳ Ｐゴシック" charset="0"/>
                <a:cs typeface="Arial"/>
              </a:rPr>
              <a:t>Three groups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sz="2000" dirty="0" smtClean="0">
                <a:ea typeface="ＭＳ Ｐゴシック" charset="0"/>
                <a:cs typeface="Arial"/>
              </a:rPr>
              <a:t>Pre-cued Free recall (IFR)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sz="2000" dirty="0" smtClean="0">
                <a:ea typeface="ＭＳ Ｐゴシック" charset="0"/>
                <a:cs typeface="Arial"/>
              </a:rPr>
              <a:t>Pre-cued Serial Recall (ISR)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en-US" sz="2000" dirty="0" smtClean="0">
                <a:ea typeface="ＭＳ Ｐゴシック" charset="0"/>
                <a:cs typeface="Arial"/>
              </a:rPr>
              <a:t>Post-cued: at end of list </a:t>
            </a:r>
          </a:p>
          <a:p>
            <a:pPr marL="800100" lvl="2" indent="0" eaLnBrk="1" hangingPunct="1">
              <a:buNone/>
            </a:pPr>
            <a:r>
              <a:rPr lang="en-US" sz="1200" dirty="0" smtClean="0">
                <a:ea typeface="ＭＳ Ｐゴシック" charset="0"/>
                <a:cs typeface="Arial"/>
              </a:rPr>
              <a:t>“ANY” --post-cued IFR</a:t>
            </a:r>
          </a:p>
          <a:p>
            <a:pPr marL="800100" lvl="2" indent="0" eaLnBrk="1" hangingPunct="1">
              <a:buNone/>
            </a:pPr>
            <a:r>
              <a:rPr lang="en-US" sz="1200" dirty="0" smtClean="0">
                <a:ea typeface="ＭＳ Ｐゴシック" charset="0"/>
                <a:cs typeface="Arial"/>
              </a:rPr>
              <a:t>“SAME” </a:t>
            </a:r>
            <a:r>
              <a:rPr lang="en-US" sz="1200" dirty="0">
                <a:ea typeface="ＭＳ Ｐゴシック" charset="0"/>
                <a:cs typeface="Arial"/>
              </a:rPr>
              <a:t>--post-cued </a:t>
            </a:r>
            <a:r>
              <a:rPr lang="en-US" sz="1200" dirty="0" smtClean="0">
                <a:ea typeface="ＭＳ Ｐゴシック" charset="0"/>
                <a:cs typeface="Arial"/>
              </a:rPr>
              <a:t>ISR</a:t>
            </a:r>
          </a:p>
          <a:p>
            <a:pPr marL="800100" lvl="2" indent="0" eaLnBrk="1" hangingPunct="1">
              <a:buNone/>
            </a:pPr>
            <a:endParaRPr lang="en-US" sz="1200" dirty="0" smtClean="0">
              <a:ea typeface="ＭＳ Ｐゴシック" charset="0"/>
              <a:cs typeface="Arial"/>
            </a:endParaRPr>
          </a:p>
          <a:p>
            <a:pPr marL="0" indent="0" eaLnBrk="1" hangingPunct="1">
              <a:buNone/>
            </a:pPr>
            <a:r>
              <a:rPr lang="en-US" sz="2000" dirty="0" smtClean="0">
                <a:ea typeface="ＭＳ Ｐゴシック" charset="0"/>
                <a:cs typeface="Arial"/>
              </a:rPr>
              <a:t>Vary list length:</a:t>
            </a:r>
          </a:p>
          <a:p>
            <a:pPr marL="0" indent="0" eaLnBrk="1" hangingPunct="1">
              <a:buNone/>
            </a:pPr>
            <a:r>
              <a:rPr lang="en-US" sz="2000" dirty="0" smtClean="0">
                <a:ea typeface="ＭＳ Ｐゴシック" charset="0"/>
                <a:cs typeface="Arial"/>
              </a:rPr>
              <a:t>LLs = 2, 4, 5, 6, 7, 8,10,15</a:t>
            </a:r>
            <a:endParaRPr lang="en-US" sz="2000" dirty="0">
              <a:ea typeface="ＭＳ Ｐゴシック" charset="0"/>
              <a:cs typeface="Arial"/>
            </a:endParaRPr>
          </a:p>
        </p:txBody>
      </p:sp>
      <p:graphicFrame>
        <p:nvGraphicFramePr>
          <p:cNvPr id="7" name="Chart 6"/>
          <p:cNvGraphicFramePr/>
          <p:nvPr/>
        </p:nvGraphicFramePr>
        <p:xfrm>
          <a:off x="4982970" y="2138973"/>
          <a:ext cx="3727605" cy="2329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523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1412875"/>
            <a:ext cx="47021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onut 10"/>
          <p:cNvSpPr/>
          <p:nvPr/>
        </p:nvSpPr>
        <p:spPr bwMode="auto">
          <a:xfrm>
            <a:off x="5651500" y="3644900"/>
            <a:ext cx="288925" cy="360363"/>
          </a:xfrm>
          <a:prstGeom prst="donut">
            <a:avLst>
              <a:gd name="adj" fmla="val 11390"/>
            </a:avLst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/>
            </a:endParaRPr>
          </a:p>
        </p:txBody>
      </p:sp>
      <p:pic>
        <p:nvPicPr>
          <p:cNvPr id="95238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132263"/>
            <a:ext cx="4679950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Donut 12"/>
          <p:cNvSpPr/>
          <p:nvPr/>
        </p:nvSpPr>
        <p:spPr bwMode="auto">
          <a:xfrm>
            <a:off x="7956550" y="6365875"/>
            <a:ext cx="287338" cy="358775"/>
          </a:xfrm>
          <a:prstGeom prst="donut">
            <a:avLst>
              <a:gd name="adj" fmla="val 1139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30665" y="6568102"/>
            <a:ext cx="35569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SOURCE: </a:t>
            </a:r>
            <a:r>
              <a:rPr lang="en-US" sz="1200" b="0" dirty="0" smtClean="0">
                <a:latin typeface="Arial"/>
              </a:rPr>
              <a:t>Grenfell-</a:t>
            </a:r>
            <a:r>
              <a:rPr lang="en-US" sz="1200" b="0" dirty="0" err="1" smtClean="0">
                <a:latin typeface="Arial"/>
              </a:rPr>
              <a:t>Essam</a:t>
            </a:r>
            <a:r>
              <a:rPr lang="en-US" sz="1200" b="0" dirty="0" smtClean="0">
                <a:latin typeface="Arial"/>
              </a:rPr>
              <a:t> and Ward (2012, JML)</a:t>
            </a:r>
            <a:endParaRPr lang="en-US" sz="1200" b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1376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685800"/>
            <a:ext cx="8136904" cy="4039344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b="1" dirty="0" smtClean="0">
              <a:solidFill>
                <a:srgbClr val="008000"/>
              </a:solidFill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b="1" dirty="0" smtClean="0">
                <a:solidFill>
                  <a:srgbClr val="008000"/>
                </a:solidFill>
                <a:ea typeface="ＭＳ Ｐゴシック" charset="0"/>
                <a:cs typeface="Arial"/>
              </a:rPr>
              <a:t>Immediate Free Recall (IFR) and Immediate Serial Recall (ISR)</a:t>
            </a:r>
            <a:endParaRPr lang="en-GB" sz="2000" b="1" dirty="0">
              <a:solidFill>
                <a:srgbClr val="008000"/>
              </a:solidFill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b="1" dirty="0">
              <a:solidFill>
                <a:srgbClr val="008000"/>
              </a:solidFill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GB" sz="2000" b="1" dirty="0" smtClean="0">
                <a:solidFill>
                  <a:srgbClr val="008000"/>
                </a:solidFill>
                <a:ea typeface="ＭＳ Ｐゴシック" charset="0"/>
                <a:cs typeface="Arial"/>
              </a:rPr>
              <a:t>1. IFR </a:t>
            </a:r>
            <a:r>
              <a:rPr lang="en-GB" sz="2000" b="1" dirty="0" smtClean="0">
                <a:solidFill>
                  <a:srgbClr val="008000"/>
                </a:solidFill>
                <a:ea typeface="ＭＳ Ｐゴシック" charset="0"/>
                <a:cs typeface="Arial"/>
              </a:rPr>
              <a:t>and ISR are </a:t>
            </a:r>
            <a:r>
              <a:rPr lang="en-GB" sz="2000" dirty="0" smtClean="0">
                <a:ea typeface="ＭＳ Ｐゴシック" charset="0"/>
                <a:cs typeface="Arial"/>
              </a:rPr>
              <a:t>widely-used and highly influential memory tasks.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b="1" dirty="0" smtClean="0">
              <a:solidFill>
                <a:srgbClr val="008000"/>
              </a:solidFill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b="1" dirty="0" smtClean="0">
                <a:solidFill>
                  <a:srgbClr val="008000"/>
                </a:solidFill>
                <a:ea typeface="ＭＳ Ｐゴシック" charset="0"/>
                <a:cs typeface="Arial"/>
              </a:rPr>
              <a:t>2. IFR </a:t>
            </a:r>
            <a:r>
              <a:rPr lang="en-GB" sz="2000" b="1" dirty="0">
                <a:solidFill>
                  <a:srgbClr val="008000"/>
                </a:solidFill>
                <a:ea typeface="ＭＳ Ｐゴシック" charset="0"/>
                <a:cs typeface="Arial"/>
              </a:rPr>
              <a:t>and ISR share similar </a:t>
            </a:r>
            <a:r>
              <a:rPr lang="en-GB" sz="2000" b="1" dirty="0" smtClean="0">
                <a:solidFill>
                  <a:srgbClr val="008000"/>
                </a:solidFill>
                <a:ea typeface="ＭＳ Ｐゴシック" charset="0"/>
                <a:cs typeface="Arial"/>
              </a:rPr>
              <a:t>methods</a:t>
            </a:r>
            <a:endParaRPr lang="en-GB" sz="2000" dirty="0"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000" dirty="0"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b="1" dirty="0" smtClean="0">
                <a:solidFill>
                  <a:srgbClr val="008000"/>
                </a:solidFill>
                <a:ea typeface="ＭＳ Ｐゴシック" charset="0"/>
                <a:cs typeface="Arial"/>
              </a:rPr>
              <a:t>3. IFR </a:t>
            </a:r>
            <a:r>
              <a:rPr lang="en-GB" sz="2000" b="1" dirty="0" smtClean="0">
                <a:solidFill>
                  <a:srgbClr val="008000"/>
                </a:solidFill>
                <a:ea typeface="ＭＳ Ｐゴシック" charset="0"/>
                <a:cs typeface="Arial"/>
              </a:rPr>
              <a:t>and ISR share </a:t>
            </a:r>
            <a:r>
              <a:rPr lang="en-GB" sz="2000" b="1" dirty="0">
                <a:solidFill>
                  <a:srgbClr val="008000"/>
                </a:solidFill>
                <a:ea typeface="ＭＳ Ｐゴシック" charset="0"/>
                <a:cs typeface="Arial"/>
              </a:rPr>
              <a:t>common theoretical </a:t>
            </a:r>
            <a:r>
              <a:rPr lang="en-GB" sz="2000" b="1" dirty="0" smtClean="0">
                <a:solidFill>
                  <a:srgbClr val="008000"/>
                </a:solidFill>
                <a:ea typeface="ＭＳ Ｐゴシック" charset="0"/>
                <a:cs typeface="Arial"/>
              </a:rPr>
              <a:t>heritage</a:t>
            </a:r>
            <a:endParaRPr lang="en-GB" sz="2000" dirty="0"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GB" sz="2000" dirty="0">
                <a:ea typeface="ＭＳ Ｐゴシック" charset="0"/>
                <a:cs typeface="Arial"/>
              </a:rPr>
              <a:t>Classic ‘signatures’ of limited-capacity short-term memory (STS)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 err="1">
                <a:ea typeface="ＭＳ Ｐゴシック" charset="0"/>
                <a:cs typeface="Arial"/>
              </a:rPr>
              <a:t>Recency</a:t>
            </a:r>
            <a:r>
              <a:rPr lang="en-GB" sz="2000" dirty="0">
                <a:ea typeface="ＭＳ Ｐゴシック" charset="0"/>
                <a:cs typeface="Arial"/>
              </a:rPr>
              <a:t> effect in IFR due to STS</a:t>
            </a:r>
          </a:p>
          <a:p>
            <a:pPr eaLnBrk="1" hangingPunct="1">
              <a:lnSpc>
                <a:spcPct val="90000"/>
              </a:lnSpc>
            </a:pPr>
            <a:r>
              <a:rPr lang="en-GB" sz="2000" dirty="0">
                <a:ea typeface="ＭＳ Ｐゴシック" charset="0"/>
                <a:cs typeface="Arial"/>
              </a:rPr>
              <a:t>Memory span in ISR due to STS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dirty="0">
              <a:ea typeface="ＭＳ Ｐゴシック" charset="0"/>
              <a:cs typeface="Arial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GB" sz="2400" dirty="0">
              <a:ea typeface="ＭＳ Ｐゴシック" charset="0"/>
              <a:cs typeface="Arial"/>
            </a:endParaRPr>
          </a:p>
        </p:txBody>
      </p:sp>
      <p:sp>
        <p:nvSpPr>
          <p:cNvPr id="28674" name="TextBox 2"/>
          <p:cNvSpPr txBox="1">
            <a:spLocks noChangeArrowheads="1"/>
          </p:cNvSpPr>
          <p:nvPr/>
        </p:nvSpPr>
        <p:spPr bwMode="auto">
          <a:xfrm>
            <a:off x="3563938" y="115888"/>
            <a:ext cx="2389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187534"/>
                </a:solidFill>
                <a:latin typeface="Arial"/>
                <a:cs typeface="Arial"/>
              </a:rPr>
              <a:t>A: Introduction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514350" indent="-514350"/>
            <a:r>
              <a:rPr lang="en-US" sz="2000" b="1" dirty="0">
                <a:solidFill>
                  <a:srgbClr val="66008A"/>
                </a:solidFill>
                <a:ea typeface="ＭＳ Ｐゴシック" charset="0"/>
                <a:cs typeface="Arial"/>
              </a:rPr>
              <a:t>The importance of List lengths and scoring systems</a:t>
            </a:r>
          </a:p>
        </p:txBody>
      </p:sp>
      <p:pic>
        <p:nvPicPr>
          <p:cNvPr id="9728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470217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00213"/>
            <a:ext cx="4679950" cy="272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nut 6"/>
          <p:cNvSpPr/>
          <p:nvPr/>
        </p:nvSpPr>
        <p:spPr bwMode="auto">
          <a:xfrm>
            <a:off x="1692275" y="3933825"/>
            <a:ext cx="287338" cy="358775"/>
          </a:xfrm>
          <a:prstGeom prst="donut">
            <a:avLst>
              <a:gd name="adj" fmla="val 11390"/>
            </a:avLst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19" name="Donut 18"/>
          <p:cNvSpPr/>
          <p:nvPr/>
        </p:nvSpPr>
        <p:spPr bwMode="auto">
          <a:xfrm>
            <a:off x="8027988" y="3933825"/>
            <a:ext cx="288925" cy="358775"/>
          </a:xfrm>
          <a:prstGeom prst="donut">
            <a:avLst>
              <a:gd name="adj" fmla="val 1139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0665" y="6568102"/>
            <a:ext cx="35569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SOURCE: </a:t>
            </a:r>
            <a:r>
              <a:rPr lang="en-US" sz="1200" b="0" dirty="0" smtClean="0">
                <a:latin typeface="Arial"/>
              </a:rPr>
              <a:t>Grenfell-</a:t>
            </a:r>
            <a:r>
              <a:rPr lang="en-US" sz="1200" b="0" dirty="0" err="1" smtClean="0">
                <a:latin typeface="Arial"/>
              </a:rPr>
              <a:t>Essam</a:t>
            </a:r>
            <a:r>
              <a:rPr lang="en-US" sz="1200" b="0" dirty="0" smtClean="0">
                <a:latin typeface="Arial"/>
              </a:rPr>
              <a:t> and Ward (2012, JML)</a:t>
            </a:r>
            <a:endParaRPr lang="en-US" sz="1200" b="0" dirty="0"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47005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0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514350" indent="-514350"/>
            <a:r>
              <a:rPr lang="en-US" sz="2000" b="1" dirty="0">
                <a:solidFill>
                  <a:srgbClr val="66008A"/>
                </a:solidFill>
                <a:ea typeface="ＭＳ Ｐゴシック" charset="0"/>
                <a:cs typeface="Arial"/>
              </a:rPr>
              <a:t>The importance of List lengths and scoring systems</a:t>
            </a:r>
          </a:p>
        </p:txBody>
      </p:sp>
      <p:pic>
        <p:nvPicPr>
          <p:cNvPr id="99331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00213"/>
            <a:ext cx="46767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0665" y="6568102"/>
            <a:ext cx="35569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SOURCE: </a:t>
            </a:r>
            <a:r>
              <a:rPr lang="en-US" sz="1200" b="0" dirty="0" smtClean="0">
                <a:latin typeface="Arial"/>
              </a:rPr>
              <a:t>Grenfell-</a:t>
            </a:r>
            <a:r>
              <a:rPr lang="en-US" sz="1200" b="0" dirty="0" err="1" smtClean="0">
                <a:latin typeface="Arial"/>
              </a:rPr>
              <a:t>Essam</a:t>
            </a:r>
            <a:r>
              <a:rPr lang="en-US" sz="1200" b="0" dirty="0" smtClean="0">
                <a:latin typeface="Arial"/>
              </a:rPr>
              <a:t> and Ward (2012, JML)</a:t>
            </a:r>
            <a:endParaRPr lang="en-US" sz="1200" b="0" dirty="0"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4941168"/>
            <a:ext cx="6331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COMPARE </a:t>
            </a:r>
            <a:r>
              <a:rPr lang="en-US" sz="2000" dirty="0" smtClean="0">
                <a:solidFill>
                  <a:srgbClr val="008000"/>
                </a:solidFill>
                <a:latin typeface="Arial"/>
                <a:cs typeface="Arial"/>
              </a:rPr>
              <a:t>SAME RANGE OF LIST LENGTHS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SERIAL POSITION CURVES LOOK MORE SIMILAR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4702175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514350" indent="-514350"/>
            <a:r>
              <a:rPr lang="en-US" sz="2000" b="1" dirty="0">
                <a:solidFill>
                  <a:srgbClr val="66008A"/>
                </a:solidFill>
                <a:ea typeface="ＭＳ Ｐゴシック" charset="0"/>
                <a:cs typeface="Arial"/>
              </a:rPr>
              <a:t>The importance of List lengths and scoring systems</a:t>
            </a:r>
          </a:p>
        </p:txBody>
      </p:sp>
      <p:pic>
        <p:nvPicPr>
          <p:cNvPr id="1013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00213"/>
            <a:ext cx="46767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0665" y="6568102"/>
            <a:ext cx="35569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SOURCE: </a:t>
            </a:r>
            <a:r>
              <a:rPr lang="en-US" sz="1200" b="0" dirty="0" smtClean="0">
                <a:latin typeface="Arial"/>
              </a:rPr>
              <a:t>Grenfell-</a:t>
            </a:r>
            <a:r>
              <a:rPr lang="en-US" sz="1200" b="0" dirty="0" err="1" smtClean="0">
                <a:latin typeface="Arial"/>
              </a:rPr>
              <a:t>Essam</a:t>
            </a:r>
            <a:r>
              <a:rPr lang="en-US" sz="1200" b="0" dirty="0" smtClean="0">
                <a:latin typeface="Arial"/>
              </a:rPr>
              <a:t> and Ward (2012, JML)</a:t>
            </a:r>
            <a:endParaRPr lang="en-US" sz="1200" b="0" dirty="0"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4941168"/>
            <a:ext cx="6331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COMPARE </a:t>
            </a:r>
            <a:r>
              <a:rPr lang="en-US" sz="2000" dirty="0" smtClean="0">
                <a:solidFill>
                  <a:srgbClr val="008000"/>
                </a:solidFill>
                <a:latin typeface="Arial"/>
                <a:cs typeface="Arial"/>
              </a:rPr>
              <a:t>SAME SCORING</a:t>
            </a:r>
            <a:r>
              <a:rPr lang="en-US" sz="2000" dirty="0" smtClean="0">
                <a:latin typeface="Arial"/>
                <a:cs typeface="Arial"/>
              </a:rPr>
              <a:t> &amp; LIST LENGTHS</a:t>
            </a:r>
          </a:p>
          <a:p>
            <a:pPr algn="ctr"/>
            <a:r>
              <a:rPr lang="en-US" sz="2000" dirty="0" smtClean="0">
                <a:latin typeface="Arial"/>
                <a:cs typeface="Arial"/>
              </a:rPr>
              <a:t>SERIAL POSITION CURVES LOOK MORE SIMILAR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47005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514350" indent="-514350"/>
            <a:r>
              <a:rPr lang="en-US" sz="2000" b="1" dirty="0">
                <a:solidFill>
                  <a:srgbClr val="66008A"/>
                </a:solidFill>
                <a:ea typeface="ＭＳ Ｐゴシック" charset="0"/>
                <a:cs typeface="Arial"/>
              </a:rPr>
              <a:t>The importance of List lengths and scoring systems</a:t>
            </a:r>
          </a:p>
        </p:txBody>
      </p:sp>
      <p:pic>
        <p:nvPicPr>
          <p:cNvPr id="103427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700213"/>
            <a:ext cx="46767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0665" y="6568102"/>
            <a:ext cx="35569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SOURCE: </a:t>
            </a:r>
            <a:r>
              <a:rPr lang="en-US" sz="1200" b="0" dirty="0" smtClean="0">
                <a:latin typeface="Arial"/>
              </a:rPr>
              <a:t>Grenfell-</a:t>
            </a:r>
            <a:r>
              <a:rPr lang="en-US" sz="1200" b="0" dirty="0" err="1" smtClean="0">
                <a:latin typeface="Arial"/>
              </a:rPr>
              <a:t>Essam</a:t>
            </a:r>
            <a:r>
              <a:rPr lang="en-US" sz="1200" b="0" dirty="0" smtClean="0">
                <a:latin typeface="Arial"/>
              </a:rPr>
              <a:t> and Ward (2012, JML)</a:t>
            </a:r>
            <a:endParaRPr lang="en-US" sz="1200" b="0" dirty="0"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5908" y="4941168"/>
            <a:ext cx="40228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COMPARE </a:t>
            </a:r>
            <a:r>
              <a:rPr lang="en-US" sz="2000" dirty="0" smtClean="0">
                <a:solidFill>
                  <a:srgbClr val="008000"/>
                </a:solidFill>
                <a:latin typeface="Arial"/>
                <a:cs typeface="Arial"/>
              </a:rPr>
              <a:t>PRE-CUED CURVES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700213"/>
            <a:ext cx="47005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4" name="Tit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marL="514350" indent="-514350"/>
            <a:r>
              <a:rPr lang="en-US" sz="2000" b="1" dirty="0">
                <a:solidFill>
                  <a:srgbClr val="66008A"/>
                </a:solidFill>
                <a:ea typeface="ＭＳ Ｐゴシック" charset="0"/>
                <a:cs typeface="Arial"/>
              </a:rPr>
              <a:t>The importance of List lengths and scoring systems</a:t>
            </a:r>
          </a:p>
        </p:txBody>
      </p:sp>
      <p:pic>
        <p:nvPicPr>
          <p:cNvPr id="10547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1700213"/>
            <a:ext cx="4699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>
            <a:off x="30665" y="6568102"/>
            <a:ext cx="35569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SOURCE: </a:t>
            </a:r>
            <a:r>
              <a:rPr lang="en-US" sz="1200" b="0" dirty="0" smtClean="0">
                <a:latin typeface="Arial"/>
              </a:rPr>
              <a:t>Grenfell-</a:t>
            </a:r>
            <a:r>
              <a:rPr lang="en-US" sz="1200" b="0" dirty="0" err="1" smtClean="0">
                <a:latin typeface="Arial"/>
              </a:rPr>
              <a:t>Essam</a:t>
            </a:r>
            <a:r>
              <a:rPr lang="en-US" sz="1200" b="0" dirty="0" smtClean="0">
                <a:latin typeface="Arial"/>
              </a:rPr>
              <a:t> and Ward (2012, JML)</a:t>
            </a:r>
            <a:endParaRPr lang="en-US" sz="1200" b="0" dirty="0"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7512" y="4941168"/>
            <a:ext cx="4179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COMPARE </a:t>
            </a:r>
            <a:r>
              <a:rPr lang="en-US" sz="2000" dirty="0" smtClean="0">
                <a:solidFill>
                  <a:srgbClr val="008000"/>
                </a:solidFill>
                <a:latin typeface="Arial"/>
                <a:cs typeface="Arial"/>
              </a:rPr>
              <a:t>POST-CUED CURVES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 txBox="1">
            <a:spLocks noChangeArrowheads="1"/>
          </p:cNvSpPr>
          <p:nvPr/>
        </p:nvSpPr>
        <p:spPr bwMode="auto">
          <a:xfrm>
            <a:off x="899592" y="332656"/>
            <a:ext cx="7488237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dirty="0" smtClean="0">
                <a:latin typeface="Arial"/>
                <a:cs typeface="Arial"/>
              </a:rPr>
              <a:t>Overview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A: Introduction to </a:t>
            </a:r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Immediate 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Free Recall (IFR)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			</a:t>
            </a:r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 Immediate 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Serial Recall (ISR)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B: Why are there separate theories of IFR and ISR?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		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C: The need for theoretical unification: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		I: Similar Encoding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		II: Similar effects of speech variables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		</a:t>
            </a:r>
            <a:r>
              <a:rPr lang="en-GB" sz="2000" b="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III: </a:t>
            </a:r>
            <a:r>
              <a:rPr lang="en-GB" sz="2000" b="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List length and scoring systems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dirty="0">
                <a:solidFill>
                  <a:srgbClr val="008040"/>
                </a:solidFill>
                <a:latin typeface="Arial"/>
                <a:cs typeface="Arial"/>
              </a:rPr>
              <a:t>D: Toward theoretical integration between IFR and ISR: </a:t>
            </a:r>
            <a:endParaRPr lang="en-GB" sz="2000" dirty="0" smtClean="0">
              <a:solidFill>
                <a:srgbClr val="00804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dirty="0">
                <a:solidFill>
                  <a:srgbClr val="008040"/>
                </a:solidFill>
                <a:latin typeface="Arial"/>
                <a:cs typeface="Arial"/>
              </a:rPr>
              <a:t>	</a:t>
            </a:r>
            <a:r>
              <a:rPr lang="en-GB" sz="2000" dirty="0" smtClean="0">
                <a:solidFill>
                  <a:srgbClr val="008040"/>
                </a:solidFill>
                <a:latin typeface="Arial"/>
                <a:cs typeface="Arial"/>
              </a:rPr>
              <a:t>	Start and End sequences and Error transpositions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E: Summary and Conclusions</a:t>
            </a:r>
          </a:p>
        </p:txBody>
      </p:sp>
    </p:spTree>
    <p:extLst>
      <p:ext uri="{BB962C8B-B14F-4D97-AF65-F5344CB8AC3E}">
        <p14:creationId xmlns:p14="http://schemas.microsoft.com/office/powerpoint/2010/main" val="2005151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8"/>
          <p:cNvSpPr>
            <a:spLocks noChangeArrowheads="1"/>
          </p:cNvSpPr>
          <p:nvPr/>
        </p:nvSpPr>
        <p:spPr bwMode="auto">
          <a:xfrm>
            <a:off x="684213" y="765175"/>
            <a:ext cx="7991475" cy="45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b="0" dirty="0">
                <a:latin typeface="Arial"/>
                <a:cs typeface="Arial"/>
              </a:rPr>
              <a:t>D: Toward theoretical integration between ISR and IFR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b="0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u="sng" dirty="0">
                <a:latin typeface="Arial"/>
                <a:cs typeface="Arial"/>
              </a:rPr>
              <a:t>Privileged access to </a:t>
            </a:r>
            <a:r>
              <a:rPr lang="en-GB" sz="2000" u="sng" dirty="0" smtClean="0">
                <a:solidFill>
                  <a:srgbClr val="0000FF"/>
                </a:solidFill>
                <a:latin typeface="Arial"/>
                <a:cs typeface="Arial"/>
              </a:rPr>
              <a:t>SP1 </a:t>
            </a:r>
            <a:r>
              <a:rPr lang="en-GB" sz="2000" b="0" u="sng" dirty="0" smtClean="0">
                <a:latin typeface="Arial"/>
                <a:cs typeface="Arial"/>
              </a:rPr>
              <a:t>(</a:t>
            </a:r>
            <a:r>
              <a:rPr lang="en-GB" sz="2000" b="0" u="sng" dirty="0">
                <a:latin typeface="Arial"/>
                <a:cs typeface="Arial"/>
              </a:rPr>
              <a:t>decreases with LL)</a:t>
            </a:r>
            <a:r>
              <a:rPr lang="en-GB" sz="2000" b="0" dirty="0">
                <a:latin typeface="Arial"/>
                <a:cs typeface="Arial"/>
              </a:rPr>
              <a:t>		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Imagine that participants try to learn a </a:t>
            </a:r>
            <a:r>
              <a:rPr lang="en-GB" sz="2000" dirty="0">
                <a:solidFill>
                  <a:srgbClr val="0000FF"/>
                </a:solidFill>
                <a:latin typeface="Arial"/>
                <a:cs typeface="Arial"/>
              </a:rPr>
              <a:t>start sequence</a:t>
            </a:r>
            <a:r>
              <a:rPr lang="is-IS" sz="2000" b="0" dirty="0">
                <a:latin typeface="Arial"/>
                <a:cs typeface="Arial"/>
              </a:rPr>
              <a:t>…</a:t>
            </a:r>
            <a:endParaRPr lang="en-GB" sz="2000" b="0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	start at SP1 and continue </a:t>
            </a:r>
            <a:r>
              <a:rPr lang="en-GB" sz="2000" b="0" dirty="0" smtClean="0">
                <a:latin typeface="Arial"/>
                <a:cs typeface="Arial"/>
              </a:rPr>
              <a:t>SP1&gt;SP2</a:t>
            </a:r>
            <a:r>
              <a:rPr lang="en-GB" sz="2000" b="0" dirty="0">
                <a:latin typeface="Arial"/>
                <a:cs typeface="Arial"/>
              </a:rPr>
              <a:t>-&gt;SP3-&gt;SP3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	</a:t>
            </a:r>
            <a:r>
              <a:rPr lang="en-GB" sz="2000" b="0" dirty="0" smtClean="0">
                <a:latin typeface="Arial"/>
                <a:cs typeface="Arial"/>
              </a:rPr>
              <a:t>if SP1 retrieved then can </a:t>
            </a:r>
            <a:r>
              <a:rPr lang="en-GB" sz="2000" b="0" dirty="0">
                <a:latin typeface="Arial"/>
                <a:cs typeface="Arial"/>
              </a:rPr>
              <a:t>recall 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start sequence</a:t>
            </a:r>
            <a:endParaRPr lang="en-GB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u="sng" dirty="0">
                <a:latin typeface="Arial"/>
                <a:cs typeface="Arial"/>
              </a:rPr>
              <a:t>Privileged access to </a:t>
            </a:r>
            <a:r>
              <a:rPr lang="en-GB" sz="2000" u="sng" dirty="0" smtClean="0">
                <a:solidFill>
                  <a:srgbClr val="FF0000"/>
                </a:solidFill>
                <a:latin typeface="Arial"/>
                <a:cs typeface="Arial"/>
              </a:rPr>
              <a:t>Last 4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Imagine </a:t>
            </a:r>
            <a:r>
              <a:rPr lang="en-GB" sz="2000" b="0" dirty="0">
                <a:latin typeface="Arial"/>
                <a:cs typeface="Arial"/>
              </a:rPr>
              <a:t>at test, participants have good access to last few items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	start at SPn-3 to n and continue forward in </a:t>
            </a:r>
            <a:r>
              <a:rPr lang="en-GB" sz="2000" dirty="0" smtClean="0">
                <a:solidFill>
                  <a:srgbClr val="FF0000"/>
                </a:solidFill>
                <a:latin typeface="Arial"/>
                <a:cs typeface="Arial"/>
              </a:rPr>
              <a:t>end sequence</a:t>
            </a:r>
            <a:endParaRPr lang="en-GB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8"/>
          <p:cNvSpPr>
            <a:spLocks noChangeArrowheads="1"/>
          </p:cNvSpPr>
          <p:nvPr/>
        </p:nvSpPr>
        <p:spPr bwMode="auto">
          <a:xfrm>
            <a:off x="611560" y="765175"/>
            <a:ext cx="8208911" cy="604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b="0" dirty="0">
                <a:latin typeface="Arial"/>
                <a:cs typeface="Arial"/>
              </a:rPr>
              <a:t>D: Toward theoretical integration between ISR and IFR</a:t>
            </a:r>
            <a:r>
              <a:rPr lang="en-GB" b="0" dirty="0" smtClean="0">
                <a:latin typeface="Arial"/>
                <a:cs typeface="Arial"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Can plot serial position curves of </a:t>
            </a:r>
            <a:r>
              <a:rPr lang="en-GB" sz="2000" dirty="0" smtClean="0">
                <a:solidFill>
                  <a:srgbClr val="3366FF"/>
                </a:solidFill>
                <a:latin typeface="Arial"/>
                <a:cs typeface="Arial"/>
              </a:rPr>
              <a:t>start</a:t>
            </a:r>
            <a:r>
              <a:rPr lang="en-GB" sz="2000" b="0" dirty="0" smtClean="0">
                <a:latin typeface="Arial"/>
                <a:cs typeface="Arial"/>
              </a:rPr>
              <a:t> and </a:t>
            </a:r>
            <a:r>
              <a:rPr lang="en-GB" sz="2000" dirty="0" smtClean="0">
                <a:solidFill>
                  <a:srgbClr val="FF0000"/>
                </a:solidFill>
                <a:latin typeface="Arial"/>
                <a:cs typeface="Arial"/>
              </a:rPr>
              <a:t>end</a:t>
            </a:r>
            <a:r>
              <a:rPr lang="en-GB" sz="2000" b="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2000" b="0" dirty="0" smtClean="0">
                <a:latin typeface="Arial"/>
                <a:cs typeface="Arial"/>
              </a:rPr>
              <a:t>sequences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List Length 	Stimuli			Recalls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8-item list 	ABCDEFGH      		</a:t>
            </a:r>
            <a:r>
              <a:rPr lang="en-GB" sz="2000" dirty="0" smtClean="0">
                <a:solidFill>
                  <a:srgbClr val="FF0000"/>
                </a:solidFill>
                <a:latin typeface="Arial"/>
                <a:cs typeface="Arial"/>
              </a:rPr>
              <a:t>FGH</a:t>
            </a:r>
            <a:r>
              <a:rPr lang="en-GB" sz="2000" b="0" dirty="0" smtClean="0">
                <a:latin typeface="Arial"/>
                <a:cs typeface="Arial"/>
              </a:rPr>
              <a:t>C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AB</a:t>
            </a:r>
            <a:r>
              <a:rPr lang="en-GB" sz="2000" b="0" dirty="0" smtClean="0">
                <a:latin typeface="Arial"/>
                <a:cs typeface="Arial"/>
              </a:rPr>
              <a:t>G,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en-GB" sz="2000" b="0" dirty="0" smtClean="0">
                <a:solidFill>
                  <a:srgbClr val="FF0000"/>
                </a:solidFill>
                <a:latin typeface="Arial"/>
                <a:cs typeface="Arial"/>
              </a:rPr>
              <a:t>				</a:t>
            </a:r>
            <a:r>
              <a:rPr lang="en-GB" sz="2000" dirty="0" smtClean="0">
                <a:solidFill>
                  <a:srgbClr val="FF0000"/>
                </a:solidFill>
                <a:latin typeface="Arial"/>
                <a:cs typeface="Arial"/>
              </a:rPr>
              <a:t>H</a:t>
            </a:r>
            <a:r>
              <a:rPr lang="en-GB" sz="2000" b="0" dirty="0" smtClean="0">
                <a:latin typeface="Arial"/>
                <a:cs typeface="Arial"/>
              </a:rPr>
              <a:t>G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ABC</a:t>
            </a:r>
            <a:r>
              <a:rPr lang="en-GB" sz="2000" b="0" dirty="0" smtClean="0">
                <a:latin typeface="Arial"/>
                <a:cs typeface="Arial"/>
              </a:rPr>
              <a:t>E,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	</a:t>
            </a:r>
            <a:r>
              <a:rPr lang="en-GB" sz="2000" b="0" dirty="0" smtClean="0">
                <a:latin typeface="Arial"/>
                <a:cs typeface="Arial"/>
              </a:rPr>
              <a:t>				GF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lang="en-GB" sz="2000" b="0" dirty="0" smtClean="0">
                <a:latin typeface="Arial"/>
                <a:cs typeface="Arial"/>
              </a:rPr>
              <a:t>C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4-item list 	ABCD			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ABCD</a:t>
            </a:r>
            <a:r>
              <a:rPr lang="en-GB" sz="2000" b="0" dirty="0" smtClean="0">
                <a:latin typeface="Arial"/>
                <a:cs typeface="Arial"/>
              </a:rPr>
              <a:t>,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	</a:t>
            </a:r>
            <a:r>
              <a:rPr lang="en-GB" sz="2000" b="0" dirty="0" smtClean="0">
                <a:latin typeface="Arial"/>
                <a:cs typeface="Arial"/>
              </a:rPr>
              <a:t>				B</a:t>
            </a:r>
            <a:r>
              <a:rPr lang="en-GB" sz="2000" dirty="0" smtClean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lang="en-GB" sz="2000" b="0" dirty="0" smtClean="0">
                <a:latin typeface="Arial"/>
                <a:cs typeface="Arial"/>
              </a:rPr>
              <a:t>,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en-GB" sz="2000" b="0" dirty="0" smtClean="0">
                <a:solidFill>
                  <a:srgbClr val="FF0000"/>
                </a:solidFill>
                <a:latin typeface="Arial"/>
                <a:cs typeface="Arial"/>
              </a:rPr>
              <a:t>				</a:t>
            </a:r>
            <a:r>
              <a:rPr lang="en-GB" sz="2000" dirty="0" smtClean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ABC</a:t>
            </a:r>
            <a:r>
              <a:rPr lang="en-GB" sz="2000" b="0" dirty="0" smtClean="0">
                <a:latin typeface="Arial"/>
                <a:cs typeface="Arial"/>
              </a:rPr>
              <a:t>,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en-GB" sz="2000" b="0" dirty="0" smtClean="0">
                <a:solidFill>
                  <a:srgbClr val="FF0000"/>
                </a:solidFill>
                <a:latin typeface="Arial"/>
                <a:cs typeface="Arial"/>
              </a:rPr>
              <a:t>				</a:t>
            </a:r>
            <a:r>
              <a:rPr lang="en-GB" sz="2000" dirty="0" smtClean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lang="en-GB" sz="2000" b="0" dirty="0" smtClean="0">
                <a:solidFill>
                  <a:srgbClr val="000000"/>
                </a:solidFill>
                <a:latin typeface="Arial"/>
                <a:cs typeface="Arial"/>
              </a:rPr>
              <a:t>CB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dirty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15-item list	ABCDEFGHIJKLMNO 	</a:t>
            </a:r>
            <a:r>
              <a:rPr lang="en-GB" sz="2000" dirty="0" smtClean="0">
                <a:solidFill>
                  <a:srgbClr val="FF0000"/>
                </a:solidFill>
                <a:latin typeface="Arial"/>
                <a:cs typeface="Arial"/>
              </a:rPr>
              <a:t>NO</a:t>
            </a:r>
            <a:r>
              <a:rPr lang="en-GB" sz="2000" b="0" dirty="0" smtClean="0">
                <a:latin typeface="Arial"/>
                <a:cs typeface="Arial"/>
              </a:rPr>
              <a:t>D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lang="en-GB" sz="2000" b="0" dirty="0" smtClean="0">
                <a:latin typeface="Arial"/>
                <a:cs typeface="Arial"/>
              </a:rPr>
              <a:t>CG,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	</a:t>
            </a:r>
            <a:r>
              <a:rPr lang="en-GB" sz="2000" b="0" dirty="0" smtClean="0">
                <a:latin typeface="Arial"/>
                <a:cs typeface="Arial"/>
              </a:rPr>
              <a:t>				L</a:t>
            </a:r>
            <a:r>
              <a:rPr lang="en-GB" sz="2000" dirty="0" smtClean="0">
                <a:solidFill>
                  <a:srgbClr val="FF0000"/>
                </a:solidFill>
                <a:latin typeface="Arial"/>
                <a:cs typeface="Arial"/>
              </a:rPr>
              <a:t>MNO</a:t>
            </a:r>
            <a:r>
              <a:rPr lang="en-GB" sz="2000" b="0" dirty="0" smtClean="0">
                <a:latin typeface="Arial"/>
                <a:cs typeface="Arial"/>
              </a:rPr>
              <a:t>C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A</a:t>
            </a:r>
            <a:r>
              <a:rPr lang="en-GB" sz="2000" b="0" dirty="0" smtClean="0">
                <a:latin typeface="Arial"/>
                <a:cs typeface="Arial"/>
              </a:rPr>
              <a:t>,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en-GB" sz="2000" b="0" dirty="0" smtClean="0">
                <a:solidFill>
                  <a:srgbClr val="FF0000"/>
                </a:solidFill>
                <a:latin typeface="Arial"/>
                <a:cs typeface="Arial"/>
              </a:rPr>
              <a:t>				</a:t>
            </a:r>
            <a:r>
              <a:rPr lang="en-GB" sz="2000" dirty="0" smtClean="0">
                <a:solidFill>
                  <a:srgbClr val="FF0000"/>
                </a:solidFill>
                <a:latin typeface="Arial"/>
                <a:cs typeface="Arial"/>
              </a:rPr>
              <a:t>NO</a:t>
            </a:r>
            <a:r>
              <a:rPr lang="en-GB" sz="2000" b="0" dirty="0" smtClean="0">
                <a:latin typeface="Arial"/>
                <a:cs typeface="Arial"/>
              </a:rPr>
              <a:t>M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ABC</a:t>
            </a:r>
            <a:endParaRPr lang="en-GB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157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tendseqG-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548680"/>
            <a:ext cx="10297144" cy="7276485"/>
          </a:xfrm>
          <a:prstGeom prst="rect">
            <a:avLst/>
          </a:prstGeom>
        </p:spPr>
      </p:pic>
      <p:sp>
        <p:nvSpPr>
          <p:cNvPr id="109569" name="Rectangle 28"/>
          <p:cNvSpPr>
            <a:spLocks noChangeArrowheads="1"/>
          </p:cNvSpPr>
          <p:nvPr/>
        </p:nvSpPr>
        <p:spPr bwMode="auto">
          <a:xfrm>
            <a:off x="611560" y="765175"/>
            <a:ext cx="8208911" cy="124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b="0" dirty="0">
                <a:latin typeface="Arial"/>
                <a:cs typeface="Arial"/>
              </a:rPr>
              <a:t>D: Toward theoretical integration between ISR and </a:t>
            </a:r>
            <a:r>
              <a:rPr lang="en-GB" b="0" dirty="0" smtClean="0">
                <a:latin typeface="Arial"/>
                <a:cs typeface="Arial"/>
              </a:rPr>
              <a:t>IFR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b="0" dirty="0" smtClean="0">
                <a:latin typeface="Arial"/>
                <a:cs typeface="Arial"/>
              </a:rPr>
              <a:t>Serial position curves of </a:t>
            </a:r>
            <a:r>
              <a:rPr lang="en-GB" dirty="0" smtClean="0">
                <a:solidFill>
                  <a:srgbClr val="0000FF"/>
                </a:solidFill>
                <a:latin typeface="Arial"/>
                <a:cs typeface="Arial"/>
              </a:rPr>
              <a:t>start</a:t>
            </a:r>
            <a:r>
              <a:rPr lang="en-GB" b="0" dirty="0" smtClean="0">
                <a:latin typeface="Arial"/>
                <a:cs typeface="Arial"/>
              </a:rPr>
              <a:t> and </a:t>
            </a:r>
            <a:r>
              <a:rPr lang="en-GB" dirty="0" smtClean="0">
                <a:solidFill>
                  <a:srgbClr val="FF0000"/>
                </a:solidFill>
                <a:latin typeface="Arial"/>
                <a:cs typeface="Arial"/>
              </a:rPr>
              <a:t>end</a:t>
            </a:r>
            <a:r>
              <a:rPr lang="en-GB" b="0" dirty="0" smtClean="0">
                <a:latin typeface="Arial"/>
                <a:cs typeface="Arial"/>
              </a:rPr>
              <a:t> sequences</a:t>
            </a:r>
            <a:r>
              <a:rPr lang="is-IS" b="0" dirty="0" smtClean="0">
                <a:latin typeface="Arial"/>
                <a:cs typeface="Arial"/>
              </a:rPr>
              <a:t>…</a:t>
            </a:r>
            <a:endParaRPr lang="en-GB" b="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b="0" dirty="0">
              <a:latin typeface="Arial"/>
              <a:cs typeface="Arial"/>
            </a:endParaRPr>
          </a:p>
        </p:txBody>
      </p:sp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30665" y="6568102"/>
            <a:ext cx="355698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SOURCE: </a:t>
            </a:r>
            <a:r>
              <a:rPr lang="en-US" sz="1200" b="0" dirty="0" smtClean="0">
                <a:latin typeface="Arial"/>
              </a:rPr>
              <a:t>Grenfell-</a:t>
            </a:r>
            <a:r>
              <a:rPr lang="en-US" sz="1200" b="0" dirty="0" err="1" smtClean="0">
                <a:latin typeface="Arial"/>
              </a:rPr>
              <a:t>Essam</a:t>
            </a:r>
            <a:r>
              <a:rPr lang="en-US" sz="1200" b="0" dirty="0" smtClean="0">
                <a:latin typeface="Arial"/>
              </a:rPr>
              <a:t> and Ward (2012, JML)</a:t>
            </a:r>
            <a:endParaRPr lang="en-US" sz="1200" b="0" dirty="0">
              <a:latin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6165304"/>
            <a:ext cx="9193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latin typeface="Arial"/>
                <a:cs typeface="Arial"/>
              </a:rPr>
              <a:t>Similar bowed serial position curves for </a:t>
            </a:r>
            <a:r>
              <a:rPr lang="en-US" sz="2000" dirty="0" smtClean="0">
                <a:solidFill>
                  <a:srgbClr val="008000"/>
                </a:solidFill>
                <a:latin typeface="Arial"/>
                <a:cs typeface="Arial"/>
              </a:rPr>
              <a:t>start and end sequences </a:t>
            </a:r>
            <a:r>
              <a:rPr lang="en-US" sz="2000" b="0" dirty="0" smtClean="0">
                <a:latin typeface="Arial"/>
                <a:cs typeface="Arial"/>
              </a:rPr>
              <a:t>IFR and ISR</a:t>
            </a:r>
            <a:endParaRPr lang="en-US" sz="2000" b="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366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8"/>
          <p:cNvSpPr>
            <a:spLocks noChangeArrowheads="1"/>
          </p:cNvSpPr>
          <p:nvPr/>
        </p:nvSpPr>
        <p:spPr bwMode="auto">
          <a:xfrm>
            <a:off x="611560" y="765175"/>
            <a:ext cx="8208911" cy="335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b="0" dirty="0">
                <a:latin typeface="Arial"/>
                <a:cs typeface="Arial"/>
              </a:rPr>
              <a:t>D: Toward theoretical integration between ISR and </a:t>
            </a:r>
            <a:r>
              <a:rPr lang="en-GB" b="0" dirty="0" smtClean="0">
                <a:latin typeface="Arial"/>
                <a:cs typeface="Arial"/>
              </a:rPr>
              <a:t>IFR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b="0" dirty="0" smtClean="0">
              <a:latin typeface="Arial"/>
              <a:cs typeface="Arial"/>
            </a:endParaRPr>
          </a:p>
          <a:p>
            <a:pPr marL="0" indent="0">
              <a:buFontTx/>
              <a:buNone/>
              <a:defRPr/>
            </a:pPr>
            <a:r>
              <a:rPr lang="en-US" sz="2000" dirty="0">
                <a:latin typeface="Arial"/>
                <a:cs typeface="Arial"/>
              </a:rPr>
              <a:t>Tentative Hypothesis: </a:t>
            </a:r>
          </a:p>
          <a:p>
            <a:pPr marL="0" indent="0">
              <a:buFontTx/>
              <a:buNone/>
              <a:defRPr/>
            </a:pPr>
            <a:r>
              <a:rPr lang="en-US" sz="2000" b="0" dirty="0">
                <a:latin typeface="Arial"/>
                <a:cs typeface="Arial"/>
              </a:rPr>
              <a:t>Suppose the only serial </a:t>
            </a:r>
            <a:r>
              <a:rPr lang="en-US" sz="2000" b="0" dirty="0" smtClean="0">
                <a:latin typeface="Arial"/>
                <a:cs typeface="Arial"/>
              </a:rPr>
              <a:t>position information </a:t>
            </a:r>
            <a:r>
              <a:rPr lang="en-US" sz="2000" b="0" dirty="0">
                <a:latin typeface="Arial"/>
                <a:cs typeface="Arial"/>
              </a:rPr>
              <a:t>known in ISR (or IFR) is the </a:t>
            </a:r>
            <a:r>
              <a:rPr lang="en-US" sz="2000" b="0" dirty="0">
                <a:solidFill>
                  <a:srgbClr val="0000FF"/>
                </a:solidFill>
                <a:latin typeface="Arial"/>
                <a:cs typeface="Arial"/>
              </a:rPr>
              <a:t>start-sequence </a:t>
            </a:r>
            <a:r>
              <a:rPr lang="en-US" sz="2000" b="0" dirty="0">
                <a:latin typeface="Arial"/>
                <a:cs typeface="Arial"/>
              </a:rPr>
              <a:t>and the </a:t>
            </a:r>
            <a:r>
              <a:rPr lang="en-US" sz="2000" b="0" dirty="0">
                <a:solidFill>
                  <a:srgbClr val="FF0000"/>
                </a:solidFill>
                <a:latin typeface="Arial"/>
                <a:cs typeface="Arial"/>
              </a:rPr>
              <a:t>end-sequence</a:t>
            </a:r>
            <a:r>
              <a:rPr lang="en-US" sz="2000" b="0" dirty="0">
                <a:solidFill>
                  <a:srgbClr val="000090"/>
                </a:solidFill>
                <a:latin typeface="Arial"/>
                <a:cs typeface="Arial"/>
              </a:rPr>
              <a:t>; </a:t>
            </a:r>
            <a:endParaRPr lang="en-US" sz="2000" b="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>
              <a:buFontTx/>
              <a:buNone/>
              <a:defRPr/>
            </a:pPr>
            <a:endParaRPr lang="en-US" sz="2000" b="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0" indent="0">
              <a:buFontTx/>
              <a:buNone/>
              <a:defRPr/>
            </a:pPr>
            <a:r>
              <a:rPr lang="en-US" sz="2000" b="0" dirty="0">
                <a:latin typeface="Arial"/>
                <a:cs typeface="Arial"/>
              </a:rPr>
              <a:t>[if so, in ISR all </a:t>
            </a:r>
            <a:r>
              <a:rPr lang="en-US" sz="2000" b="0" dirty="0">
                <a:solidFill>
                  <a:srgbClr val="008040"/>
                </a:solidFill>
                <a:latin typeface="Arial"/>
                <a:cs typeface="Arial"/>
              </a:rPr>
              <a:t>other recalled items </a:t>
            </a:r>
            <a:r>
              <a:rPr lang="en-US" sz="2000" b="0" dirty="0">
                <a:latin typeface="Arial"/>
                <a:cs typeface="Arial"/>
              </a:rPr>
              <a:t>are recalled in </a:t>
            </a:r>
            <a:r>
              <a:rPr lang="en-US" sz="2000" b="0" dirty="0">
                <a:solidFill>
                  <a:srgbClr val="008040"/>
                </a:solidFill>
                <a:latin typeface="Arial"/>
                <a:cs typeface="Arial"/>
              </a:rPr>
              <a:t>random positions </a:t>
            </a:r>
            <a:r>
              <a:rPr lang="en-US" sz="2000" b="0" dirty="0">
                <a:latin typeface="Arial"/>
                <a:cs typeface="Arial"/>
              </a:rPr>
              <a:t>in between </a:t>
            </a:r>
            <a:r>
              <a:rPr lang="en-US" sz="2000" b="0" dirty="0">
                <a:solidFill>
                  <a:srgbClr val="0000FF"/>
                </a:solidFill>
                <a:latin typeface="Arial"/>
                <a:cs typeface="Arial"/>
              </a:rPr>
              <a:t>start </a:t>
            </a:r>
            <a:r>
              <a:rPr lang="en-US" sz="2000" b="0" dirty="0">
                <a:latin typeface="Arial"/>
                <a:cs typeface="Arial"/>
              </a:rPr>
              <a:t>and </a:t>
            </a:r>
            <a:r>
              <a:rPr lang="en-US" sz="2000" b="0" dirty="0">
                <a:solidFill>
                  <a:srgbClr val="FF0000"/>
                </a:solidFill>
                <a:latin typeface="Arial"/>
                <a:cs typeface="Arial"/>
              </a:rPr>
              <a:t>end sequences</a:t>
            </a:r>
            <a:r>
              <a:rPr lang="en-US" sz="2000" b="0" dirty="0">
                <a:latin typeface="Arial"/>
                <a:cs typeface="Arial"/>
              </a:rPr>
              <a:t>].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But can this be correct? The case of Error Transposition Gradients</a:t>
            </a:r>
          </a:p>
        </p:txBody>
      </p:sp>
    </p:spTree>
    <p:extLst>
      <p:ext uri="{BB962C8B-B14F-4D97-AF65-F5344CB8AC3E}">
        <p14:creationId xmlns:p14="http://schemas.microsoft.com/office/powerpoint/2010/main" val="323465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323850" y="533400"/>
            <a:ext cx="882015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en-US" sz="2000" dirty="0" smtClean="0">
              <a:latin typeface="Arial"/>
            </a:endParaRPr>
          </a:p>
          <a:p>
            <a:r>
              <a:rPr lang="en-US" sz="2000" dirty="0">
                <a:solidFill>
                  <a:srgbClr val="008000"/>
                </a:solidFill>
                <a:latin typeface="Arial"/>
                <a:cs typeface="Arial"/>
              </a:rPr>
              <a:t>4. Historically, IFR </a:t>
            </a:r>
            <a:r>
              <a:rPr lang="en-US" sz="2000" dirty="0">
                <a:solidFill>
                  <a:srgbClr val="008000"/>
                </a:solidFill>
                <a:latin typeface="Arial"/>
                <a:cs typeface="Arial"/>
              </a:rPr>
              <a:t>and ISR often explained by very different theories </a:t>
            </a:r>
          </a:p>
          <a:p>
            <a:endParaRPr lang="en-US" sz="2000" dirty="0">
              <a:latin typeface="Arial"/>
            </a:endParaRPr>
          </a:p>
          <a:p>
            <a:r>
              <a:rPr lang="en-US" sz="2000" b="0" dirty="0">
                <a:solidFill>
                  <a:srgbClr val="333399"/>
                </a:solidFill>
                <a:latin typeface="Arial"/>
              </a:rPr>
              <a:t>Many </a:t>
            </a:r>
            <a:r>
              <a:rPr lang="en-US" sz="2000" b="0" dirty="0" smtClean="0">
                <a:solidFill>
                  <a:srgbClr val="333399"/>
                </a:solidFill>
                <a:latin typeface="Arial"/>
              </a:rPr>
              <a:t>classic theories </a:t>
            </a:r>
            <a:r>
              <a:rPr lang="en-US" sz="2000" b="0" dirty="0">
                <a:solidFill>
                  <a:srgbClr val="333399"/>
                </a:solidFill>
                <a:latin typeface="Arial"/>
              </a:rPr>
              <a:t>of immediate serial recall do not account for IFR</a:t>
            </a:r>
          </a:p>
          <a:p>
            <a:r>
              <a:rPr lang="en-US" sz="2000" b="0" dirty="0" err="1">
                <a:latin typeface="Arial"/>
              </a:rPr>
              <a:t>Baddeley</a:t>
            </a:r>
            <a:r>
              <a:rPr lang="en-US" sz="2000" b="0" dirty="0">
                <a:latin typeface="Arial"/>
              </a:rPr>
              <a:t> and Hitch (1974); </a:t>
            </a:r>
            <a:r>
              <a:rPr lang="en-US" sz="2000" b="0" dirty="0" err="1">
                <a:latin typeface="Arial"/>
              </a:rPr>
              <a:t>Baddeley</a:t>
            </a:r>
            <a:r>
              <a:rPr lang="en-US" sz="2000" b="0" dirty="0">
                <a:latin typeface="Arial"/>
              </a:rPr>
              <a:t> (1986, 2000, 2007); Brown, </a:t>
            </a:r>
            <a:r>
              <a:rPr lang="en-US" sz="2000" b="0" dirty="0" err="1">
                <a:latin typeface="Arial"/>
              </a:rPr>
              <a:t>Preece</a:t>
            </a:r>
            <a:r>
              <a:rPr lang="en-US" sz="2000" b="0" dirty="0">
                <a:latin typeface="Arial"/>
              </a:rPr>
              <a:t>, and </a:t>
            </a:r>
            <a:r>
              <a:rPr lang="en-US" sz="2000" b="0" dirty="0" err="1">
                <a:latin typeface="Arial"/>
              </a:rPr>
              <a:t>Hulme</a:t>
            </a:r>
            <a:r>
              <a:rPr lang="en-US" sz="2000" b="0" dirty="0">
                <a:latin typeface="Arial"/>
              </a:rPr>
              <a:t> (2000); Burgess and Hitch (1992, 1999, 2006); Farrell and </a:t>
            </a:r>
            <a:r>
              <a:rPr lang="en-US" sz="2000" b="0" dirty="0" err="1">
                <a:latin typeface="Arial"/>
              </a:rPr>
              <a:t>Lewandowsky</a:t>
            </a:r>
            <a:r>
              <a:rPr lang="en-US" sz="2000" b="0" dirty="0">
                <a:latin typeface="Arial"/>
              </a:rPr>
              <a:t> (2002, 2008); Henson (1998); </a:t>
            </a:r>
            <a:r>
              <a:rPr lang="en-US" sz="2000" b="0" dirty="0" err="1">
                <a:latin typeface="Arial"/>
              </a:rPr>
              <a:t>Nairne</a:t>
            </a:r>
            <a:r>
              <a:rPr lang="en-US" sz="2000" b="0" dirty="0">
                <a:latin typeface="Arial"/>
              </a:rPr>
              <a:t> (1990); </a:t>
            </a:r>
            <a:r>
              <a:rPr lang="en-US" sz="2000" b="0" dirty="0" err="1">
                <a:latin typeface="Arial"/>
              </a:rPr>
              <a:t>Oberauer</a:t>
            </a:r>
            <a:r>
              <a:rPr lang="en-US" sz="2000" b="0" dirty="0">
                <a:latin typeface="Arial"/>
              </a:rPr>
              <a:t> and </a:t>
            </a:r>
            <a:r>
              <a:rPr lang="en-US" sz="2000" b="0" dirty="0" err="1">
                <a:latin typeface="Arial"/>
              </a:rPr>
              <a:t>Lewandowsky</a:t>
            </a:r>
            <a:r>
              <a:rPr lang="en-US" sz="2000" b="0" dirty="0">
                <a:latin typeface="Arial"/>
              </a:rPr>
              <a:t> (2008); Page and Norris (1998)</a:t>
            </a:r>
          </a:p>
          <a:p>
            <a:endParaRPr lang="en-US" sz="2000" b="0" dirty="0">
              <a:latin typeface="Arial"/>
            </a:endParaRPr>
          </a:p>
          <a:p>
            <a:endParaRPr lang="en-US" sz="2000" b="0" dirty="0">
              <a:latin typeface="Arial"/>
            </a:endParaRPr>
          </a:p>
          <a:p>
            <a:r>
              <a:rPr lang="en-US" sz="2000" b="0" dirty="0">
                <a:solidFill>
                  <a:srgbClr val="333399"/>
                </a:solidFill>
                <a:latin typeface="Arial"/>
              </a:rPr>
              <a:t>Many classic theories of immediate free recall do not account for ISR</a:t>
            </a:r>
          </a:p>
          <a:p>
            <a:r>
              <a:rPr lang="en-US" sz="2000" b="0" dirty="0" err="1">
                <a:latin typeface="Arial"/>
              </a:rPr>
              <a:t>Davelaar</a:t>
            </a:r>
            <a:r>
              <a:rPr lang="en-US" sz="2000" b="0" dirty="0">
                <a:latin typeface="Arial"/>
              </a:rPr>
              <a:t>, Goshen-Gottstein, Ashkenazi, </a:t>
            </a:r>
            <a:r>
              <a:rPr lang="en-US" sz="2000" b="0" dirty="0" err="1">
                <a:latin typeface="Arial"/>
              </a:rPr>
              <a:t>Haarmann</a:t>
            </a:r>
            <a:r>
              <a:rPr lang="en-US" sz="2000" b="0" dirty="0">
                <a:latin typeface="Arial"/>
              </a:rPr>
              <a:t>, &amp; Usher (2005); </a:t>
            </a:r>
            <a:r>
              <a:rPr lang="en-US" sz="2000" b="0" dirty="0" err="1">
                <a:latin typeface="Arial"/>
              </a:rPr>
              <a:t>Gillund</a:t>
            </a:r>
            <a:r>
              <a:rPr lang="en-US" sz="2000" b="0" dirty="0">
                <a:latin typeface="Arial"/>
              </a:rPr>
              <a:t> &amp; </a:t>
            </a:r>
            <a:r>
              <a:rPr lang="en-US" sz="2000" b="0" dirty="0" err="1">
                <a:latin typeface="Arial"/>
              </a:rPr>
              <a:t>Shiffrin</a:t>
            </a:r>
            <a:r>
              <a:rPr lang="en-US" sz="2000" b="0" dirty="0">
                <a:latin typeface="Arial"/>
              </a:rPr>
              <a:t> (1984); Howard and </a:t>
            </a:r>
            <a:r>
              <a:rPr lang="en-US" sz="2000" b="0" dirty="0" err="1">
                <a:latin typeface="Arial"/>
              </a:rPr>
              <a:t>Kahana</a:t>
            </a:r>
            <a:r>
              <a:rPr lang="en-US" sz="2000" b="0" dirty="0">
                <a:latin typeface="Arial"/>
              </a:rPr>
              <a:t> (2002); Laming (2006, 2008, 2009, 2010); Lehman &amp; </a:t>
            </a:r>
            <a:r>
              <a:rPr lang="en-US" sz="2000" b="0" dirty="0" err="1">
                <a:latin typeface="Arial"/>
              </a:rPr>
              <a:t>Malmberg</a:t>
            </a:r>
            <a:r>
              <a:rPr lang="en-US" sz="2000" b="0" dirty="0">
                <a:latin typeface="Arial"/>
              </a:rPr>
              <a:t> (2013); </a:t>
            </a:r>
            <a:r>
              <a:rPr lang="en-US" sz="2000" b="0" dirty="0" err="1">
                <a:latin typeface="Arial"/>
              </a:rPr>
              <a:t>Lohnas</a:t>
            </a:r>
            <a:r>
              <a:rPr lang="en-US" sz="2000" b="0" dirty="0">
                <a:latin typeface="Arial"/>
              </a:rPr>
              <a:t>, </a:t>
            </a:r>
            <a:r>
              <a:rPr lang="en-US" sz="2000" b="0" dirty="0" err="1">
                <a:latin typeface="Arial"/>
              </a:rPr>
              <a:t>Polyn</a:t>
            </a:r>
            <a:r>
              <a:rPr lang="en-US" sz="2000" b="0" dirty="0">
                <a:latin typeface="Arial"/>
              </a:rPr>
              <a:t>, &amp; </a:t>
            </a:r>
            <a:r>
              <a:rPr lang="en-US" sz="2000" b="0" dirty="0" err="1">
                <a:latin typeface="Arial"/>
              </a:rPr>
              <a:t>Kahana</a:t>
            </a:r>
            <a:r>
              <a:rPr lang="en-US" sz="2000" b="0" dirty="0">
                <a:latin typeface="Arial"/>
              </a:rPr>
              <a:t> (2015);  </a:t>
            </a:r>
            <a:r>
              <a:rPr lang="en-US" sz="2000" b="0" dirty="0" err="1">
                <a:latin typeface="Arial"/>
              </a:rPr>
              <a:t>Polyn</a:t>
            </a:r>
            <a:r>
              <a:rPr lang="en-US" sz="2000" b="0" dirty="0">
                <a:latin typeface="Arial"/>
              </a:rPr>
              <a:t>, Norman, and </a:t>
            </a:r>
            <a:r>
              <a:rPr lang="en-US" sz="2000" b="0" dirty="0" err="1">
                <a:latin typeface="Arial"/>
              </a:rPr>
              <a:t>Kahana</a:t>
            </a:r>
            <a:r>
              <a:rPr lang="en-US" sz="2000" b="0" dirty="0">
                <a:latin typeface="Arial"/>
              </a:rPr>
              <a:t> (2009); </a:t>
            </a:r>
            <a:r>
              <a:rPr lang="en-US" sz="2000" b="0" dirty="0" err="1">
                <a:latin typeface="Arial"/>
              </a:rPr>
              <a:t>Sederberg</a:t>
            </a:r>
            <a:r>
              <a:rPr lang="en-US" sz="2000" b="0" dirty="0">
                <a:latin typeface="Arial"/>
              </a:rPr>
              <a:t>, Howard and </a:t>
            </a:r>
            <a:r>
              <a:rPr lang="en-US" sz="2000" b="0" dirty="0" err="1">
                <a:latin typeface="Arial"/>
              </a:rPr>
              <a:t>Kahana</a:t>
            </a:r>
            <a:r>
              <a:rPr lang="en-US" sz="2000" b="0" dirty="0">
                <a:latin typeface="Arial"/>
              </a:rPr>
              <a:t> (2008); </a:t>
            </a:r>
            <a:r>
              <a:rPr lang="en-US" sz="2000" b="0" dirty="0" err="1">
                <a:latin typeface="Arial"/>
              </a:rPr>
              <a:t>Raaijmakers</a:t>
            </a:r>
            <a:r>
              <a:rPr lang="en-US" sz="2000" b="0" dirty="0">
                <a:latin typeface="Arial"/>
              </a:rPr>
              <a:t> and </a:t>
            </a:r>
            <a:r>
              <a:rPr lang="en-US" sz="2000" b="0" dirty="0" err="1">
                <a:latin typeface="Arial"/>
              </a:rPr>
              <a:t>Shiffrin</a:t>
            </a:r>
            <a:r>
              <a:rPr lang="en-US" sz="2000" b="0" dirty="0">
                <a:latin typeface="Arial"/>
              </a:rPr>
              <a:t> (1981); Tan and Ward (2000)</a:t>
            </a:r>
          </a:p>
          <a:p>
            <a:endParaRPr lang="en-US" sz="2000" b="0" dirty="0">
              <a:latin typeface="Arial"/>
            </a:endParaRPr>
          </a:p>
        </p:txBody>
      </p:sp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3563938" y="115888"/>
            <a:ext cx="2389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187534"/>
                </a:solidFill>
                <a:latin typeface="Arial"/>
                <a:cs typeface="Arial"/>
              </a:rPr>
              <a:t>A: Introduction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94" y="2276872"/>
            <a:ext cx="4325938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5424491" y="2517303"/>
            <a:ext cx="3040059" cy="2855814"/>
            <a:chOff x="5423858" y="2707868"/>
            <a:chExt cx="3039987" cy="2140943"/>
          </a:xfrm>
        </p:grpSpPr>
        <p:sp>
          <p:nvSpPr>
            <p:cNvPr id="140301" name="TextBox 33"/>
            <p:cNvSpPr txBox="1">
              <a:spLocks noChangeArrowheads="1"/>
            </p:cNvSpPr>
            <p:nvPr/>
          </p:nvSpPr>
          <p:spPr bwMode="auto">
            <a:xfrm rot="16200000">
              <a:off x="4936431" y="3652251"/>
              <a:ext cx="1205681" cy="23082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900" dirty="0">
                  <a:latin typeface="Arial"/>
                </a:rPr>
                <a:t>Proportion of order errors</a:t>
              </a:r>
            </a:p>
          </p:txBody>
        </p:sp>
        <p:sp>
          <p:nvSpPr>
            <p:cNvPr id="140302" name="TextBox 32"/>
            <p:cNvSpPr txBox="1">
              <a:spLocks noChangeArrowheads="1"/>
            </p:cNvSpPr>
            <p:nvPr/>
          </p:nvSpPr>
          <p:spPr bwMode="auto">
            <a:xfrm>
              <a:off x="6689211" y="4675761"/>
              <a:ext cx="1043613" cy="1730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900" dirty="0">
                  <a:latin typeface="Arial"/>
                </a:rPr>
                <a:t>Output position</a:t>
              </a:r>
            </a:p>
          </p:txBody>
        </p:sp>
        <p:pic>
          <p:nvPicPr>
            <p:cNvPr id="140303" name="Picture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2669" y="2973918"/>
              <a:ext cx="2831176" cy="170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0304" name="TextBox 37"/>
            <p:cNvSpPr txBox="1">
              <a:spLocks noChangeArrowheads="1"/>
            </p:cNvSpPr>
            <p:nvPr/>
          </p:nvSpPr>
          <p:spPr bwMode="auto">
            <a:xfrm>
              <a:off x="6026363" y="2707868"/>
              <a:ext cx="2133992" cy="2076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Arial"/>
                </a:rPr>
                <a:t>Error-only positions in ISR</a:t>
              </a: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137" y="836713"/>
            <a:ext cx="8713344" cy="1656184"/>
          </a:xfrm>
        </p:spPr>
        <p:txBody>
          <a:bodyPr>
            <a:normAutofit/>
          </a:bodyPr>
          <a:lstStyle/>
          <a:p>
            <a:pPr marL="0" indent="0" algn="ctr">
              <a:buFontTx/>
              <a:buNone/>
              <a:defRPr/>
            </a:pPr>
            <a:r>
              <a:rPr lang="en-US" sz="2000" u="sng" dirty="0" smtClean="0">
                <a:latin typeface="Arial"/>
                <a:cs typeface="Arial"/>
              </a:rPr>
              <a:t>Error </a:t>
            </a:r>
            <a:r>
              <a:rPr lang="en-US" sz="2000" u="sng" dirty="0">
                <a:latin typeface="Arial"/>
                <a:cs typeface="Arial"/>
              </a:rPr>
              <a:t>transposition gradients </a:t>
            </a:r>
            <a:endParaRPr lang="en-US" sz="2000" u="sng" dirty="0" smtClean="0">
              <a:latin typeface="Arial"/>
              <a:cs typeface="Arial"/>
            </a:endParaRP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latin typeface="Arial"/>
                <a:cs typeface="Arial"/>
              </a:rPr>
              <a:t>In ISR, recalled items are output in either the correct or near-neighbor serial position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-&gt; some SP info known about all items?</a:t>
            </a:r>
          </a:p>
          <a:p>
            <a:pPr marL="0" indent="0">
              <a:buFontTx/>
              <a:buNone/>
              <a:defRPr/>
            </a:pPr>
            <a:endParaRPr lang="en-US" dirty="0" smtClean="0">
              <a:latin typeface="Arial"/>
              <a:cs typeface="Arial"/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42003" y="2499122"/>
            <a:ext cx="3731795" cy="2855814"/>
            <a:chOff x="149675" y="2707868"/>
            <a:chExt cx="3731919" cy="2140943"/>
          </a:xfrm>
        </p:grpSpPr>
        <p:sp>
          <p:nvSpPr>
            <p:cNvPr id="140297" name="TextBox 34"/>
            <p:cNvSpPr txBox="1">
              <a:spLocks noChangeArrowheads="1"/>
            </p:cNvSpPr>
            <p:nvPr/>
          </p:nvSpPr>
          <p:spPr bwMode="auto">
            <a:xfrm rot="16200000">
              <a:off x="-304200" y="3614621"/>
              <a:ext cx="1138590" cy="23084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900" dirty="0">
                  <a:latin typeface="Arial"/>
                </a:rPr>
                <a:t>Frequency of responses</a:t>
              </a:r>
            </a:p>
          </p:txBody>
        </p:sp>
        <p:sp>
          <p:nvSpPr>
            <p:cNvPr id="140298" name="TextBox 27"/>
            <p:cNvSpPr txBox="1">
              <a:spLocks noChangeArrowheads="1"/>
            </p:cNvSpPr>
            <p:nvPr/>
          </p:nvSpPr>
          <p:spPr bwMode="auto">
            <a:xfrm>
              <a:off x="1371087" y="2707868"/>
              <a:ext cx="2510507" cy="2076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latin typeface="Arial"/>
                </a:rPr>
                <a:t>Correct &amp; Error positions in ISR</a:t>
              </a:r>
            </a:p>
          </p:txBody>
        </p:sp>
        <p:sp>
          <p:nvSpPr>
            <p:cNvPr id="140299" name="TextBox 30"/>
            <p:cNvSpPr txBox="1">
              <a:spLocks noChangeArrowheads="1"/>
            </p:cNvSpPr>
            <p:nvPr/>
          </p:nvSpPr>
          <p:spPr bwMode="auto">
            <a:xfrm>
              <a:off x="2240544" y="4675761"/>
              <a:ext cx="1043673" cy="1730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900" dirty="0">
                  <a:latin typeface="Arial"/>
                </a:rPr>
                <a:t>Output position</a:t>
              </a:r>
            </a:p>
          </p:txBody>
        </p:sp>
        <p:sp>
          <p:nvSpPr>
            <p:cNvPr id="140300" name="TextBox 4"/>
            <p:cNvSpPr txBox="1">
              <a:spLocks noChangeArrowheads="1"/>
            </p:cNvSpPr>
            <p:nvPr/>
          </p:nvSpPr>
          <p:spPr bwMode="auto">
            <a:xfrm>
              <a:off x="182263" y="3854340"/>
              <a:ext cx="184672" cy="899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endParaRPr lang="en-US" dirty="0">
                <a:latin typeface="Arial" charset="0"/>
                <a:cs typeface="Arial" charset="0"/>
              </a:endParaRPr>
            </a:p>
            <a:p>
              <a:endParaRPr lang="en-US" dirty="0">
                <a:latin typeface="Arial" charset="0"/>
                <a:cs typeface="Arial" charset="0"/>
              </a:endParaRPr>
            </a:p>
            <a:p>
              <a:endParaRPr lang="en-US" dirty="0">
                <a:latin typeface="Arial"/>
              </a:endParaRPr>
            </a:p>
          </p:txBody>
        </p:sp>
      </p:grpSp>
      <p:graphicFrame>
        <p:nvGraphicFramePr>
          <p:cNvPr id="18" name="Chart 17"/>
          <p:cNvGraphicFramePr>
            <a:graphicFrameLocks/>
          </p:cNvGraphicFramePr>
          <p:nvPr/>
        </p:nvGraphicFramePr>
        <p:xfrm>
          <a:off x="6499871" y="22915244"/>
          <a:ext cx="2826536" cy="1686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0295" name="TextBox 29"/>
          <p:cNvSpPr txBox="1">
            <a:spLocks noChangeArrowheads="1"/>
          </p:cNvSpPr>
          <p:nvPr/>
        </p:nvSpPr>
        <p:spPr bwMode="auto">
          <a:xfrm>
            <a:off x="0" y="6529388"/>
            <a:ext cx="2730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 dirty="0">
                <a:latin typeface="Arial"/>
              </a:rPr>
              <a:t>DATA: OSTH &amp; DENNIS (2015, JEP:LM&amp;C)</a:t>
            </a: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17679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38" name="Group 4"/>
          <p:cNvGrpSpPr>
            <a:grpSpLocks/>
          </p:cNvGrpSpPr>
          <p:nvPr/>
        </p:nvGrpSpPr>
        <p:grpSpPr bwMode="auto">
          <a:xfrm>
            <a:off x="10390188" y="13979525"/>
            <a:ext cx="10098087" cy="14079538"/>
            <a:chOff x="9437687" y="4818062"/>
            <a:chExt cx="11391900" cy="11760200"/>
          </a:xfrm>
        </p:grpSpPr>
        <p:graphicFrame>
          <p:nvGraphicFramePr>
            <p:cNvPr id="6" name="Chart 5"/>
            <p:cNvGraphicFramePr>
              <a:graphicFrameLocks/>
            </p:cNvGraphicFramePr>
            <p:nvPr/>
          </p:nvGraphicFramePr>
          <p:xfrm>
            <a:off x="9437687" y="13682662"/>
            <a:ext cx="5842000" cy="28829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6"/>
            <p:cNvGraphicFramePr>
              <a:graphicFrameLocks/>
            </p:cNvGraphicFramePr>
            <p:nvPr/>
          </p:nvGraphicFramePr>
          <p:xfrm>
            <a:off x="9450387" y="4830762"/>
            <a:ext cx="58547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Chart 7"/>
            <p:cNvGraphicFramePr>
              <a:graphicFrameLocks/>
            </p:cNvGraphicFramePr>
            <p:nvPr/>
          </p:nvGraphicFramePr>
          <p:xfrm>
            <a:off x="9437687" y="10723562"/>
            <a:ext cx="5842000" cy="2946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9" name="Chart 8"/>
            <p:cNvGraphicFramePr>
              <a:graphicFrameLocks/>
            </p:cNvGraphicFramePr>
            <p:nvPr/>
          </p:nvGraphicFramePr>
          <p:xfrm>
            <a:off x="9437687" y="7777162"/>
            <a:ext cx="58801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0" name="Chart 9"/>
            <p:cNvGraphicFramePr>
              <a:graphicFrameLocks/>
            </p:cNvGraphicFramePr>
            <p:nvPr/>
          </p:nvGraphicFramePr>
          <p:xfrm>
            <a:off x="15241587" y="13644562"/>
            <a:ext cx="55880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1" name="Chart 10"/>
            <p:cNvGraphicFramePr>
              <a:graphicFrameLocks/>
            </p:cNvGraphicFramePr>
            <p:nvPr/>
          </p:nvGraphicFramePr>
          <p:xfrm>
            <a:off x="15305087" y="4818062"/>
            <a:ext cx="5473700" cy="2959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2" name="Chart 11"/>
            <p:cNvGraphicFramePr>
              <a:graphicFrameLocks/>
            </p:cNvGraphicFramePr>
            <p:nvPr/>
          </p:nvGraphicFramePr>
          <p:xfrm>
            <a:off x="15266987" y="10685462"/>
            <a:ext cx="5562600" cy="2959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13" name="Chart 12"/>
            <p:cNvGraphicFramePr>
              <a:graphicFrameLocks/>
            </p:cNvGraphicFramePr>
            <p:nvPr/>
          </p:nvGraphicFramePr>
          <p:xfrm>
            <a:off x="15254287" y="7777162"/>
            <a:ext cx="5562600" cy="2908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sp>
        <p:nvSpPr>
          <p:cNvPr id="142340" name="TextBox 14"/>
          <p:cNvSpPr txBox="1">
            <a:spLocks noChangeArrowheads="1"/>
          </p:cNvSpPr>
          <p:nvPr/>
        </p:nvSpPr>
        <p:spPr bwMode="auto">
          <a:xfrm>
            <a:off x="7483475" y="90488"/>
            <a:ext cx="18507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b="0" dirty="0">
                <a:latin typeface="Arial"/>
              </a:rPr>
              <a:t>GEOFF WARD 2297</a:t>
            </a:r>
          </a:p>
        </p:txBody>
      </p:sp>
      <p:sp>
        <p:nvSpPr>
          <p:cNvPr id="142341" name="TextBox 15"/>
          <p:cNvSpPr txBox="1">
            <a:spLocks noChangeArrowheads="1"/>
          </p:cNvSpPr>
          <p:nvPr/>
        </p:nvSpPr>
        <p:spPr bwMode="auto">
          <a:xfrm>
            <a:off x="0" y="6529388"/>
            <a:ext cx="2730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 b="0" dirty="0">
                <a:latin typeface="Arial"/>
              </a:rPr>
              <a:t>DATA: OSTH &amp; DENNIS (2015, JEP:LM&amp;C)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2101" y="273050"/>
            <a:ext cx="867238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>
                <a:latin typeface="Arial" charset="0"/>
                <a:cs typeface="Arial" charset="0"/>
              </a:rPr>
              <a:t>Solution?</a:t>
            </a:r>
          </a:p>
          <a:p>
            <a:r>
              <a:rPr lang="en-US" sz="2000" b="0" dirty="0">
                <a:latin typeface="Arial" charset="0"/>
                <a:cs typeface="Arial" charset="0"/>
              </a:rPr>
              <a:t>Because </a:t>
            </a:r>
            <a:r>
              <a:rPr lang="en-US" sz="2000" b="0" dirty="0">
                <a:solidFill>
                  <a:srgbClr val="0000FF"/>
                </a:solidFill>
                <a:latin typeface="Arial" charset="0"/>
                <a:cs typeface="Arial" charset="0"/>
              </a:rPr>
              <a:t>start sequences </a:t>
            </a:r>
            <a:r>
              <a:rPr lang="en-US" sz="2000" b="0" dirty="0">
                <a:latin typeface="Arial" charset="0"/>
                <a:cs typeface="Arial" charset="0"/>
              </a:rPr>
              <a:t>and </a:t>
            </a:r>
            <a:r>
              <a:rPr lang="en-US" sz="2000" b="0" dirty="0">
                <a:solidFill>
                  <a:srgbClr val="FF0000"/>
                </a:solidFill>
                <a:latin typeface="Arial" charset="0"/>
                <a:cs typeface="Arial" charset="0"/>
              </a:rPr>
              <a:t>end sequences </a:t>
            </a:r>
            <a:r>
              <a:rPr lang="en-US" sz="2000" b="0" dirty="0">
                <a:latin typeface="Arial" charset="0"/>
                <a:cs typeface="Arial" charset="0"/>
              </a:rPr>
              <a:t>are known, </a:t>
            </a:r>
            <a:r>
              <a:rPr lang="en-US" sz="2000" b="0" dirty="0" smtClean="0">
                <a:solidFill>
                  <a:srgbClr val="008040"/>
                </a:solidFill>
                <a:latin typeface="Arial" charset="0"/>
                <a:cs typeface="Arial" charset="0"/>
              </a:rPr>
              <a:t>the positions </a:t>
            </a:r>
            <a:r>
              <a:rPr lang="en-US" sz="2000" b="0" dirty="0">
                <a:solidFill>
                  <a:srgbClr val="008040"/>
                </a:solidFill>
                <a:latin typeface="Arial" charset="0"/>
                <a:cs typeface="Arial" charset="0"/>
              </a:rPr>
              <a:t>of other </a:t>
            </a:r>
            <a:r>
              <a:rPr lang="en-US" sz="2000" b="0" dirty="0" smtClean="0">
                <a:solidFill>
                  <a:srgbClr val="008040"/>
                </a:solidFill>
                <a:latin typeface="Arial" charset="0"/>
                <a:cs typeface="Arial" charset="0"/>
              </a:rPr>
              <a:t>recalled items </a:t>
            </a:r>
            <a:r>
              <a:rPr lang="en-US" sz="2000" b="0" dirty="0">
                <a:latin typeface="Arial" charset="0"/>
                <a:cs typeface="Arial" charset="0"/>
              </a:rPr>
              <a:t>will be </a:t>
            </a:r>
            <a:r>
              <a:rPr lang="en-US" sz="2000" b="0" dirty="0" smtClean="0">
                <a:latin typeface="Arial" charset="0"/>
                <a:cs typeface="Arial" charset="0"/>
              </a:rPr>
              <a:t>constrained. </a:t>
            </a:r>
          </a:p>
          <a:p>
            <a:endParaRPr lang="en-US" sz="2000" b="0" dirty="0">
              <a:latin typeface="Arial" charset="0"/>
              <a:cs typeface="Arial" charset="0"/>
            </a:endParaRPr>
          </a:p>
          <a:p>
            <a:r>
              <a:rPr lang="en-US" sz="2000" b="0" dirty="0">
                <a:latin typeface="Arial" charset="0"/>
                <a:cs typeface="Arial" charset="0"/>
              </a:rPr>
              <a:t>w</a:t>
            </a:r>
            <a:r>
              <a:rPr lang="en-US" sz="2000" b="0" dirty="0" smtClean="0">
                <a:latin typeface="Arial" charset="0"/>
                <a:cs typeface="Arial" charset="0"/>
              </a:rPr>
              <a:t>ithout </a:t>
            </a:r>
            <a:r>
              <a:rPr lang="en-US" sz="2000" b="0" dirty="0">
                <a:latin typeface="Arial" charset="0"/>
                <a:cs typeface="Arial" charset="0"/>
              </a:rPr>
              <a:t>any other serial order information?</a:t>
            </a:r>
          </a:p>
          <a:p>
            <a:endParaRPr lang="en-US" sz="2000" b="0" dirty="0">
              <a:latin typeface="Arial" charset="0"/>
              <a:cs typeface="Arial" charset="0"/>
            </a:endParaRPr>
          </a:p>
          <a:p>
            <a:r>
              <a:rPr lang="en-US" sz="2000" b="0" dirty="0">
                <a:latin typeface="Arial"/>
              </a:rPr>
              <a:t>Recalled seq. </a:t>
            </a:r>
            <a:r>
              <a:rPr lang="en-US" sz="2000" b="0" dirty="0" smtClean="0">
                <a:solidFill>
                  <a:srgbClr val="0000FF"/>
                </a:solidFill>
                <a:latin typeface="Arial"/>
              </a:rPr>
              <a:t>Start </a:t>
            </a:r>
            <a:r>
              <a:rPr lang="en-US" sz="2000" b="0" dirty="0" err="1">
                <a:solidFill>
                  <a:srgbClr val="0000FF"/>
                </a:solidFill>
                <a:latin typeface="Arial"/>
              </a:rPr>
              <a:t>seq</a:t>
            </a:r>
            <a:r>
              <a:rPr lang="en-US" sz="2000" b="0" dirty="0">
                <a:solidFill>
                  <a:srgbClr val="0000FF"/>
                </a:solidFill>
                <a:latin typeface="Arial"/>
              </a:rPr>
              <a:t>  </a:t>
            </a:r>
            <a:r>
              <a:rPr lang="en-US" sz="2000" b="0" dirty="0">
                <a:latin typeface="Arial"/>
              </a:rPr>
              <a:t>+ </a:t>
            </a:r>
            <a:r>
              <a:rPr lang="en-US" sz="2000" b="0" dirty="0">
                <a:solidFill>
                  <a:srgbClr val="008040"/>
                </a:solidFill>
                <a:latin typeface="Arial"/>
              </a:rPr>
              <a:t>other recalled items ordered randomly </a:t>
            </a:r>
            <a:r>
              <a:rPr lang="en-US" sz="2000" b="0" dirty="0">
                <a:latin typeface="Arial"/>
              </a:rPr>
              <a:t>+ </a:t>
            </a:r>
            <a:r>
              <a:rPr lang="en-US" sz="2000" b="0" dirty="0">
                <a:solidFill>
                  <a:srgbClr val="FF0000"/>
                </a:solidFill>
                <a:latin typeface="Arial"/>
              </a:rPr>
              <a:t>end </a:t>
            </a:r>
            <a:r>
              <a:rPr lang="en-US" sz="2000" b="0" dirty="0" err="1" smtClean="0">
                <a:solidFill>
                  <a:srgbClr val="FF0000"/>
                </a:solidFill>
                <a:latin typeface="Arial"/>
              </a:rPr>
              <a:t>seq</a:t>
            </a:r>
            <a:endParaRPr lang="en-US" sz="2000" b="0" dirty="0" smtClean="0">
              <a:solidFill>
                <a:srgbClr val="FF0000"/>
              </a:solidFill>
              <a:latin typeface="Arial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ABC</a:t>
            </a:r>
            <a:r>
              <a:rPr lang="en-US" sz="2000" b="0" dirty="0" smtClean="0">
                <a:solidFill>
                  <a:srgbClr val="008040"/>
                </a:solidFill>
                <a:latin typeface="Arial"/>
              </a:rPr>
              <a:t>ED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F	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ABC		</a:t>
            </a:r>
            <a:r>
              <a:rPr lang="en-US" sz="2000" b="0" dirty="0" smtClean="0">
                <a:latin typeface="Arial"/>
              </a:rPr>
              <a:t>+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 	</a:t>
            </a:r>
            <a:r>
              <a:rPr lang="en-US" sz="2000" b="0" dirty="0" smtClean="0">
                <a:solidFill>
                  <a:srgbClr val="008040"/>
                </a:solidFill>
                <a:latin typeface="Arial"/>
              </a:rPr>
              <a:t>ED or DE		</a:t>
            </a:r>
            <a:r>
              <a:rPr lang="en-US" sz="2000" b="0" dirty="0" smtClean="0">
                <a:solidFill>
                  <a:srgbClr val="000000"/>
                </a:solidFill>
                <a:latin typeface="Arial"/>
              </a:rPr>
              <a:t>+</a:t>
            </a:r>
            <a:r>
              <a:rPr lang="en-US" sz="2000" b="0" dirty="0">
                <a:solidFill>
                  <a:srgbClr val="008040"/>
                </a:solidFill>
                <a:latin typeface="Arial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F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AB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DEF		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AB		</a:t>
            </a:r>
            <a:r>
              <a:rPr lang="en-US" sz="2000" b="0" dirty="0" smtClean="0">
                <a:solidFill>
                  <a:srgbClr val="000000"/>
                </a:solidFill>
                <a:latin typeface="Arial"/>
              </a:rPr>
              <a:t>+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				</a:t>
            </a:r>
            <a:r>
              <a:rPr lang="en-US" sz="2000" b="0" dirty="0">
                <a:solidFill>
                  <a:srgbClr val="000000"/>
                </a:solidFill>
                <a:latin typeface="Arial"/>
              </a:rPr>
              <a:t>+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DEF	</a:t>
            </a:r>
          </a:p>
          <a:p>
            <a:r>
              <a:rPr lang="en-US" sz="2000" b="0" dirty="0" smtClean="0">
                <a:solidFill>
                  <a:srgbClr val="008000"/>
                </a:solidFill>
                <a:latin typeface="Arial"/>
              </a:rPr>
              <a:t>BA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CDEF			</a:t>
            </a:r>
            <a:r>
              <a:rPr lang="en-US" sz="2000" b="0" dirty="0">
                <a:solidFill>
                  <a:srgbClr val="000000"/>
                </a:solidFill>
                <a:latin typeface="Arial"/>
              </a:rPr>
              <a:t>+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	</a:t>
            </a:r>
            <a:r>
              <a:rPr lang="en-US" sz="2000" b="0" dirty="0" smtClean="0">
                <a:solidFill>
                  <a:srgbClr val="008000"/>
                </a:solidFill>
                <a:latin typeface="Arial"/>
              </a:rPr>
              <a:t>BA or AB		</a:t>
            </a:r>
            <a:r>
              <a:rPr lang="en-US" sz="2000" b="0" dirty="0" smtClean="0">
                <a:solidFill>
                  <a:srgbClr val="000000"/>
                </a:solidFill>
                <a:latin typeface="Arial"/>
              </a:rPr>
              <a:t>+ 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CDEF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</a:t>
            </a:r>
            <a:r>
              <a:rPr lang="en-US" sz="2000" b="0" dirty="0" smtClean="0">
                <a:solidFill>
                  <a:srgbClr val="008040"/>
                </a:solidFill>
                <a:latin typeface="Arial"/>
              </a:rPr>
              <a:t>CD</a:t>
            </a:r>
            <a:r>
              <a:rPr lang="en-US" sz="2000" b="0" dirty="0" smtClean="0">
                <a:solidFill>
                  <a:srgbClr val="008000"/>
                </a:solidFill>
                <a:latin typeface="Arial"/>
              </a:rPr>
              <a:t>E		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		</a:t>
            </a:r>
            <a:r>
              <a:rPr lang="en-US" sz="2000" b="0" dirty="0" smtClean="0">
                <a:solidFill>
                  <a:srgbClr val="000000"/>
                </a:solidFill>
                <a:latin typeface="Arial"/>
              </a:rPr>
              <a:t>+</a:t>
            </a:r>
            <a:r>
              <a:rPr lang="en-US" sz="200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1400" b="0" dirty="0" smtClean="0">
                <a:solidFill>
                  <a:srgbClr val="008040"/>
                </a:solidFill>
                <a:latin typeface="Arial"/>
              </a:rPr>
              <a:t>CD</a:t>
            </a:r>
            <a:r>
              <a:rPr lang="en-US" sz="1400" b="0" dirty="0" smtClean="0">
                <a:solidFill>
                  <a:srgbClr val="008000"/>
                </a:solidFill>
                <a:latin typeface="Arial"/>
              </a:rPr>
              <a:t>E or CED or DCE or DEC or ECD or EDC  </a:t>
            </a:r>
            <a:r>
              <a:rPr lang="en-US" sz="2000" b="0" dirty="0" smtClean="0">
                <a:solidFill>
                  <a:srgbClr val="000000"/>
                </a:solidFill>
                <a:latin typeface="Arial"/>
              </a:rPr>
              <a:t>+</a:t>
            </a:r>
            <a:endParaRPr lang="en-US" sz="2000" b="0" dirty="0" smtClean="0">
              <a:solidFill>
                <a:srgbClr val="008000"/>
              </a:solidFill>
              <a:latin typeface="Arial"/>
            </a:endParaRP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</a:t>
            </a:r>
            <a:r>
              <a:rPr lang="en-US" sz="2000" b="0" dirty="0" smtClean="0">
                <a:solidFill>
                  <a:srgbClr val="008040"/>
                </a:solidFill>
                <a:latin typeface="Arial"/>
              </a:rPr>
              <a:t>DC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EF		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		</a:t>
            </a:r>
            <a:r>
              <a:rPr lang="en-US" sz="2000" b="0" dirty="0">
                <a:solidFill>
                  <a:srgbClr val="000000"/>
                </a:solidFill>
                <a:latin typeface="Arial"/>
              </a:rPr>
              <a:t>+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	</a:t>
            </a:r>
            <a:r>
              <a:rPr lang="en-US" sz="2000" b="0" dirty="0" smtClean="0">
                <a:solidFill>
                  <a:srgbClr val="008040"/>
                </a:solidFill>
                <a:latin typeface="Arial"/>
              </a:rPr>
              <a:t>DC or CD		</a:t>
            </a:r>
            <a:r>
              <a:rPr lang="en-US" sz="2000" b="0" dirty="0" smtClean="0">
                <a:solidFill>
                  <a:srgbClr val="000000"/>
                </a:solidFill>
                <a:latin typeface="Arial"/>
              </a:rPr>
              <a:t>+ 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EF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ABCD</a:t>
            </a:r>
            <a:r>
              <a:rPr lang="en-US" sz="2000" b="0" dirty="0" smtClean="0">
                <a:solidFill>
                  <a:srgbClr val="008040"/>
                </a:solidFill>
                <a:latin typeface="Arial"/>
              </a:rPr>
              <a:t>G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F	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ABCD		</a:t>
            </a:r>
            <a:r>
              <a:rPr lang="en-US" sz="2000" b="0" dirty="0">
                <a:solidFill>
                  <a:srgbClr val="000000"/>
                </a:solidFill>
                <a:latin typeface="Arial"/>
              </a:rPr>
              <a:t>+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	</a:t>
            </a:r>
            <a:r>
              <a:rPr lang="en-US" sz="2000" b="0" dirty="0" smtClean="0">
                <a:solidFill>
                  <a:srgbClr val="008040"/>
                </a:solidFill>
                <a:latin typeface="Arial"/>
              </a:rPr>
              <a:t>G			</a:t>
            </a:r>
            <a:r>
              <a:rPr lang="en-US" sz="2000" b="0" dirty="0" smtClean="0">
                <a:solidFill>
                  <a:srgbClr val="000000"/>
                </a:solidFill>
                <a:latin typeface="Arial"/>
              </a:rPr>
              <a:t>+ 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F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AB</a:t>
            </a:r>
            <a:r>
              <a:rPr lang="en-US" sz="2000" b="0" dirty="0" smtClean="0">
                <a:solidFill>
                  <a:srgbClr val="008040"/>
                </a:solidFill>
                <a:latin typeface="Arial"/>
              </a:rPr>
              <a:t>DC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EF	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AB		</a:t>
            </a:r>
            <a:r>
              <a:rPr lang="en-US" sz="2000" b="0" dirty="0">
                <a:solidFill>
                  <a:srgbClr val="000000"/>
                </a:solidFill>
                <a:latin typeface="Arial"/>
              </a:rPr>
              <a:t>+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	</a:t>
            </a:r>
            <a:r>
              <a:rPr lang="en-US" sz="2000" b="0" dirty="0" smtClean="0">
                <a:solidFill>
                  <a:srgbClr val="008040"/>
                </a:solidFill>
                <a:latin typeface="Arial"/>
              </a:rPr>
              <a:t>DC or CD		</a:t>
            </a:r>
            <a:r>
              <a:rPr lang="en-US" sz="2000" b="0" dirty="0" smtClean="0">
                <a:solidFill>
                  <a:srgbClr val="000000"/>
                </a:solidFill>
                <a:latin typeface="Arial"/>
              </a:rPr>
              <a:t>+ 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EF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ABC</a:t>
            </a:r>
            <a:r>
              <a:rPr lang="en-US" sz="2000" b="0" dirty="0" smtClean="0">
                <a:solidFill>
                  <a:srgbClr val="008040"/>
                </a:solidFill>
                <a:latin typeface="Arial"/>
              </a:rPr>
              <a:t>BD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F	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ABC		</a:t>
            </a:r>
            <a:r>
              <a:rPr lang="en-US" sz="2000" b="0" dirty="0">
                <a:solidFill>
                  <a:srgbClr val="000000"/>
                </a:solidFill>
                <a:latin typeface="Arial"/>
              </a:rPr>
              <a:t>+</a:t>
            </a:r>
            <a:r>
              <a:rPr lang="en-US" sz="2000" dirty="0" smtClean="0">
                <a:solidFill>
                  <a:srgbClr val="0000FF"/>
                </a:solidFill>
                <a:latin typeface="Arial"/>
              </a:rPr>
              <a:t>	</a:t>
            </a:r>
            <a:r>
              <a:rPr lang="en-US" sz="2000" b="0" dirty="0" smtClean="0">
                <a:solidFill>
                  <a:srgbClr val="008040"/>
                </a:solidFill>
                <a:latin typeface="Arial"/>
              </a:rPr>
              <a:t>BD or DB		</a:t>
            </a:r>
            <a:r>
              <a:rPr lang="en-US" sz="2000" b="0" dirty="0" smtClean="0">
                <a:solidFill>
                  <a:srgbClr val="000000"/>
                </a:solidFill>
                <a:latin typeface="Arial"/>
              </a:rPr>
              <a:t>+ </a:t>
            </a:r>
            <a:r>
              <a:rPr lang="en-US" sz="2000" dirty="0" smtClean="0">
                <a:solidFill>
                  <a:srgbClr val="FF0000"/>
                </a:solidFill>
                <a:latin typeface="Arial"/>
              </a:rPr>
              <a:t>F</a:t>
            </a:r>
            <a:endParaRPr lang="en-US" sz="2000" dirty="0">
              <a:solidFill>
                <a:srgbClr val="FF0000"/>
              </a:solidFill>
              <a:latin typeface="Arial"/>
            </a:endParaRPr>
          </a:p>
          <a:p>
            <a:r>
              <a:rPr lang="en-US" sz="2000" b="0" dirty="0" smtClean="0">
                <a:solidFill>
                  <a:srgbClr val="FF0000"/>
                </a:solidFill>
                <a:latin typeface="Arial"/>
              </a:rPr>
              <a:t>        </a:t>
            </a:r>
            <a:endParaRPr lang="en-US" sz="2000" b="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9552" y="5624593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 smtClean="0">
                <a:latin typeface="Arial" charset="0"/>
                <a:cs typeface="Arial" charset="0"/>
              </a:rPr>
              <a:t>Could these constraints generate transposition error gradients?</a:t>
            </a:r>
            <a:endParaRPr lang="en-US" sz="2000" b="0" dirty="0">
              <a:latin typeface="Arial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12135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95536" y="548680"/>
            <a:ext cx="8424936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0" dirty="0">
                <a:latin typeface="Arial" charset="0"/>
                <a:cs typeface="Arial" charset="0"/>
              </a:rPr>
              <a:t>Test: </a:t>
            </a:r>
          </a:p>
          <a:p>
            <a:r>
              <a:rPr lang="en-US" sz="2000" b="0" u="sng" dirty="0" err="1">
                <a:latin typeface="Arial" charset="0"/>
                <a:cs typeface="Arial" charset="0"/>
              </a:rPr>
              <a:t>Osth</a:t>
            </a:r>
            <a:r>
              <a:rPr lang="en-US" sz="2000" b="0" u="sng" dirty="0">
                <a:latin typeface="Arial" charset="0"/>
                <a:cs typeface="Arial" charset="0"/>
              </a:rPr>
              <a:t> and Dennis (2015) </a:t>
            </a:r>
          </a:p>
          <a:p>
            <a:r>
              <a:rPr lang="en-US" sz="2000" b="0" dirty="0">
                <a:latin typeface="Arial" charset="0"/>
                <a:cs typeface="Arial" charset="0"/>
              </a:rPr>
              <a:t>Sequences of six words for ISR. Rate of 1.25 s per word; typed recall.</a:t>
            </a:r>
          </a:p>
          <a:p>
            <a:pPr lvl="1"/>
            <a:r>
              <a:rPr lang="en-US" sz="2000" b="0" dirty="0">
                <a:solidFill>
                  <a:srgbClr val="FF0000"/>
                </a:solidFill>
                <a:latin typeface="Arial" charset="0"/>
                <a:cs typeface="Arial" charset="0"/>
              </a:rPr>
              <a:t>Open ISR</a:t>
            </a:r>
            <a:r>
              <a:rPr lang="en-US" sz="2000" b="0" dirty="0">
                <a:latin typeface="Arial" charset="0"/>
                <a:cs typeface="Arial" charset="0"/>
              </a:rPr>
              <a:t>: </a:t>
            </a:r>
            <a:r>
              <a:rPr lang="en-US" sz="2000" b="0" dirty="0" smtClean="0">
                <a:latin typeface="Arial" charset="0"/>
                <a:cs typeface="Arial" charset="0"/>
              </a:rPr>
              <a:t>		words </a:t>
            </a:r>
            <a:r>
              <a:rPr lang="en-US" sz="2000" b="0" dirty="0">
                <a:latin typeface="Arial" charset="0"/>
                <a:cs typeface="Arial" charset="0"/>
              </a:rPr>
              <a:t>always different	</a:t>
            </a:r>
          </a:p>
          <a:p>
            <a:pPr lvl="1"/>
            <a:r>
              <a:rPr lang="en-US" sz="2000" b="0" dirty="0">
                <a:solidFill>
                  <a:srgbClr val="000090"/>
                </a:solidFill>
                <a:latin typeface="Arial" charset="0"/>
                <a:cs typeface="Arial" charset="0"/>
              </a:rPr>
              <a:t>Open </a:t>
            </a:r>
            <a:r>
              <a:rPr lang="en-US" sz="2000" b="0" dirty="0" err="1">
                <a:solidFill>
                  <a:srgbClr val="000090"/>
                </a:solidFill>
                <a:latin typeface="Arial" charset="0"/>
                <a:cs typeface="Arial" charset="0"/>
              </a:rPr>
              <a:t>RoO</a:t>
            </a:r>
            <a:r>
              <a:rPr lang="en-US" sz="2000" b="0" dirty="0">
                <a:solidFill>
                  <a:srgbClr val="000090"/>
                </a:solidFill>
                <a:latin typeface="Arial" charset="0"/>
                <a:cs typeface="Arial" charset="0"/>
              </a:rPr>
              <a:t>: </a:t>
            </a:r>
            <a:r>
              <a:rPr lang="en-US" sz="2000" b="0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		</a:t>
            </a:r>
            <a:r>
              <a:rPr lang="en-US" sz="2000" b="0" dirty="0" smtClean="0">
                <a:latin typeface="Arial" charset="0"/>
                <a:cs typeface="Arial" charset="0"/>
              </a:rPr>
              <a:t>Reconstruction </a:t>
            </a:r>
            <a:r>
              <a:rPr lang="en-US" sz="2000" b="0" dirty="0">
                <a:latin typeface="Arial" charset="0"/>
                <a:cs typeface="Arial" charset="0"/>
              </a:rPr>
              <a:t>of Order, </a:t>
            </a:r>
          </a:p>
          <a:p>
            <a:pPr lvl="1"/>
            <a:r>
              <a:rPr lang="en-US" sz="2000" b="0" dirty="0" smtClean="0">
                <a:latin typeface="Arial" charset="0"/>
                <a:cs typeface="Arial" charset="0"/>
              </a:rPr>
              <a:t>			words </a:t>
            </a:r>
            <a:r>
              <a:rPr lang="en-US" sz="2000" b="0" dirty="0">
                <a:latin typeface="Arial" charset="0"/>
                <a:cs typeface="Arial" charset="0"/>
              </a:rPr>
              <a:t>re-presented in different order at test</a:t>
            </a:r>
          </a:p>
          <a:p>
            <a:pPr lvl="1"/>
            <a:r>
              <a:rPr lang="en-US" sz="2000" b="0" dirty="0">
                <a:solidFill>
                  <a:srgbClr val="008000"/>
                </a:solidFill>
                <a:latin typeface="Arial" charset="0"/>
                <a:cs typeface="Arial" charset="0"/>
              </a:rPr>
              <a:t>Open ISR-blank</a:t>
            </a:r>
            <a:r>
              <a:rPr lang="en-US" sz="2000" b="0" dirty="0">
                <a:latin typeface="Arial" charset="0"/>
                <a:cs typeface="Arial" charset="0"/>
              </a:rPr>
              <a:t>: </a:t>
            </a:r>
            <a:r>
              <a:rPr lang="en-US" sz="2000" b="0" dirty="0" smtClean="0">
                <a:latin typeface="Arial" charset="0"/>
                <a:cs typeface="Arial" charset="0"/>
              </a:rPr>
              <a:t>	words </a:t>
            </a:r>
            <a:r>
              <a:rPr lang="en-US" sz="2000" b="0" dirty="0">
                <a:latin typeface="Arial" charset="0"/>
                <a:cs typeface="Arial" charset="0"/>
              </a:rPr>
              <a:t>always different, </a:t>
            </a:r>
          </a:p>
          <a:p>
            <a:pPr lvl="1"/>
            <a:r>
              <a:rPr lang="en-US" sz="2000" b="0" dirty="0" smtClean="0">
                <a:latin typeface="Arial" charset="0"/>
                <a:cs typeface="Arial" charset="0"/>
              </a:rPr>
              <a:t>			participant </a:t>
            </a:r>
            <a:r>
              <a:rPr lang="en-US" sz="2000" b="0" dirty="0">
                <a:latin typeface="Arial" charset="0"/>
                <a:cs typeface="Arial" charset="0"/>
              </a:rPr>
              <a:t>types “</a:t>
            </a:r>
            <a:r>
              <a:rPr lang="en-US" altLang="ja-JP" sz="2000" b="0" dirty="0">
                <a:latin typeface="Arial" charset="0"/>
                <a:cs typeface="Arial" charset="0"/>
              </a:rPr>
              <a:t>blank</a:t>
            </a:r>
            <a:r>
              <a:rPr lang="en-US" sz="2000" b="0" dirty="0">
                <a:latin typeface="Arial" charset="0"/>
                <a:cs typeface="Arial" charset="0"/>
              </a:rPr>
              <a:t>”</a:t>
            </a:r>
            <a:r>
              <a:rPr lang="en-US" altLang="ja-JP" sz="2000" b="0" dirty="0">
                <a:latin typeface="Arial" charset="0"/>
                <a:cs typeface="Arial" charset="0"/>
              </a:rPr>
              <a:t> to skip position</a:t>
            </a:r>
          </a:p>
          <a:p>
            <a:pPr lvl="1"/>
            <a:r>
              <a:rPr lang="en-US" sz="2000" b="0" dirty="0">
                <a:solidFill>
                  <a:srgbClr val="0000FF"/>
                </a:solidFill>
                <a:latin typeface="Arial" charset="0"/>
                <a:cs typeface="Arial" charset="0"/>
              </a:rPr>
              <a:t>Closed ISR</a:t>
            </a:r>
            <a:r>
              <a:rPr lang="en-US" sz="2000" b="0" dirty="0">
                <a:latin typeface="Arial" charset="0"/>
                <a:cs typeface="Arial" charset="0"/>
              </a:rPr>
              <a:t>: </a:t>
            </a:r>
            <a:r>
              <a:rPr lang="en-US" sz="2000" b="0" dirty="0" smtClean="0">
                <a:latin typeface="Arial" charset="0"/>
                <a:cs typeface="Arial" charset="0"/>
              </a:rPr>
              <a:t>	same </a:t>
            </a:r>
            <a:r>
              <a:rPr lang="en-US" sz="2000" b="0" dirty="0">
                <a:latin typeface="Arial" charset="0"/>
                <a:cs typeface="Arial" charset="0"/>
              </a:rPr>
              <a:t>words every trial</a:t>
            </a:r>
          </a:p>
        </p:txBody>
      </p:sp>
      <p:grpSp>
        <p:nvGrpSpPr>
          <p:cNvPr id="142338" name="Group 4"/>
          <p:cNvGrpSpPr>
            <a:grpSpLocks/>
          </p:cNvGrpSpPr>
          <p:nvPr/>
        </p:nvGrpSpPr>
        <p:grpSpPr bwMode="auto">
          <a:xfrm>
            <a:off x="10390188" y="13979525"/>
            <a:ext cx="10098087" cy="14079538"/>
            <a:chOff x="9437687" y="4818062"/>
            <a:chExt cx="11391900" cy="11760200"/>
          </a:xfrm>
        </p:grpSpPr>
        <p:graphicFrame>
          <p:nvGraphicFramePr>
            <p:cNvPr id="6" name="Chart 5"/>
            <p:cNvGraphicFramePr>
              <a:graphicFrameLocks/>
            </p:cNvGraphicFramePr>
            <p:nvPr/>
          </p:nvGraphicFramePr>
          <p:xfrm>
            <a:off x="9437687" y="13682662"/>
            <a:ext cx="5842000" cy="28829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6"/>
            <p:cNvGraphicFramePr>
              <a:graphicFrameLocks/>
            </p:cNvGraphicFramePr>
            <p:nvPr/>
          </p:nvGraphicFramePr>
          <p:xfrm>
            <a:off x="9450387" y="4830762"/>
            <a:ext cx="58547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Chart 7"/>
            <p:cNvGraphicFramePr>
              <a:graphicFrameLocks/>
            </p:cNvGraphicFramePr>
            <p:nvPr/>
          </p:nvGraphicFramePr>
          <p:xfrm>
            <a:off x="9437687" y="10723562"/>
            <a:ext cx="5842000" cy="2946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9" name="Chart 8"/>
            <p:cNvGraphicFramePr>
              <a:graphicFrameLocks/>
            </p:cNvGraphicFramePr>
            <p:nvPr/>
          </p:nvGraphicFramePr>
          <p:xfrm>
            <a:off x="9437687" y="7777162"/>
            <a:ext cx="58801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0" name="Chart 9"/>
            <p:cNvGraphicFramePr>
              <a:graphicFrameLocks/>
            </p:cNvGraphicFramePr>
            <p:nvPr/>
          </p:nvGraphicFramePr>
          <p:xfrm>
            <a:off x="15241587" y="13644562"/>
            <a:ext cx="55880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1" name="Chart 10"/>
            <p:cNvGraphicFramePr>
              <a:graphicFrameLocks/>
            </p:cNvGraphicFramePr>
            <p:nvPr/>
          </p:nvGraphicFramePr>
          <p:xfrm>
            <a:off x="15305087" y="4818062"/>
            <a:ext cx="5473700" cy="2959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2" name="Chart 11"/>
            <p:cNvGraphicFramePr>
              <a:graphicFrameLocks/>
            </p:cNvGraphicFramePr>
            <p:nvPr/>
          </p:nvGraphicFramePr>
          <p:xfrm>
            <a:off x="15266987" y="10685462"/>
            <a:ext cx="5562600" cy="2959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13" name="Chart 12"/>
            <p:cNvGraphicFramePr>
              <a:graphicFrameLocks/>
            </p:cNvGraphicFramePr>
            <p:nvPr/>
          </p:nvGraphicFramePr>
          <p:xfrm>
            <a:off x="15254287" y="7777162"/>
            <a:ext cx="5562600" cy="2908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sp>
        <p:nvSpPr>
          <p:cNvPr id="142341" name="TextBox 15"/>
          <p:cNvSpPr txBox="1">
            <a:spLocks noChangeArrowheads="1"/>
          </p:cNvSpPr>
          <p:nvPr/>
        </p:nvSpPr>
        <p:spPr bwMode="auto">
          <a:xfrm>
            <a:off x="0" y="6529388"/>
            <a:ext cx="2730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 dirty="0">
                <a:latin typeface="Arial"/>
              </a:rPr>
              <a:t>DATA: OSTH &amp; DENNIS (2015, JEP:LM&amp;C)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552" y="3405212"/>
            <a:ext cx="4610100" cy="2832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1920" y="3405212"/>
            <a:ext cx="4610100" cy="2832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4831124"/>
      </p:ext>
    </p:extLst>
  </p:cSld>
  <p:clrMapOvr>
    <a:masterClrMapping/>
  </p:clrMapOvr>
  <p:transition xmlns:p14="http://schemas.microsoft.com/office/powerpoint/2010/main" spd="slow" advTm="12135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38" name="Group 4"/>
          <p:cNvGrpSpPr>
            <a:grpSpLocks/>
          </p:cNvGrpSpPr>
          <p:nvPr/>
        </p:nvGrpSpPr>
        <p:grpSpPr bwMode="auto">
          <a:xfrm>
            <a:off x="10390188" y="13979525"/>
            <a:ext cx="10098087" cy="14079538"/>
            <a:chOff x="9437687" y="4818062"/>
            <a:chExt cx="11391900" cy="11760200"/>
          </a:xfrm>
        </p:grpSpPr>
        <p:graphicFrame>
          <p:nvGraphicFramePr>
            <p:cNvPr id="6" name="Chart 5"/>
            <p:cNvGraphicFramePr>
              <a:graphicFrameLocks/>
            </p:cNvGraphicFramePr>
            <p:nvPr/>
          </p:nvGraphicFramePr>
          <p:xfrm>
            <a:off x="9437687" y="13682662"/>
            <a:ext cx="5842000" cy="28829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6"/>
            <p:cNvGraphicFramePr>
              <a:graphicFrameLocks/>
            </p:cNvGraphicFramePr>
            <p:nvPr/>
          </p:nvGraphicFramePr>
          <p:xfrm>
            <a:off x="9450387" y="4830762"/>
            <a:ext cx="58547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Chart 7"/>
            <p:cNvGraphicFramePr>
              <a:graphicFrameLocks/>
            </p:cNvGraphicFramePr>
            <p:nvPr/>
          </p:nvGraphicFramePr>
          <p:xfrm>
            <a:off x="9437687" y="10723562"/>
            <a:ext cx="5842000" cy="2946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9" name="Chart 8"/>
            <p:cNvGraphicFramePr>
              <a:graphicFrameLocks/>
            </p:cNvGraphicFramePr>
            <p:nvPr/>
          </p:nvGraphicFramePr>
          <p:xfrm>
            <a:off x="9437687" y="7777162"/>
            <a:ext cx="58801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0" name="Chart 9"/>
            <p:cNvGraphicFramePr>
              <a:graphicFrameLocks/>
            </p:cNvGraphicFramePr>
            <p:nvPr/>
          </p:nvGraphicFramePr>
          <p:xfrm>
            <a:off x="15241587" y="13644562"/>
            <a:ext cx="55880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1" name="Chart 10"/>
            <p:cNvGraphicFramePr>
              <a:graphicFrameLocks/>
            </p:cNvGraphicFramePr>
            <p:nvPr/>
          </p:nvGraphicFramePr>
          <p:xfrm>
            <a:off x="15305087" y="4818062"/>
            <a:ext cx="5473700" cy="2959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2" name="Chart 11"/>
            <p:cNvGraphicFramePr>
              <a:graphicFrameLocks/>
            </p:cNvGraphicFramePr>
            <p:nvPr/>
          </p:nvGraphicFramePr>
          <p:xfrm>
            <a:off x="15266987" y="10685462"/>
            <a:ext cx="5562600" cy="2959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13" name="Chart 12"/>
            <p:cNvGraphicFramePr>
              <a:graphicFrameLocks/>
            </p:cNvGraphicFramePr>
            <p:nvPr/>
          </p:nvGraphicFramePr>
          <p:xfrm>
            <a:off x="15254287" y="7777162"/>
            <a:ext cx="5562600" cy="2908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sp>
        <p:nvSpPr>
          <p:cNvPr id="5" name="Rectangle 4"/>
          <p:cNvSpPr/>
          <p:nvPr/>
        </p:nvSpPr>
        <p:spPr bwMode="auto">
          <a:xfrm>
            <a:off x="1115616" y="5301208"/>
            <a:ext cx="7344816" cy="42484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/>
            </a:endParaRPr>
          </a:p>
        </p:txBody>
      </p:sp>
      <p:sp>
        <p:nvSpPr>
          <p:cNvPr id="142341" name="TextBox 15"/>
          <p:cNvSpPr txBox="1">
            <a:spLocks noChangeArrowheads="1"/>
          </p:cNvSpPr>
          <p:nvPr/>
        </p:nvSpPr>
        <p:spPr bwMode="auto">
          <a:xfrm>
            <a:off x="0" y="6529388"/>
            <a:ext cx="20110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 dirty="0">
                <a:latin typeface="Arial"/>
              </a:rPr>
              <a:t>DATA: OSTH &amp; DENNIS (</a:t>
            </a:r>
            <a:r>
              <a:rPr lang="en-US" sz="1000" dirty="0" smtClean="0">
                <a:latin typeface="Arial"/>
              </a:rPr>
              <a:t>2015)</a:t>
            </a:r>
            <a:endParaRPr lang="en-US" sz="1000" dirty="0">
              <a:latin typeface="Arial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3728" y="404664"/>
            <a:ext cx="4610100" cy="2819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496" y="3356992"/>
            <a:ext cx="4610100" cy="2832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521200" y="3356992"/>
            <a:ext cx="4622800" cy="2832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788672"/>
      </p:ext>
    </p:extLst>
  </p:cSld>
  <p:clrMapOvr>
    <a:masterClrMapping/>
  </p:clrMapOvr>
  <p:transition xmlns:p14="http://schemas.microsoft.com/office/powerpoint/2010/main" spd="slow" advTm="12135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38" name="Group 4"/>
          <p:cNvGrpSpPr>
            <a:grpSpLocks/>
          </p:cNvGrpSpPr>
          <p:nvPr/>
        </p:nvGrpSpPr>
        <p:grpSpPr bwMode="auto">
          <a:xfrm>
            <a:off x="10390188" y="13979525"/>
            <a:ext cx="10098087" cy="14079538"/>
            <a:chOff x="9437687" y="4818062"/>
            <a:chExt cx="11391900" cy="11760200"/>
          </a:xfrm>
        </p:grpSpPr>
        <p:graphicFrame>
          <p:nvGraphicFramePr>
            <p:cNvPr id="6" name="Chart 5"/>
            <p:cNvGraphicFramePr>
              <a:graphicFrameLocks/>
            </p:cNvGraphicFramePr>
            <p:nvPr/>
          </p:nvGraphicFramePr>
          <p:xfrm>
            <a:off x="9437687" y="13682662"/>
            <a:ext cx="5842000" cy="28829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6"/>
            <p:cNvGraphicFramePr>
              <a:graphicFrameLocks/>
            </p:cNvGraphicFramePr>
            <p:nvPr/>
          </p:nvGraphicFramePr>
          <p:xfrm>
            <a:off x="9450387" y="4830762"/>
            <a:ext cx="58547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Chart 7"/>
            <p:cNvGraphicFramePr>
              <a:graphicFrameLocks/>
            </p:cNvGraphicFramePr>
            <p:nvPr/>
          </p:nvGraphicFramePr>
          <p:xfrm>
            <a:off x="9437687" y="10723562"/>
            <a:ext cx="5842000" cy="2946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9" name="Chart 8"/>
            <p:cNvGraphicFramePr>
              <a:graphicFrameLocks/>
            </p:cNvGraphicFramePr>
            <p:nvPr/>
          </p:nvGraphicFramePr>
          <p:xfrm>
            <a:off x="9437687" y="7777162"/>
            <a:ext cx="58801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0" name="Chart 9"/>
            <p:cNvGraphicFramePr>
              <a:graphicFrameLocks/>
            </p:cNvGraphicFramePr>
            <p:nvPr/>
          </p:nvGraphicFramePr>
          <p:xfrm>
            <a:off x="15241587" y="13644562"/>
            <a:ext cx="55880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1" name="Chart 10"/>
            <p:cNvGraphicFramePr>
              <a:graphicFrameLocks/>
            </p:cNvGraphicFramePr>
            <p:nvPr/>
          </p:nvGraphicFramePr>
          <p:xfrm>
            <a:off x="15305087" y="4818062"/>
            <a:ext cx="5473700" cy="2959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2" name="Chart 11"/>
            <p:cNvGraphicFramePr>
              <a:graphicFrameLocks/>
            </p:cNvGraphicFramePr>
            <p:nvPr/>
          </p:nvGraphicFramePr>
          <p:xfrm>
            <a:off x="15266987" y="10685462"/>
            <a:ext cx="5562600" cy="2959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13" name="Chart 12"/>
            <p:cNvGraphicFramePr>
              <a:graphicFrameLocks/>
            </p:cNvGraphicFramePr>
            <p:nvPr/>
          </p:nvGraphicFramePr>
          <p:xfrm>
            <a:off x="15254287" y="7777162"/>
            <a:ext cx="5562600" cy="2908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sp>
        <p:nvSpPr>
          <p:cNvPr id="142341" name="TextBox 15"/>
          <p:cNvSpPr txBox="1">
            <a:spLocks noChangeArrowheads="1"/>
          </p:cNvSpPr>
          <p:nvPr/>
        </p:nvSpPr>
        <p:spPr bwMode="auto">
          <a:xfrm>
            <a:off x="0" y="6529388"/>
            <a:ext cx="20110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000" dirty="0">
                <a:latin typeface="Arial"/>
              </a:rPr>
              <a:t>DATA: OSTH &amp; DENNIS (</a:t>
            </a:r>
            <a:r>
              <a:rPr lang="en-US" sz="1000" dirty="0" smtClean="0">
                <a:latin typeface="Arial"/>
              </a:rPr>
              <a:t>2015)</a:t>
            </a:r>
            <a:endParaRPr lang="en-US" sz="1000" dirty="0"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17089" y="-99392"/>
            <a:ext cx="3522806" cy="17728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17088" y="1628800"/>
            <a:ext cx="3528392" cy="176799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54484" y="0"/>
            <a:ext cx="3266508" cy="17728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5480" y="1700808"/>
            <a:ext cx="3291794" cy="17281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17088" y="3370084"/>
            <a:ext cx="3528392" cy="17871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95736" y="5129213"/>
            <a:ext cx="3543018" cy="175617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45480" y="3388087"/>
            <a:ext cx="3312368" cy="17691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45480" y="5112568"/>
            <a:ext cx="3363024" cy="17728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132856"/>
            <a:ext cx="233624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latin typeface="Arial"/>
                <a:cs typeface="Arial"/>
              </a:rPr>
              <a:t>Very similar</a:t>
            </a:r>
          </a:p>
          <a:p>
            <a:r>
              <a:rPr lang="en-US" sz="2000" b="0" dirty="0" smtClean="0">
                <a:latin typeface="Arial"/>
                <a:cs typeface="Arial"/>
              </a:rPr>
              <a:t>Error gradients</a:t>
            </a:r>
          </a:p>
          <a:p>
            <a:endParaRPr lang="en-US" sz="2000" b="0" dirty="0">
              <a:latin typeface="Arial"/>
              <a:cs typeface="Arial"/>
            </a:endParaRPr>
          </a:p>
          <a:p>
            <a:r>
              <a:rPr lang="en-US" sz="2000" b="0" dirty="0" smtClean="0">
                <a:latin typeface="Arial"/>
                <a:cs typeface="Arial"/>
              </a:rPr>
              <a:t>Observed data</a:t>
            </a:r>
          </a:p>
          <a:p>
            <a:r>
              <a:rPr lang="en-US" sz="2000" b="0" dirty="0" smtClean="0">
                <a:latin typeface="Arial"/>
                <a:cs typeface="Arial"/>
              </a:rPr>
              <a:t>Similar to</a:t>
            </a:r>
          </a:p>
          <a:p>
            <a:r>
              <a:rPr lang="en-US" sz="2000" b="0" dirty="0" err="1" smtClean="0">
                <a:latin typeface="Arial"/>
                <a:cs typeface="Arial"/>
              </a:rPr>
              <a:t>Start+random+end</a:t>
            </a:r>
            <a:endParaRPr lang="en-US" sz="2000" b="0" dirty="0" smtClean="0">
              <a:latin typeface="Arial"/>
              <a:cs typeface="Arial"/>
            </a:endParaRPr>
          </a:p>
          <a:p>
            <a:r>
              <a:rPr lang="en-US" sz="2000" b="0" dirty="0" smtClean="0">
                <a:latin typeface="Arial"/>
                <a:cs typeface="Arial"/>
              </a:rPr>
              <a:t>estimates</a:t>
            </a:r>
            <a:endParaRPr lang="en-US" sz="2000" b="0" dirty="0"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5282256"/>
      </p:ext>
    </p:extLst>
  </p:cSld>
  <p:clrMapOvr>
    <a:masterClrMapping/>
  </p:clrMapOvr>
  <p:transition xmlns:p14="http://schemas.microsoft.com/office/powerpoint/2010/main" spd="slow" advTm="12135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4565650" y="6667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4565650" y="34099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6350" y="692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6350" y="34480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259632" y="404664"/>
            <a:ext cx="2217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OPEN SET DATA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93656" y="404664"/>
            <a:ext cx="4350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Arial"/>
                <a:cs typeface="Arial"/>
              </a:rPr>
              <a:t>OPEN SET START-END ESTIMATE</a:t>
            </a:r>
            <a:endParaRPr lang="en-US" sz="20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9592" y="6125234"/>
            <a:ext cx="25594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CLOSED SET DATA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33616" y="6125234"/>
            <a:ext cx="4692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Arial"/>
                <a:cs typeface="Arial"/>
              </a:rPr>
              <a:t>CLOSED SET START-END ESTIMATE</a:t>
            </a:r>
            <a:endParaRPr lang="en-US" sz="20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3783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9" grpId="0">
        <p:bldAsOne/>
      </p:bldGraphic>
      <p:bldGraphic spid="10" grpId="0">
        <p:bldAsOne/>
      </p:bldGraphic>
      <p:bldGraphic spid="11" grpId="0">
        <p:bldAsOne/>
      </p:bldGraphic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/>
        </p:nvGraphicFramePr>
        <p:xfrm>
          <a:off x="4572000" y="6731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/>
        </p:nvGraphicFramePr>
        <p:xfrm>
          <a:off x="4572000" y="3403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0" y="6731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12700" y="3390900"/>
          <a:ext cx="4572000" cy="279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39552" y="404664"/>
            <a:ext cx="3286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8000"/>
                </a:solidFill>
                <a:latin typeface="Arial"/>
                <a:cs typeface="Arial"/>
              </a:rPr>
              <a:t>OPEN ISR BLANKS DATA</a:t>
            </a:r>
            <a:endParaRPr lang="en-US" sz="20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0032" y="332656"/>
            <a:ext cx="437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8000"/>
                </a:solidFill>
                <a:latin typeface="Arial"/>
                <a:cs typeface="Arial"/>
              </a:rPr>
              <a:t>OPEN ISR BLANKS START-END ESTIMATE</a:t>
            </a:r>
            <a:endParaRPr lang="en-US" sz="1600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6125234"/>
            <a:ext cx="1462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3366FF"/>
                </a:solidFill>
                <a:latin typeface="Arial"/>
                <a:cs typeface="Arial"/>
              </a:rPr>
              <a:t>RoO</a:t>
            </a:r>
            <a:r>
              <a:rPr lang="en-US" sz="2000" dirty="0" smtClean="0">
                <a:solidFill>
                  <a:srgbClr val="3366FF"/>
                </a:solidFill>
                <a:latin typeface="Arial"/>
                <a:cs typeface="Arial"/>
              </a:rPr>
              <a:t> DATA</a:t>
            </a:r>
            <a:endParaRPr lang="en-US" sz="2000" dirty="0">
              <a:solidFill>
                <a:srgbClr val="3366FF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88024" y="6093296"/>
            <a:ext cx="3594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3366FF"/>
                </a:solidFill>
                <a:latin typeface="Arial"/>
                <a:cs typeface="Arial"/>
              </a:rPr>
              <a:t>RoO</a:t>
            </a:r>
            <a:r>
              <a:rPr lang="en-US" sz="2000" dirty="0" smtClean="0">
                <a:solidFill>
                  <a:srgbClr val="3366FF"/>
                </a:solidFill>
                <a:latin typeface="Arial"/>
                <a:cs typeface="Arial"/>
              </a:rPr>
              <a:t> START-END ESTIMATE</a:t>
            </a:r>
            <a:endParaRPr lang="en-US" sz="2000" dirty="0">
              <a:solidFill>
                <a:srgbClr val="3366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9430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5" grpId="0">
        <p:bldAsOne/>
      </p:bldGraphic>
      <p:bldGraphic spid="16" grpId="0">
        <p:bldAsOne/>
      </p:bldGraphic>
      <p:bldGraphic spid="17" grpId="0">
        <p:bldAsOne/>
      </p:bldGraphic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385" name="Group 4"/>
          <p:cNvGrpSpPr>
            <a:grpSpLocks/>
          </p:cNvGrpSpPr>
          <p:nvPr/>
        </p:nvGrpSpPr>
        <p:grpSpPr bwMode="auto">
          <a:xfrm>
            <a:off x="10390188" y="13979525"/>
            <a:ext cx="10098087" cy="14079538"/>
            <a:chOff x="9437687" y="4818062"/>
            <a:chExt cx="11391900" cy="11760200"/>
          </a:xfrm>
        </p:grpSpPr>
        <p:graphicFrame>
          <p:nvGraphicFramePr>
            <p:cNvPr id="6" name="Chart 5"/>
            <p:cNvGraphicFramePr>
              <a:graphicFrameLocks/>
            </p:cNvGraphicFramePr>
            <p:nvPr/>
          </p:nvGraphicFramePr>
          <p:xfrm>
            <a:off x="9437687" y="13682662"/>
            <a:ext cx="5842000" cy="28829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7" name="Chart 6"/>
            <p:cNvGraphicFramePr>
              <a:graphicFrameLocks/>
            </p:cNvGraphicFramePr>
            <p:nvPr/>
          </p:nvGraphicFramePr>
          <p:xfrm>
            <a:off x="9450387" y="4830762"/>
            <a:ext cx="58547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8" name="Chart 7"/>
            <p:cNvGraphicFramePr>
              <a:graphicFrameLocks/>
            </p:cNvGraphicFramePr>
            <p:nvPr/>
          </p:nvGraphicFramePr>
          <p:xfrm>
            <a:off x="9437687" y="10723562"/>
            <a:ext cx="5842000" cy="29464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9" name="Chart 8"/>
            <p:cNvGraphicFramePr>
              <a:graphicFrameLocks/>
            </p:cNvGraphicFramePr>
            <p:nvPr/>
          </p:nvGraphicFramePr>
          <p:xfrm>
            <a:off x="9437687" y="7777162"/>
            <a:ext cx="58801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0" name="Chart 9"/>
            <p:cNvGraphicFramePr>
              <a:graphicFrameLocks/>
            </p:cNvGraphicFramePr>
            <p:nvPr/>
          </p:nvGraphicFramePr>
          <p:xfrm>
            <a:off x="15241587" y="13644562"/>
            <a:ext cx="5588000" cy="29337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11" name="Chart 10"/>
            <p:cNvGraphicFramePr>
              <a:graphicFrameLocks/>
            </p:cNvGraphicFramePr>
            <p:nvPr/>
          </p:nvGraphicFramePr>
          <p:xfrm>
            <a:off x="15305087" y="4818062"/>
            <a:ext cx="5473700" cy="2959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12" name="Chart 11"/>
            <p:cNvGraphicFramePr>
              <a:graphicFrameLocks/>
            </p:cNvGraphicFramePr>
            <p:nvPr/>
          </p:nvGraphicFramePr>
          <p:xfrm>
            <a:off x="15266987" y="10685462"/>
            <a:ext cx="5562600" cy="29591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13" name="Chart 12"/>
            <p:cNvGraphicFramePr>
              <a:graphicFrameLocks/>
            </p:cNvGraphicFramePr>
            <p:nvPr/>
          </p:nvGraphicFramePr>
          <p:xfrm>
            <a:off x="15254287" y="7777162"/>
            <a:ext cx="5562600" cy="2908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07505" y="332657"/>
            <a:ext cx="8917320" cy="560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dirty="0" smtClean="0">
                <a:solidFill>
                  <a:srgbClr val="008040"/>
                </a:solidFill>
                <a:latin typeface="Arial" charset="0"/>
                <a:cs typeface="Arial" charset="0"/>
              </a:rPr>
              <a:t>E: Summary and Conclusions</a:t>
            </a:r>
            <a:endParaRPr lang="en-US" dirty="0">
              <a:solidFill>
                <a:srgbClr val="008040"/>
              </a:solidFill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There is a need for theoretical unification of ISR and IFR.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	</a:t>
            </a:r>
            <a:r>
              <a:rPr lang="en-GB" sz="2000" b="0" dirty="0" smtClean="0">
                <a:latin typeface="Arial"/>
                <a:cs typeface="Arial"/>
              </a:rPr>
              <a:t>I: Similar Encoding but different retrieval strategies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	II: Similar effects of different variables on ISR and IFR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	III: Similarities increase when List length and scoring systems = same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endParaRPr lang="en-GB" sz="2000" b="0" dirty="0">
              <a:latin typeface="Arial"/>
              <a:cs typeface="Arial"/>
            </a:endParaRPr>
          </a:p>
          <a:p>
            <a:r>
              <a:rPr lang="en-US" sz="2000" b="0" dirty="0" smtClean="0">
                <a:latin typeface="Arial" charset="0"/>
                <a:cs typeface="Arial" charset="0"/>
              </a:rPr>
              <a:t>Both tasks generate </a:t>
            </a:r>
            <a:r>
              <a:rPr lang="en-US" sz="2000" dirty="0" smtClean="0">
                <a:solidFill>
                  <a:srgbClr val="0000FF"/>
                </a:solidFill>
                <a:latin typeface="Arial" charset="0"/>
                <a:cs typeface="Arial" charset="0"/>
              </a:rPr>
              <a:t>start sequences </a:t>
            </a:r>
            <a:r>
              <a:rPr lang="en-US" sz="2000" b="0" dirty="0" smtClean="0">
                <a:latin typeface="Arial" charset="0"/>
                <a:cs typeface="Arial" charset="0"/>
              </a:rPr>
              <a:t>and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end sequences </a:t>
            </a:r>
            <a:r>
              <a:rPr lang="en-US" sz="2000" b="0" dirty="0" smtClean="0">
                <a:latin typeface="Arial" charset="0"/>
                <a:cs typeface="Arial" charset="0"/>
              </a:rPr>
              <a:t>(and </a:t>
            </a:r>
            <a:r>
              <a:rPr lang="en-US" sz="2000" b="0" dirty="0" smtClean="0">
                <a:solidFill>
                  <a:srgbClr val="008040"/>
                </a:solidFill>
                <a:latin typeface="Arial" charset="0"/>
                <a:cs typeface="Arial" charset="0"/>
              </a:rPr>
              <a:t>other items</a:t>
            </a:r>
            <a:r>
              <a:rPr lang="en-US" sz="2000" b="0" dirty="0" smtClean="0">
                <a:latin typeface="Arial" charset="0"/>
                <a:cs typeface="Arial" charset="0"/>
              </a:rPr>
              <a:t>)</a:t>
            </a:r>
          </a:p>
          <a:p>
            <a:endParaRPr lang="en-US" sz="2000" b="0" dirty="0">
              <a:latin typeface="Arial" charset="0"/>
              <a:cs typeface="Arial" charset="0"/>
            </a:endParaRPr>
          </a:p>
          <a:p>
            <a:r>
              <a:rPr lang="en-US" sz="2000" b="0" dirty="0" smtClean="0">
                <a:latin typeface="Arial" charset="0"/>
                <a:cs typeface="Arial" charset="0"/>
              </a:rPr>
              <a:t>We </a:t>
            </a:r>
            <a:r>
              <a:rPr lang="en-US" sz="2000" b="0" dirty="0">
                <a:latin typeface="Arial" charset="0"/>
                <a:cs typeface="Arial" charset="0"/>
              </a:rPr>
              <a:t>can use free recall sequences to explain serial recall phenomena.</a:t>
            </a:r>
          </a:p>
          <a:p>
            <a:endParaRPr lang="en-US" sz="2000" b="0" dirty="0" smtClean="0">
              <a:latin typeface="Arial" charset="0"/>
              <a:cs typeface="Arial" charset="0"/>
            </a:endParaRPr>
          </a:p>
          <a:p>
            <a:r>
              <a:rPr lang="en-US" sz="2000" b="0" dirty="0" smtClean="0">
                <a:latin typeface="Arial" charset="0"/>
                <a:cs typeface="Arial" charset="0"/>
              </a:rPr>
              <a:t>If we know start sequences and end sequences, then randomly allocating any other recalled items in between will naturally generate transposition error gradients.</a:t>
            </a:r>
          </a:p>
          <a:p>
            <a:endParaRPr lang="en-US" sz="2000" b="0" dirty="0">
              <a:latin typeface="Arial" charset="0"/>
              <a:cs typeface="Arial" charset="0"/>
            </a:endParaRPr>
          </a:p>
          <a:p>
            <a:endParaRPr lang="en-US" sz="2000" b="0" dirty="0">
              <a:latin typeface="Arial" charset="0"/>
              <a:cs typeface="Arial" charset="0"/>
            </a:endParaRPr>
          </a:p>
          <a:p>
            <a:endParaRPr lang="en-US" sz="2000" b="0" dirty="0" smtClean="0">
              <a:latin typeface="Arial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slow" advTm="5625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76672"/>
            <a:ext cx="7488832" cy="597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Arial"/>
              <a:cs typeface="Arial"/>
            </a:endParaRPr>
          </a:p>
          <a:p>
            <a:pPr algn="ctr"/>
            <a:endParaRPr lang="en-US" dirty="0">
              <a:latin typeface="Arial"/>
              <a:cs typeface="Arial"/>
            </a:endParaRPr>
          </a:p>
          <a:p>
            <a:pPr algn="ctr"/>
            <a:r>
              <a:rPr lang="en-US" dirty="0" smtClean="0">
                <a:latin typeface="Arial"/>
                <a:cs typeface="Arial"/>
              </a:rPr>
              <a:t>Thank you! </a:t>
            </a:r>
          </a:p>
          <a:p>
            <a:pPr algn="ctr"/>
            <a:endParaRPr lang="en-US" dirty="0" smtClean="0">
              <a:latin typeface="Arial"/>
              <a:cs typeface="Arial"/>
            </a:endParaRPr>
          </a:p>
          <a:p>
            <a:pPr algn="ctr"/>
            <a:r>
              <a:rPr lang="en-US" dirty="0" smtClean="0">
                <a:latin typeface="Arial"/>
                <a:cs typeface="Arial"/>
              </a:rPr>
              <a:t>Any Questions?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Acknowledgements</a:t>
            </a:r>
          </a:p>
          <a:p>
            <a:r>
              <a:rPr lang="en-US" dirty="0" smtClean="0">
                <a:latin typeface="Arial"/>
                <a:cs typeface="Arial"/>
              </a:rPr>
              <a:t>Talented PhD students</a:t>
            </a:r>
          </a:p>
          <a:p>
            <a:r>
              <a:rPr lang="en-US" b="0" dirty="0" smtClean="0">
                <a:latin typeface="Arial"/>
                <a:cs typeface="Arial"/>
              </a:rPr>
              <a:t>Lydia Tan</a:t>
            </a:r>
          </a:p>
          <a:p>
            <a:r>
              <a:rPr lang="en-US" b="0" dirty="0" err="1" smtClean="0">
                <a:latin typeface="Arial"/>
                <a:cs typeface="Arial"/>
              </a:rPr>
              <a:t>Parveen</a:t>
            </a:r>
            <a:r>
              <a:rPr lang="en-US" b="0" dirty="0" smtClean="0">
                <a:latin typeface="Arial"/>
                <a:cs typeface="Arial"/>
              </a:rPr>
              <a:t> </a:t>
            </a:r>
            <a:r>
              <a:rPr lang="en-US" b="0" dirty="0" err="1" smtClean="0">
                <a:latin typeface="Arial"/>
                <a:cs typeface="Arial"/>
              </a:rPr>
              <a:t>Bhatarah</a:t>
            </a:r>
            <a:r>
              <a:rPr lang="en-US" b="0" dirty="0" smtClean="0">
                <a:latin typeface="Arial"/>
                <a:cs typeface="Arial"/>
              </a:rPr>
              <a:t> (ESRC)</a:t>
            </a:r>
          </a:p>
          <a:p>
            <a:r>
              <a:rPr lang="en-US" b="0" dirty="0" smtClean="0">
                <a:latin typeface="Arial"/>
                <a:cs typeface="Arial"/>
              </a:rPr>
              <a:t>Rachel Grenfell-</a:t>
            </a:r>
            <a:r>
              <a:rPr lang="en-US" b="0" dirty="0" err="1" smtClean="0">
                <a:latin typeface="Arial"/>
                <a:cs typeface="Arial"/>
              </a:rPr>
              <a:t>Essam</a:t>
            </a:r>
            <a:r>
              <a:rPr lang="en-US" b="0" dirty="0" smtClean="0">
                <a:latin typeface="Arial"/>
                <a:cs typeface="Arial"/>
              </a:rPr>
              <a:t> (ESRC)</a:t>
            </a:r>
          </a:p>
          <a:p>
            <a:r>
              <a:rPr lang="en-US" b="0" dirty="0" smtClean="0">
                <a:latin typeface="Arial"/>
                <a:cs typeface="Arial"/>
              </a:rPr>
              <a:t>Jessica Spurgeon</a:t>
            </a:r>
          </a:p>
          <a:p>
            <a:r>
              <a:rPr lang="en-US" b="0" dirty="0" smtClean="0">
                <a:latin typeface="Arial"/>
                <a:cs typeface="Arial"/>
              </a:rPr>
              <a:t>Cathleen </a:t>
            </a:r>
            <a:r>
              <a:rPr lang="en-US" b="0" dirty="0" err="1" smtClean="0">
                <a:latin typeface="Arial"/>
                <a:cs typeface="Arial"/>
              </a:rPr>
              <a:t>Cortis</a:t>
            </a:r>
            <a:r>
              <a:rPr lang="en-US" b="0" dirty="0" smtClean="0">
                <a:latin typeface="Arial"/>
                <a:cs typeface="Arial"/>
              </a:rPr>
              <a:t> Mack</a:t>
            </a:r>
            <a:endParaRPr lang="en-US" b="0" dirty="0">
              <a:latin typeface="Arial"/>
              <a:cs typeface="Arial"/>
            </a:endParaRPr>
          </a:p>
        </p:txBody>
      </p:sp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725144"/>
            <a:ext cx="1193800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779840"/>
      </p:ext>
    </p:extLst>
  </p:cSld>
  <p:clrMapOvr>
    <a:masterClrMapping/>
  </p:clrMapOvr>
  <p:transition xmlns:p14="http://schemas.microsoft.com/office/powerpoint/2010/main" spd="slow" advTm="56257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 txBox="1">
            <a:spLocks noChangeArrowheads="1"/>
          </p:cNvSpPr>
          <p:nvPr/>
        </p:nvSpPr>
        <p:spPr bwMode="auto">
          <a:xfrm>
            <a:off x="119094" y="332656"/>
            <a:ext cx="9024906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 smtClean="0">
                <a:solidFill>
                  <a:srgbClr val="187534"/>
                </a:solidFill>
                <a:latin typeface="Arial"/>
                <a:cs typeface="Arial"/>
              </a:rPr>
              <a:t>B: Why are there separate theories of ISR and IFR?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dirty="0" smtClean="0">
              <a:solidFill>
                <a:srgbClr val="187534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b="0" dirty="0" smtClean="0">
                <a:latin typeface="Arial"/>
                <a:cs typeface="Arial"/>
              </a:rPr>
              <a:t>Three reasons:</a:t>
            </a:r>
          </a:p>
          <a:p>
            <a:pPr marL="457200" indent="-457200" eaLnBrk="1" hangingPunct="1">
              <a:lnSpc>
                <a:spcPct val="90000"/>
              </a:lnSpc>
              <a:spcBef>
                <a:spcPct val="20000"/>
              </a:spcBef>
              <a:buFontTx/>
              <a:buAutoNum type="arabicParenBoth"/>
              <a:defRPr/>
            </a:pPr>
            <a:r>
              <a:rPr lang="en-GB" sz="2000" dirty="0" err="1" smtClean="0">
                <a:solidFill>
                  <a:srgbClr val="0000FF"/>
                </a:solidFill>
                <a:latin typeface="Arial"/>
                <a:cs typeface="Arial"/>
              </a:rPr>
              <a:t>Baddeley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GB" sz="2000" dirty="0">
                <a:solidFill>
                  <a:srgbClr val="0000FF"/>
                </a:solidFill>
                <a:latin typeface="Arial"/>
                <a:cs typeface="Arial"/>
              </a:rPr>
              <a:t>&amp; Hitch (1974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)</a:t>
            </a:r>
            <a:r>
              <a:rPr lang="en-GB" sz="2000" b="0" dirty="0">
                <a:latin typeface="Arial"/>
                <a:cs typeface="Arial"/>
              </a:rPr>
              <a:t> excluded </a:t>
            </a:r>
            <a:r>
              <a:rPr lang="en-GB" sz="2000" b="0" dirty="0" err="1">
                <a:latin typeface="Arial"/>
                <a:cs typeface="Arial"/>
              </a:rPr>
              <a:t>recency</a:t>
            </a:r>
            <a:r>
              <a:rPr lang="en-GB" sz="2000" b="0" dirty="0">
                <a:latin typeface="Arial"/>
                <a:cs typeface="Arial"/>
              </a:rPr>
              <a:t> from </a:t>
            </a:r>
            <a:r>
              <a:rPr lang="en-GB" sz="2000" b="0" dirty="0" smtClean="0">
                <a:latin typeface="Arial"/>
                <a:cs typeface="Arial"/>
              </a:rPr>
              <a:t>WM</a:t>
            </a:r>
            <a:endParaRPr lang="en-GB" sz="2000" b="0" dirty="0">
              <a:solidFill>
                <a:srgbClr val="0000FF"/>
              </a:solidFill>
              <a:latin typeface="Arial"/>
              <a:cs typeface="Arial"/>
            </a:endParaRP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b="0" dirty="0" err="1" smtClean="0">
                <a:latin typeface="Arial"/>
                <a:cs typeface="Arial"/>
              </a:rPr>
              <a:t>Recency</a:t>
            </a:r>
            <a:r>
              <a:rPr lang="en-GB" sz="2000" b="0" dirty="0" smtClean="0">
                <a:latin typeface="Arial"/>
                <a:cs typeface="Arial"/>
              </a:rPr>
              <a:t> effect in IFR survives concurrent 6-digit ISR load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b="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b="0" dirty="0" smtClean="0">
                <a:latin typeface="Arial"/>
                <a:cs typeface="Arial"/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b="0" dirty="0" smtClean="0">
                <a:latin typeface="Arial"/>
                <a:cs typeface="Arial"/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b="0" dirty="0" smtClean="0">
              <a:latin typeface="Arial"/>
              <a:cs typeface="Arial"/>
            </a:endParaRPr>
          </a:p>
        </p:txBody>
      </p:sp>
      <p:pic>
        <p:nvPicPr>
          <p:cNvPr id="3481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452688"/>
            <a:ext cx="4819650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Oval 6"/>
          <p:cNvSpPr>
            <a:spLocks noChangeArrowheads="1"/>
          </p:cNvSpPr>
          <p:nvPr/>
        </p:nvSpPr>
        <p:spPr bwMode="auto">
          <a:xfrm rot="-4316817">
            <a:off x="5838032" y="3228181"/>
            <a:ext cx="3011488" cy="1063625"/>
          </a:xfrm>
          <a:prstGeom prst="ellipse">
            <a:avLst/>
          </a:prstGeom>
          <a:noFill/>
          <a:ln w="38100">
            <a:solidFill>
              <a:srgbClr val="FC032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Arial"/>
            </a:endParaRPr>
          </a:p>
        </p:txBody>
      </p:sp>
      <p:sp>
        <p:nvSpPr>
          <p:cNvPr id="34820" name="TextBox 1"/>
          <p:cNvSpPr txBox="1">
            <a:spLocks noChangeArrowheads="1"/>
          </p:cNvSpPr>
          <p:nvPr/>
        </p:nvSpPr>
        <p:spPr bwMode="auto">
          <a:xfrm>
            <a:off x="323850" y="5876925"/>
            <a:ext cx="84248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Arial"/>
              </a:rPr>
              <a:t>“Most theories of STM assume that retrieval from a temporary buffer store accounts for the </a:t>
            </a:r>
            <a:r>
              <a:rPr lang="en-US" sz="1400" dirty="0" err="1">
                <a:latin typeface="Arial"/>
              </a:rPr>
              <a:t>recency</a:t>
            </a:r>
            <a:r>
              <a:rPr lang="en-US" sz="1400" dirty="0">
                <a:latin typeface="Arial"/>
              </a:rPr>
              <a:t> effect, whereas our own results argue against this view. It is suggested that working memory, which in other respects can be regarded as a modified STS does not provide the basis for </a:t>
            </a:r>
            <a:r>
              <a:rPr lang="en-US" sz="1400" dirty="0" err="1">
                <a:latin typeface="Arial"/>
              </a:rPr>
              <a:t>recency</a:t>
            </a:r>
            <a:r>
              <a:rPr lang="en-US" sz="1400" dirty="0">
                <a:latin typeface="Arial"/>
              </a:rPr>
              <a:t>” (B&amp;H, 1974. p81)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  <p:bldP spid="348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 txBox="1">
            <a:spLocks noChangeArrowheads="1"/>
          </p:cNvSpPr>
          <p:nvPr/>
        </p:nvSpPr>
        <p:spPr bwMode="auto">
          <a:xfrm>
            <a:off x="179512" y="404664"/>
            <a:ext cx="90360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 smtClean="0">
                <a:solidFill>
                  <a:srgbClr val="187534"/>
                </a:solidFill>
                <a:latin typeface="Arial"/>
                <a:cs typeface="Arial"/>
              </a:rPr>
              <a:t>B: Why are there separate theories of ISR and IFR?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dirty="0" smtClean="0">
              <a:solidFill>
                <a:srgbClr val="187534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b="0" dirty="0" smtClean="0">
                <a:latin typeface="Arial"/>
                <a:cs typeface="Arial"/>
              </a:rPr>
              <a:t>Three reasons: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b="0" dirty="0" smtClean="0">
                <a:latin typeface="Arial"/>
                <a:cs typeface="Arial"/>
              </a:rPr>
              <a:t>(2) </a:t>
            </a:r>
            <a:r>
              <a:rPr lang="en-GB" sz="2000" b="0" dirty="0" err="1" smtClean="0">
                <a:latin typeface="Arial"/>
                <a:cs typeface="Arial"/>
              </a:rPr>
              <a:t>Baddeley</a:t>
            </a:r>
            <a:r>
              <a:rPr lang="en-GB" sz="2000" b="0" dirty="0" smtClean="0">
                <a:latin typeface="Arial"/>
                <a:cs typeface="Arial"/>
              </a:rPr>
              <a:t> (1976) </a:t>
            </a:r>
            <a:r>
              <a:rPr lang="en-GB" sz="2000" b="0" dirty="0">
                <a:latin typeface="Arial"/>
                <a:cs typeface="Arial"/>
              </a:rPr>
              <a:t>Speech-based </a:t>
            </a:r>
            <a:r>
              <a:rPr lang="en-GB" sz="2000" b="0" dirty="0" smtClean="0">
                <a:latin typeface="Arial"/>
                <a:cs typeface="Arial"/>
              </a:rPr>
              <a:t>variables affect ISR but not </a:t>
            </a:r>
            <a:r>
              <a:rPr lang="en-GB" sz="2000" b="0" dirty="0" err="1" smtClean="0">
                <a:latin typeface="Arial"/>
                <a:cs typeface="Arial"/>
              </a:rPr>
              <a:t>recency</a:t>
            </a:r>
            <a:endParaRPr lang="en-GB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sz="20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Phonological Loop theory of ISR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GB" sz="2000" b="0" dirty="0" smtClean="0">
                <a:solidFill>
                  <a:srgbClr val="0000FF"/>
                </a:solidFill>
                <a:latin typeface="Arial"/>
                <a:cs typeface="Arial"/>
              </a:rPr>
              <a:t>phonological similarity effects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GB" sz="2000" b="0" dirty="0" smtClean="0">
                <a:solidFill>
                  <a:srgbClr val="0000FF"/>
                </a:solidFill>
                <a:latin typeface="Arial"/>
                <a:cs typeface="Arial"/>
              </a:rPr>
              <a:t>word length effects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GB" sz="2000" b="0" dirty="0" smtClean="0">
                <a:solidFill>
                  <a:srgbClr val="0000FF"/>
                </a:solidFill>
                <a:latin typeface="Arial"/>
                <a:cs typeface="Arial"/>
              </a:rPr>
              <a:t>articulatory suppression</a:t>
            </a:r>
          </a:p>
          <a:p>
            <a:pPr lvl="2" eaLnBrk="1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/>
            </a:pPr>
            <a:r>
              <a:rPr lang="en-GB" sz="2000" b="0" dirty="0" smtClean="0">
                <a:solidFill>
                  <a:srgbClr val="0000FF"/>
                </a:solidFill>
                <a:latin typeface="Arial"/>
                <a:cs typeface="Arial"/>
              </a:rPr>
              <a:t>irrelevant speech effects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sz="2000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dirty="0" smtClean="0">
                <a:solidFill>
                  <a:srgbClr val="FF0000"/>
                </a:solidFill>
                <a:latin typeface="Arial"/>
                <a:cs typeface="Arial"/>
              </a:rPr>
              <a:t>but </a:t>
            </a:r>
            <a:r>
              <a:rPr lang="en-GB" sz="2000" b="0" dirty="0" err="1" smtClean="0">
                <a:solidFill>
                  <a:srgbClr val="FF0000"/>
                </a:solidFill>
                <a:latin typeface="Arial"/>
                <a:cs typeface="Arial"/>
              </a:rPr>
              <a:t>recency</a:t>
            </a:r>
            <a:r>
              <a:rPr lang="en-GB" sz="2000" b="0" dirty="0" smtClean="0">
                <a:solidFill>
                  <a:srgbClr val="FF0000"/>
                </a:solidFill>
                <a:latin typeface="Arial"/>
                <a:cs typeface="Arial"/>
              </a:rPr>
              <a:t> effects in IFR not selectively affected by these variables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b="0" dirty="0" smtClean="0">
                <a:latin typeface="Arial"/>
                <a:cs typeface="Arial"/>
              </a:rPr>
              <a:t>     </a:t>
            </a:r>
            <a:endParaRPr lang="en-GB" b="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b="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b="0" dirty="0" smtClean="0">
                <a:latin typeface="Arial"/>
                <a:cs typeface="Arial"/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b="0" dirty="0" smtClean="0">
                <a:latin typeface="Arial"/>
                <a:cs typeface="Arial"/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b="0" dirty="0" smtClean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 txBox="1">
            <a:spLocks noChangeArrowheads="1"/>
          </p:cNvSpPr>
          <p:nvPr/>
        </p:nvSpPr>
        <p:spPr bwMode="auto">
          <a:xfrm>
            <a:off x="107950" y="685800"/>
            <a:ext cx="90360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dirty="0" smtClean="0">
                <a:solidFill>
                  <a:srgbClr val="187534"/>
                </a:solidFill>
                <a:latin typeface="Arial"/>
                <a:cs typeface="Arial"/>
              </a:rPr>
              <a:t>B: Why are there separate theories of ISR and IFR?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dirty="0" smtClean="0">
              <a:solidFill>
                <a:srgbClr val="187534"/>
              </a:solidFill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b="0" dirty="0" smtClean="0">
                <a:latin typeface="Arial"/>
                <a:cs typeface="Arial"/>
              </a:rPr>
              <a:t>Three reasons: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b="0" dirty="0" smtClean="0">
                <a:latin typeface="Arial"/>
                <a:cs typeface="Arial"/>
              </a:rPr>
              <a:t>(3) Theories of ISR dominated by explaining </a:t>
            </a:r>
            <a:r>
              <a:rPr lang="en-GB" sz="2000" dirty="0" smtClean="0">
                <a:solidFill>
                  <a:srgbClr val="0000FF"/>
                </a:solidFill>
                <a:latin typeface="Arial"/>
                <a:cs typeface="Arial"/>
              </a:rPr>
              <a:t>primacy effects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b="0" dirty="0" smtClean="0">
                <a:latin typeface="Arial"/>
                <a:cs typeface="Arial"/>
              </a:rPr>
              <a:t>     Theories of IFR dominated by explaining </a:t>
            </a:r>
            <a:r>
              <a:rPr lang="en-GB" sz="2000" dirty="0" err="1" smtClean="0">
                <a:solidFill>
                  <a:srgbClr val="FF0000"/>
                </a:solidFill>
                <a:latin typeface="Arial"/>
                <a:cs typeface="Arial"/>
              </a:rPr>
              <a:t>recency</a:t>
            </a:r>
            <a:r>
              <a:rPr lang="en-GB" sz="2000" dirty="0" smtClean="0">
                <a:solidFill>
                  <a:srgbClr val="FF0000"/>
                </a:solidFill>
                <a:latin typeface="Arial"/>
                <a:cs typeface="Arial"/>
              </a:rPr>
              <a:t> effects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sz="2000" b="0" dirty="0" smtClean="0">
                <a:latin typeface="Arial"/>
                <a:cs typeface="Arial"/>
              </a:rPr>
              <a:t>     </a:t>
            </a:r>
            <a:endParaRPr lang="en-GB" b="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b="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b="0" dirty="0" smtClean="0">
                <a:latin typeface="Arial"/>
                <a:cs typeface="Arial"/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GB" b="0" dirty="0" smtClean="0">
                <a:latin typeface="Arial"/>
                <a:cs typeface="Arial"/>
              </a:rPr>
              <a:t>	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GB" b="0" dirty="0" smtClean="0">
              <a:latin typeface="Arial"/>
              <a:cs typeface="Arial"/>
            </a:endParaRPr>
          </a:p>
        </p:txBody>
      </p:sp>
      <p:pic>
        <p:nvPicPr>
          <p:cNvPr id="389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780928"/>
            <a:ext cx="4392612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780928"/>
            <a:ext cx="449421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nut 4">
            <a:extLst>
              <a:ext uri="{FF2B5EF4-FFF2-40B4-BE49-F238E27FC236}"/>
            </a:extLst>
          </p:cNvPr>
          <p:cNvSpPr/>
          <p:nvPr/>
        </p:nvSpPr>
        <p:spPr bwMode="auto">
          <a:xfrm rot="3582501" flipH="1">
            <a:off x="7173913" y="2668215"/>
            <a:ext cx="846137" cy="3090863"/>
          </a:xfrm>
          <a:prstGeom prst="donut">
            <a:avLst>
              <a:gd name="adj" fmla="val 0"/>
            </a:avLst>
          </a:prstGeom>
          <a:solidFill>
            <a:srgbClr val="0000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n>
                <a:solidFill>
                  <a:srgbClr val="FF0000"/>
                </a:solidFill>
              </a:ln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Donut 5">
            <a:extLst>
              <a:ext uri="{FF2B5EF4-FFF2-40B4-BE49-F238E27FC236}"/>
            </a:extLst>
          </p:cNvPr>
          <p:cNvSpPr/>
          <p:nvPr/>
        </p:nvSpPr>
        <p:spPr bwMode="auto">
          <a:xfrm rot="1613605">
            <a:off x="725488" y="3695328"/>
            <a:ext cx="2981325" cy="895350"/>
          </a:xfrm>
          <a:prstGeom prst="donut">
            <a:avLst>
              <a:gd name="adj" fmla="val 3309"/>
            </a:avLst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n>
                <a:solidFill>
                  <a:srgbClr val="0000FF"/>
                </a:solidFill>
              </a:ln>
              <a:solidFill>
                <a:srgbClr val="0000FF"/>
              </a:solidFill>
              <a:latin typeface="Arial"/>
            </a:endParaRP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>
            <a:off x="30665" y="6568102"/>
            <a:ext cx="34028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200" b="0" dirty="0">
                <a:latin typeface="Arial"/>
              </a:rPr>
              <a:t>SOURCE: Grenfell-</a:t>
            </a:r>
            <a:r>
              <a:rPr lang="en-US" sz="1200" b="0" dirty="0" err="1">
                <a:latin typeface="Arial"/>
              </a:rPr>
              <a:t>Essam</a:t>
            </a:r>
            <a:r>
              <a:rPr lang="en-US" sz="1200" b="0" dirty="0">
                <a:latin typeface="Arial"/>
              </a:rPr>
              <a:t> &amp; Ward (2012, JML)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 txBox="1">
            <a:spLocks noChangeArrowheads="1"/>
          </p:cNvSpPr>
          <p:nvPr/>
        </p:nvSpPr>
        <p:spPr bwMode="auto">
          <a:xfrm>
            <a:off x="11340" y="404664"/>
            <a:ext cx="90360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dirty="0">
                <a:solidFill>
                  <a:srgbClr val="008000"/>
                </a:solidFill>
                <a:latin typeface="Arial"/>
                <a:cs typeface="Arial"/>
              </a:rPr>
              <a:t>C: The need for theoretical unification</a:t>
            </a:r>
            <a:r>
              <a:rPr lang="en-GB" dirty="0" smtClean="0">
                <a:solidFill>
                  <a:srgbClr val="008000"/>
                </a:solidFill>
                <a:latin typeface="Arial"/>
                <a:cs typeface="Arial"/>
              </a:rPr>
              <a:t>: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 </a:t>
            </a:r>
            <a:endParaRPr lang="en-GB" sz="2000" b="0" dirty="0" smtClean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 smtClean="0">
                <a:latin typeface="Arial"/>
                <a:cs typeface="Arial"/>
              </a:rPr>
              <a:t>Three reasons: </a:t>
            </a:r>
            <a:endParaRPr lang="en-GB" sz="2000" b="0" dirty="0">
              <a:latin typeface="Arial"/>
              <a:cs typeface="Arial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b="0" dirty="0">
                <a:latin typeface="Arial"/>
                <a:cs typeface="Arial"/>
              </a:rPr>
              <a:t>		</a:t>
            </a:r>
            <a:r>
              <a:rPr lang="en-GB" sz="2000" b="0" dirty="0">
                <a:solidFill>
                  <a:srgbClr val="008000"/>
                </a:solidFill>
                <a:latin typeface="Arial"/>
                <a:cs typeface="Arial"/>
              </a:rPr>
              <a:t>I: Similar Encoding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		II: Similar effects of speech variables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GB" sz="2000" b="0" dirty="0">
                <a:latin typeface="Arial"/>
                <a:cs typeface="Arial"/>
              </a:rPr>
              <a:t>		III: </a:t>
            </a:r>
            <a:r>
              <a:rPr lang="en-GB" sz="2000" b="0" dirty="0" smtClean="0">
                <a:latin typeface="Arial"/>
                <a:cs typeface="Arial"/>
              </a:rPr>
              <a:t>Similarities with similar List </a:t>
            </a:r>
            <a:r>
              <a:rPr lang="en-GB" sz="2000" b="0" dirty="0">
                <a:latin typeface="Arial"/>
                <a:cs typeface="Arial"/>
              </a:rPr>
              <a:t>length and scoring systems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/>
          <p:cNvSpPr txBox="1">
            <a:spLocks noChangeArrowheads="1"/>
          </p:cNvSpPr>
          <p:nvPr/>
        </p:nvSpPr>
        <p:spPr bwMode="auto">
          <a:xfrm>
            <a:off x="899592" y="476672"/>
            <a:ext cx="7467600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GB" sz="2000" b="0" dirty="0">
                <a:latin typeface="Arial"/>
                <a:cs typeface="Arial"/>
              </a:rPr>
              <a:t>I: Similar Encoding</a:t>
            </a:r>
          </a:p>
          <a:p>
            <a:endParaRPr lang="en-US" sz="2000" dirty="0">
              <a:solidFill>
                <a:schemeClr val="accent2"/>
              </a:solidFill>
              <a:latin typeface="Arial" charset="0"/>
            </a:endParaRPr>
          </a:p>
          <a:p>
            <a:r>
              <a:rPr lang="en-US" sz="2000" dirty="0" err="1">
                <a:solidFill>
                  <a:schemeClr val="accent2"/>
                </a:solidFill>
                <a:latin typeface="Arial" charset="0"/>
              </a:rPr>
              <a:t>Bhatarah</a:t>
            </a:r>
            <a:r>
              <a:rPr lang="en-US" sz="2000" dirty="0">
                <a:solidFill>
                  <a:schemeClr val="accent2"/>
                </a:solidFill>
                <a:latin typeface="Arial" charset="0"/>
              </a:rPr>
              <a:t>, Ward and Tan (2008, M&amp;C)</a:t>
            </a:r>
          </a:p>
          <a:p>
            <a:endParaRPr lang="en-US" sz="2000" dirty="0">
              <a:solidFill>
                <a:schemeClr val="accent2"/>
              </a:solidFill>
              <a:latin typeface="Arial" charset="0"/>
            </a:endParaRPr>
          </a:p>
          <a:p>
            <a:r>
              <a:rPr lang="en-US" sz="2000" b="0" dirty="0">
                <a:solidFill>
                  <a:srgbClr val="800080"/>
                </a:solidFill>
                <a:latin typeface="Arial" charset="0"/>
              </a:rPr>
              <a:t>Three groups of participants</a:t>
            </a:r>
          </a:p>
          <a:p>
            <a:endParaRPr lang="en-US" sz="2000" b="0" dirty="0">
              <a:latin typeface="Arial" charset="0"/>
            </a:endParaRPr>
          </a:p>
          <a:p>
            <a:r>
              <a:rPr lang="en-US" sz="2000" b="0" dirty="0">
                <a:latin typeface="Arial" charset="0"/>
              </a:rPr>
              <a:t>Group 1: </a:t>
            </a:r>
            <a:r>
              <a:rPr lang="en-US" sz="2000" dirty="0">
                <a:solidFill>
                  <a:srgbClr val="008000"/>
                </a:solidFill>
                <a:latin typeface="Arial" charset="0"/>
              </a:rPr>
              <a:t>Pre-cued Serial recall </a:t>
            </a:r>
            <a:r>
              <a:rPr lang="en-US" sz="2000" b="0" dirty="0">
                <a:latin typeface="Arial" charset="0"/>
              </a:rPr>
              <a:t>– they always performed ISR</a:t>
            </a:r>
          </a:p>
          <a:p>
            <a:endParaRPr lang="en-US" sz="2000" b="0" dirty="0">
              <a:latin typeface="Arial" charset="0"/>
            </a:endParaRPr>
          </a:p>
          <a:p>
            <a:r>
              <a:rPr lang="en-US" sz="2000" b="0" dirty="0">
                <a:latin typeface="Arial" charset="0"/>
              </a:rPr>
              <a:t>Group 2: </a:t>
            </a:r>
            <a:r>
              <a:rPr lang="en-US" sz="2000" dirty="0">
                <a:solidFill>
                  <a:srgbClr val="FF8000"/>
                </a:solidFill>
                <a:latin typeface="Arial" charset="0"/>
              </a:rPr>
              <a:t>Pre-cued Free recall </a:t>
            </a:r>
            <a:r>
              <a:rPr lang="en-US" sz="2000" b="0" dirty="0">
                <a:latin typeface="Arial" charset="0"/>
              </a:rPr>
              <a:t>– they always performed IFR</a:t>
            </a:r>
          </a:p>
          <a:p>
            <a:endParaRPr lang="en-US" sz="2000" b="0" dirty="0">
              <a:latin typeface="Arial" charset="0"/>
            </a:endParaRPr>
          </a:p>
          <a:p>
            <a:r>
              <a:rPr lang="en-US" sz="2000" b="0" dirty="0">
                <a:latin typeface="Arial" charset="0"/>
              </a:rPr>
              <a:t>Group 3: Post-cued Group: Encoded words not knowing</a:t>
            </a:r>
          </a:p>
          <a:p>
            <a:r>
              <a:rPr lang="en-US" sz="2000" b="0" dirty="0">
                <a:latin typeface="Arial" charset="0"/>
              </a:rPr>
              <a:t>	Cued at test to perform </a:t>
            </a:r>
            <a:r>
              <a:rPr lang="en-US" sz="2000" dirty="0">
                <a:solidFill>
                  <a:srgbClr val="FF8000"/>
                </a:solidFill>
                <a:latin typeface="Arial" charset="0"/>
              </a:rPr>
              <a:t>IFR (post-cued IFR) </a:t>
            </a:r>
            <a:r>
              <a:rPr lang="en-US" sz="2000" b="0" dirty="0">
                <a:latin typeface="Arial" charset="0"/>
              </a:rPr>
              <a:t>OR</a:t>
            </a:r>
          </a:p>
          <a:p>
            <a:r>
              <a:rPr lang="en-US" sz="2000" b="0" dirty="0">
                <a:latin typeface="Arial" charset="0"/>
              </a:rPr>
              <a:t>	Cued at test to perform </a:t>
            </a:r>
            <a:r>
              <a:rPr lang="en-US" sz="2000" dirty="0">
                <a:solidFill>
                  <a:srgbClr val="187534"/>
                </a:solidFill>
                <a:latin typeface="Arial" charset="0"/>
              </a:rPr>
              <a:t>ISR (post-cued ISR)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26|19.5|1.1|26.8|5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14|0.8|46.7|2.2|1.4|20.7|2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14|0.8|46.7|2.2|1.4|20.7|2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14|0.8|46.7|2.2|1.4|20.7|27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5|14|0.8|46.7|2.2|1.4|20.7|2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5.9|9.3|6.4|1.8|6.2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5.9|9.3|6.4|1.8|6.2|6.5"/>
</p:tagLst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8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9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0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2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3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4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Blank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">
    <a:majorFont>
      <a:latin typeface="Times"/>
      <a:ea typeface=""/>
      <a:cs typeface=""/>
    </a:majorFont>
    <a:minorFont>
      <a:latin typeface="Time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Geoff's G4 HD:Applications (Mac OS 9):Microsoft Office 2001:Templates:Presentations:Designs:Artsy</Template>
  <TotalTime>2892</TotalTime>
  <Words>2489</Words>
  <Application>Microsoft Macintosh PowerPoint</Application>
  <PresentationFormat>On-screen Show (4:3)</PresentationFormat>
  <Paragraphs>487</Paragraphs>
  <Slides>48</Slides>
  <Notes>39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Blank</vt:lpstr>
      <vt:lpstr>Document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importance of List lengths and scoring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importance of List lengths and scoring systems</vt:lpstr>
      <vt:lpstr>The importance of List lengths and scoring systems</vt:lpstr>
      <vt:lpstr>The importance of List lengths and scoring systems</vt:lpstr>
      <vt:lpstr>The importance of List lengths and scoring systems</vt:lpstr>
      <vt:lpstr>The importance of List lengths and scoring 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Essex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we need short-term memory to explain performance on short-term memory tasks?</dc:title>
  <dc:creator>Department of Psychology</dc:creator>
  <cp:lastModifiedBy>Geoff Ward</cp:lastModifiedBy>
  <cp:revision>234</cp:revision>
  <dcterms:created xsi:type="dcterms:W3CDTF">2013-01-29T11:08:34Z</dcterms:created>
  <dcterms:modified xsi:type="dcterms:W3CDTF">2021-11-30T14:53:05Z</dcterms:modified>
</cp:coreProperties>
</file>