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Lst>
  <p:notesMasterIdLst>
    <p:notesMasterId r:id="rId18"/>
  </p:notesMasterIdLst>
  <p:sldIdLst>
    <p:sldId id="257" r:id="rId7"/>
    <p:sldId id="2289" r:id="rId8"/>
    <p:sldId id="2290" r:id="rId9"/>
    <p:sldId id="2299" r:id="rId10"/>
    <p:sldId id="2293" r:id="rId11"/>
    <p:sldId id="2294" r:id="rId12"/>
    <p:sldId id="2295" r:id="rId13"/>
    <p:sldId id="2296" r:id="rId14"/>
    <p:sldId id="2298" r:id="rId15"/>
    <p:sldId id="2300" r:id="rId16"/>
    <p:sldId id="2297"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8E2BF39-BF9A-4BA1-9B7E-C422390A85C6}" v="10" dt="2025-10-30T04:51:00.964"/>
  </p1510:revLst>
</p1510:revInfo>
</file>

<file path=ppt/tableStyles.xml><?xml version="1.0" encoding="utf-8"?>
<a:tblStyleLst xmlns:a="http://schemas.openxmlformats.org/drawingml/2006/main" def="{5C22544A-7EE6-4342-B048-85BDC9FD1C3A}">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70" autoAdjust="0"/>
    <p:restoredTop sz="93868" autoAdjust="0"/>
  </p:normalViewPr>
  <p:slideViewPr>
    <p:cSldViewPr snapToGrid="0">
      <p:cViewPr varScale="1">
        <p:scale>
          <a:sx n="120" d="100"/>
          <a:sy n="120" d="100"/>
        </p:scale>
        <p:origin x="264"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9.xml"/><Relationship Id="rId23" Type="http://schemas.microsoft.com/office/2016/11/relationships/changesInfo" Target="changesInfos/changesInfo1.xml"/><Relationship Id="rId10" Type="http://schemas.openxmlformats.org/officeDocument/2006/relationships/slide" Target="slides/slide4.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elle Jongenelis" userId="3bcaf000-efb8-43ce-bab4-66bd032b5985" providerId="ADAL" clId="{028C1672-AF7A-4AE5-8991-C20146F8CB1C}"/>
    <pc:docChg chg="custSel addSld delSld modSld sldOrd">
      <pc:chgData name="Michelle Jongenelis" userId="3bcaf000-efb8-43ce-bab4-66bd032b5985" providerId="ADAL" clId="{028C1672-AF7A-4AE5-8991-C20146F8CB1C}" dt="2025-10-30T04:52:26.114" v="804" actId="20577"/>
      <pc:docMkLst>
        <pc:docMk/>
      </pc:docMkLst>
      <pc:sldChg chg="del">
        <pc:chgData name="Michelle Jongenelis" userId="3bcaf000-efb8-43ce-bab4-66bd032b5985" providerId="ADAL" clId="{028C1672-AF7A-4AE5-8991-C20146F8CB1C}" dt="2025-10-30T04:25:27.407" v="0" actId="2696"/>
        <pc:sldMkLst>
          <pc:docMk/>
          <pc:sldMk cId="2846536026" sldId="2291"/>
        </pc:sldMkLst>
      </pc:sldChg>
      <pc:sldChg chg="del">
        <pc:chgData name="Michelle Jongenelis" userId="3bcaf000-efb8-43ce-bab4-66bd032b5985" providerId="ADAL" clId="{028C1672-AF7A-4AE5-8991-C20146F8CB1C}" dt="2025-10-30T04:41:45.745" v="493" actId="47"/>
        <pc:sldMkLst>
          <pc:docMk/>
          <pc:sldMk cId="579129469" sldId="2292"/>
        </pc:sldMkLst>
      </pc:sldChg>
      <pc:sldChg chg="addSp delSp modSp mod">
        <pc:chgData name="Michelle Jongenelis" userId="3bcaf000-efb8-43ce-bab4-66bd032b5985" providerId="ADAL" clId="{028C1672-AF7A-4AE5-8991-C20146F8CB1C}" dt="2025-10-30T04:43:47.846" v="498" actId="1076"/>
        <pc:sldMkLst>
          <pc:docMk/>
          <pc:sldMk cId="903448224" sldId="2293"/>
        </pc:sldMkLst>
        <pc:spChg chg="mod">
          <ac:chgData name="Michelle Jongenelis" userId="3bcaf000-efb8-43ce-bab4-66bd032b5985" providerId="ADAL" clId="{028C1672-AF7A-4AE5-8991-C20146F8CB1C}" dt="2025-10-30T04:43:40.412" v="495" actId="6549"/>
          <ac:spMkLst>
            <pc:docMk/>
            <pc:sldMk cId="903448224" sldId="2293"/>
            <ac:spMk id="3" creationId="{7E4A6FB2-1334-97C9-CC15-9E95B7BC3C77}"/>
          </ac:spMkLst>
        </pc:spChg>
        <pc:grpChg chg="del">
          <ac:chgData name="Michelle Jongenelis" userId="3bcaf000-efb8-43ce-bab4-66bd032b5985" providerId="ADAL" clId="{028C1672-AF7A-4AE5-8991-C20146F8CB1C}" dt="2025-10-30T04:43:38.912" v="494" actId="478"/>
          <ac:grpSpMkLst>
            <pc:docMk/>
            <pc:sldMk cId="903448224" sldId="2293"/>
            <ac:grpSpMk id="8" creationId="{924AE1DD-91E8-B794-7108-5C93D4B0DD38}"/>
          </ac:grpSpMkLst>
        </pc:grpChg>
        <pc:picChg chg="add mod">
          <ac:chgData name="Michelle Jongenelis" userId="3bcaf000-efb8-43ce-bab4-66bd032b5985" providerId="ADAL" clId="{028C1672-AF7A-4AE5-8991-C20146F8CB1C}" dt="2025-10-30T04:43:47.846" v="498" actId="1076"/>
          <ac:picMkLst>
            <pc:docMk/>
            <pc:sldMk cId="903448224" sldId="2293"/>
            <ac:picMk id="9" creationId="{D5D46403-B7E1-422C-91C3-09CF7D4777AB}"/>
          </ac:picMkLst>
        </pc:picChg>
      </pc:sldChg>
      <pc:sldChg chg="modSp mod">
        <pc:chgData name="Michelle Jongenelis" userId="3bcaf000-efb8-43ce-bab4-66bd032b5985" providerId="ADAL" clId="{028C1672-AF7A-4AE5-8991-C20146F8CB1C}" dt="2025-10-30T04:52:26.114" v="804" actId="20577"/>
        <pc:sldMkLst>
          <pc:docMk/>
          <pc:sldMk cId="4283379990" sldId="2294"/>
        </pc:sldMkLst>
        <pc:spChg chg="mod">
          <ac:chgData name="Michelle Jongenelis" userId="3bcaf000-efb8-43ce-bab4-66bd032b5985" providerId="ADAL" clId="{028C1672-AF7A-4AE5-8991-C20146F8CB1C}" dt="2025-10-30T04:52:26.114" v="804" actId="20577"/>
          <ac:spMkLst>
            <pc:docMk/>
            <pc:sldMk cId="4283379990" sldId="2294"/>
            <ac:spMk id="3" creationId="{5C64716E-0E45-0907-D13B-ECD5CB3C6F29}"/>
          </ac:spMkLst>
        </pc:spChg>
      </pc:sldChg>
      <pc:sldChg chg="modSp mod">
        <pc:chgData name="Michelle Jongenelis" userId="3bcaf000-efb8-43ce-bab4-66bd032b5985" providerId="ADAL" clId="{028C1672-AF7A-4AE5-8991-C20146F8CB1C}" dt="2025-10-30T04:51:47.631" v="784" actId="20577"/>
        <pc:sldMkLst>
          <pc:docMk/>
          <pc:sldMk cId="2118156140" sldId="2297"/>
        </pc:sldMkLst>
        <pc:spChg chg="mod">
          <ac:chgData name="Michelle Jongenelis" userId="3bcaf000-efb8-43ce-bab4-66bd032b5985" providerId="ADAL" clId="{028C1672-AF7A-4AE5-8991-C20146F8CB1C}" dt="2025-10-30T04:51:47.631" v="784" actId="20577"/>
          <ac:spMkLst>
            <pc:docMk/>
            <pc:sldMk cId="2118156140" sldId="2297"/>
            <ac:spMk id="3" creationId="{653F2F2D-56F9-9AB3-C000-7697E254918E}"/>
          </ac:spMkLst>
        </pc:spChg>
      </pc:sldChg>
      <pc:sldChg chg="modSp mod">
        <pc:chgData name="Michelle Jongenelis" userId="3bcaf000-efb8-43ce-bab4-66bd032b5985" providerId="ADAL" clId="{028C1672-AF7A-4AE5-8991-C20146F8CB1C}" dt="2025-10-30T04:46:25.845" v="668" actId="20577"/>
        <pc:sldMkLst>
          <pc:docMk/>
          <pc:sldMk cId="1275823956" sldId="2298"/>
        </pc:sldMkLst>
        <pc:spChg chg="mod">
          <ac:chgData name="Michelle Jongenelis" userId="3bcaf000-efb8-43ce-bab4-66bd032b5985" providerId="ADAL" clId="{028C1672-AF7A-4AE5-8991-C20146F8CB1C}" dt="2025-10-30T04:46:25.845" v="668" actId="20577"/>
          <ac:spMkLst>
            <pc:docMk/>
            <pc:sldMk cId="1275823956" sldId="2298"/>
            <ac:spMk id="3" creationId="{1A4E9C86-BC8B-C412-E387-B3C1664F80DB}"/>
          </ac:spMkLst>
        </pc:spChg>
      </pc:sldChg>
      <pc:sldChg chg="modSp add mod">
        <pc:chgData name="Michelle Jongenelis" userId="3bcaf000-efb8-43ce-bab4-66bd032b5985" providerId="ADAL" clId="{028C1672-AF7A-4AE5-8991-C20146F8CB1C}" dt="2025-10-30T04:41:32.828" v="492" actId="115"/>
        <pc:sldMkLst>
          <pc:docMk/>
          <pc:sldMk cId="534227568" sldId="2299"/>
        </pc:sldMkLst>
        <pc:spChg chg="mod">
          <ac:chgData name="Michelle Jongenelis" userId="3bcaf000-efb8-43ce-bab4-66bd032b5985" providerId="ADAL" clId="{028C1672-AF7A-4AE5-8991-C20146F8CB1C}" dt="2025-10-30T04:41:32.828" v="492" actId="115"/>
          <ac:spMkLst>
            <pc:docMk/>
            <pc:sldMk cId="534227568" sldId="2299"/>
            <ac:spMk id="3" creationId="{8FA9D1B4-6D51-E391-C219-821B55F1D664}"/>
          </ac:spMkLst>
        </pc:spChg>
      </pc:sldChg>
      <pc:sldChg chg="new del ord">
        <pc:chgData name="Michelle Jongenelis" userId="3bcaf000-efb8-43ce-bab4-66bd032b5985" providerId="ADAL" clId="{028C1672-AF7A-4AE5-8991-C20146F8CB1C}" dt="2025-10-30T04:39:02.528" v="4" actId="47"/>
        <pc:sldMkLst>
          <pc:docMk/>
          <pc:sldMk cId="2443485825" sldId="2299"/>
        </pc:sldMkLst>
      </pc:sldChg>
      <pc:sldChg chg="addSp delSp modSp new mod">
        <pc:chgData name="Michelle Jongenelis" userId="3bcaf000-efb8-43ce-bab4-66bd032b5985" providerId="ADAL" clId="{028C1672-AF7A-4AE5-8991-C20146F8CB1C}" dt="2025-10-30T04:50:46.186" v="744" actId="20577"/>
        <pc:sldMkLst>
          <pc:docMk/>
          <pc:sldMk cId="4130551264" sldId="2300"/>
        </pc:sldMkLst>
        <pc:spChg chg="mod">
          <ac:chgData name="Michelle Jongenelis" userId="3bcaf000-efb8-43ce-bab4-66bd032b5985" providerId="ADAL" clId="{028C1672-AF7A-4AE5-8991-C20146F8CB1C}" dt="2025-10-30T04:46:39.413" v="670"/>
          <ac:spMkLst>
            <pc:docMk/>
            <pc:sldMk cId="4130551264" sldId="2300"/>
            <ac:spMk id="2" creationId="{CE7B1647-7371-AECF-D251-1566C1A798F3}"/>
          </ac:spMkLst>
        </pc:spChg>
        <pc:spChg chg="mod">
          <ac:chgData name="Michelle Jongenelis" userId="3bcaf000-efb8-43ce-bab4-66bd032b5985" providerId="ADAL" clId="{028C1672-AF7A-4AE5-8991-C20146F8CB1C}" dt="2025-10-30T04:50:46.186" v="744" actId="20577"/>
          <ac:spMkLst>
            <pc:docMk/>
            <pc:sldMk cId="4130551264" sldId="2300"/>
            <ac:spMk id="3" creationId="{C565769B-ACAB-3F54-58E3-4DCADB1543C4}"/>
          </ac:spMkLst>
        </pc:spChg>
        <pc:spChg chg="add del mod">
          <ac:chgData name="Michelle Jongenelis" userId="3bcaf000-efb8-43ce-bab4-66bd032b5985" providerId="ADAL" clId="{028C1672-AF7A-4AE5-8991-C20146F8CB1C}" dt="2025-10-30T04:50:41.514" v="728" actId="478"/>
          <ac:spMkLst>
            <pc:docMk/>
            <pc:sldMk cId="4130551264" sldId="2300"/>
            <ac:spMk id="6" creationId="{6BB2795C-DD93-BD65-5E0D-B96029FBA501}"/>
          </ac:spMkLst>
        </pc:spChg>
      </pc:sldChg>
      <pc:sldChg chg="new del">
        <pc:chgData name="Michelle Jongenelis" userId="3bcaf000-efb8-43ce-bab4-66bd032b5985" providerId="ADAL" clId="{028C1672-AF7A-4AE5-8991-C20146F8CB1C}" dt="2025-10-30T04:48:50.097" v="692" actId="47"/>
        <pc:sldMkLst>
          <pc:docMk/>
          <pc:sldMk cId="2842975562" sldId="2301"/>
        </pc:sldMkLst>
      </pc:sldChg>
      <pc:sldChg chg="modSp new del">
        <pc:chgData name="Michelle Jongenelis" userId="3bcaf000-efb8-43ce-bab4-66bd032b5985" providerId="ADAL" clId="{028C1672-AF7A-4AE5-8991-C20146F8CB1C}" dt="2025-10-30T04:51:13.014" v="745" actId="2696"/>
        <pc:sldMkLst>
          <pc:docMk/>
          <pc:sldMk cId="2994791266" sldId="2301"/>
        </pc:sldMkLst>
        <pc:spChg chg="mod">
          <ac:chgData name="Michelle Jongenelis" userId="3bcaf000-efb8-43ce-bab4-66bd032b5985" providerId="ADAL" clId="{028C1672-AF7A-4AE5-8991-C20146F8CB1C}" dt="2025-10-30T04:49:39.202" v="694"/>
          <ac:spMkLst>
            <pc:docMk/>
            <pc:sldMk cId="2994791266" sldId="2301"/>
            <ac:spMk id="3" creationId="{E86D98B9-5B4B-2E5F-9417-70BC387749F9}"/>
          </ac:spMkLst>
        </pc:spChg>
      </pc:sldChg>
    </pc:docChg>
  </pc:docChgLst>
  <pc:docChgLst>
    <pc:chgData name="Michelle Jongenelis" userId="3bcaf000-efb8-43ce-bab4-66bd032b5985" providerId="ADAL" clId="{7387D9C8-FF2C-4675-AB87-A2172A914390}"/>
    <pc:docChg chg="delSld modSld">
      <pc:chgData name="Michelle Jongenelis" userId="3bcaf000-efb8-43ce-bab4-66bd032b5985" providerId="ADAL" clId="{7387D9C8-FF2C-4675-AB87-A2172A914390}" dt="2025-01-15T01:55:30.649" v="28" actId="47"/>
      <pc:docMkLst>
        <pc:docMk/>
      </pc:docMkLst>
      <pc:sldChg chg="modSp mod">
        <pc:chgData name="Michelle Jongenelis" userId="3bcaf000-efb8-43ce-bab4-66bd032b5985" providerId="ADAL" clId="{7387D9C8-FF2C-4675-AB87-A2172A914390}" dt="2025-01-15T01:53:26.743" v="1" actId="207"/>
        <pc:sldMkLst>
          <pc:docMk/>
          <pc:sldMk cId="162373947" sldId="2290"/>
        </pc:sldMkLst>
      </pc:sldChg>
      <pc:sldChg chg="modSp mod">
        <pc:chgData name="Michelle Jongenelis" userId="3bcaf000-efb8-43ce-bab4-66bd032b5985" providerId="ADAL" clId="{7387D9C8-FF2C-4675-AB87-A2172A914390}" dt="2025-01-15T01:55:28.325" v="27"/>
        <pc:sldMkLst>
          <pc:docMk/>
          <pc:sldMk cId="1275823956" sldId="2298"/>
        </pc:sldMkLst>
      </pc:sldChg>
      <pc:sldChg chg="del">
        <pc:chgData name="Michelle Jongenelis" userId="3bcaf000-efb8-43ce-bab4-66bd032b5985" providerId="ADAL" clId="{7387D9C8-FF2C-4675-AB87-A2172A914390}" dt="2025-01-15T01:55:15.554" v="24" actId="47"/>
        <pc:sldMkLst>
          <pc:docMk/>
          <pc:sldMk cId="1267975976" sldId="2299"/>
        </pc:sldMkLst>
      </pc:sldChg>
      <pc:sldChg chg="del">
        <pc:chgData name="Michelle Jongenelis" userId="3bcaf000-efb8-43ce-bab4-66bd032b5985" providerId="ADAL" clId="{7387D9C8-FF2C-4675-AB87-A2172A914390}" dt="2025-01-15T01:55:30.649" v="28" actId="47"/>
        <pc:sldMkLst>
          <pc:docMk/>
          <pc:sldMk cId="2584152756" sldId="2300"/>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30/10/2025</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30/10/2025</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30/10/2025</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image" Target="../media/image1.png"/><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30/10/2025</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30/10/2025</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30/10/2025</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hyperlink" Target="https://gateway.research.unimelb.edu.au/funding-contracts-and-ethics/ethics-and-integrity/human-ethics/reas-and-hrecs" TargetMode="Externa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hyperlink" Target="http://www.orei.unimelb.edu.au/" TargetMode="External"/><Relationship Id="rId2" Type="http://schemas.openxmlformats.org/officeDocument/2006/relationships/hyperlink" Target="https://gateway.research.unimelb.edu.au/funding-contracts-and-ethics/ethics-and-integrity/human-ethics/apply-for-ethics-approval" TargetMode="External"/><Relationship Id="rId1" Type="http://schemas.openxmlformats.org/officeDocument/2006/relationships/slideLayout" Target="../slideLayouts/slideLayout6.xml"/><Relationship Id="rId4" Type="http://schemas.openxmlformats.org/officeDocument/2006/relationships/hyperlink" Target="https://unimelb.service-now.com/research" TargetMode="External"/></Relationships>
</file>

<file path=ppt/slides/_rels/slide2.xml.rels><?xml version="1.0" encoding="UTF-8" standalone="yes"?>
<Relationships xmlns="http://schemas.openxmlformats.org/package/2006/relationships"><Relationship Id="rId2" Type="http://schemas.openxmlformats.org/officeDocument/2006/relationships/hyperlink" Target="https://oreiapps.research.unimelb.edu.au/" TargetMode="Externa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hyperlink" Target="https://unimelb.sona-systems.com/" TargetMode="Externa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212062" y="2497202"/>
            <a:ext cx="8976761" cy="2272930"/>
          </a:xfrm>
        </p:spPr>
        <p:txBody>
          <a:bodyPr/>
          <a:lstStyle/>
          <a:p>
            <a:r>
              <a:rPr lang="en-AU" sz="3200" dirty="0"/>
              <a:t>Introduction to Research Ethics</a:t>
            </a:r>
            <a:endParaRPr lang="en-AU" sz="2800" b="0" dirty="0"/>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a:xfrm>
            <a:off x="212063" y="5419597"/>
            <a:ext cx="288000" cy="10800"/>
          </a:xfrm>
        </p:spPr>
        <p:txBody>
          <a:bodyPr/>
          <a:lstStyle/>
          <a:p>
            <a:endParaRPr lang="en-AU" dirty="0"/>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a:xfrm>
            <a:off x="151002" y="5430397"/>
            <a:ext cx="7226198" cy="1142388"/>
          </a:xfrm>
        </p:spPr>
        <p:txBody>
          <a:bodyPr>
            <a:normAutofit lnSpcReduction="10000"/>
          </a:bodyPr>
          <a:lstStyle/>
          <a:p>
            <a:pPr marL="0" indent="0">
              <a:buNone/>
            </a:pPr>
            <a:r>
              <a:rPr lang="en-AU" sz="1800" dirty="0"/>
              <a:t>Associate Professor Michelle Jongenelis</a:t>
            </a:r>
          </a:p>
          <a:p>
            <a:pPr lvl="1"/>
            <a:r>
              <a:rPr lang="en-AU" i="1" dirty="0"/>
              <a:t>Chair of Human Research Ethics</a:t>
            </a:r>
          </a:p>
          <a:p>
            <a:pPr lvl="1"/>
            <a:r>
              <a:rPr lang="en-AU" i="1" dirty="0"/>
              <a:t>Melbourne School of Psychological Sciences</a:t>
            </a:r>
            <a:endParaRPr lang="en-AU" dirty="0"/>
          </a:p>
          <a:p>
            <a:pPr lvl="1"/>
            <a:r>
              <a:rPr lang="en-AU" dirty="0"/>
              <a:t>michelle.jongenelis@unimelb.edu.au</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1647-7371-AECF-D251-1566C1A798F3}"/>
              </a:ext>
            </a:extLst>
          </p:cNvPr>
          <p:cNvSpPr>
            <a:spLocks noGrp="1"/>
          </p:cNvSpPr>
          <p:nvPr>
            <p:ph type="title"/>
          </p:nvPr>
        </p:nvSpPr>
        <p:spPr/>
        <p:txBody>
          <a:bodyPr/>
          <a:lstStyle/>
          <a:p>
            <a:r>
              <a:rPr lang="en-AU" dirty="0"/>
              <a:t>Timing is everything</a:t>
            </a:r>
          </a:p>
        </p:txBody>
      </p:sp>
      <p:sp>
        <p:nvSpPr>
          <p:cNvPr id="3" name="Content Placeholder 2">
            <a:extLst>
              <a:ext uri="{FF2B5EF4-FFF2-40B4-BE49-F238E27FC236}">
                <a16:creationId xmlns:a16="http://schemas.microsoft.com/office/drawing/2014/main" id="{C565769B-ACAB-3F54-58E3-4DCADB1543C4}"/>
              </a:ext>
            </a:extLst>
          </p:cNvPr>
          <p:cNvSpPr>
            <a:spLocks noGrp="1"/>
          </p:cNvSpPr>
          <p:nvPr>
            <p:ph idx="1"/>
          </p:nvPr>
        </p:nvSpPr>
        <p:spPr/>
        <p:txBody>
          <a:bodyPr/>
          <a:lstStyle/>
          <a:p>
            <a:r>
              <a:rPr lang="en-AU" dirty="0"/>
              <a:t>It is recommended that researchers consider the following timeline when preparing an application:</a:t>
            </a:r>
          </a:p>
          <a:p>
            <a:r>
              <a:rPr lang="en-AU" b="1" dirty="0"/>
              <a:t>Compliance check:</a:t>
            </a:r>
            <a:r>
              <a:rPr lang="en-AU" dirty="0"/>
              <a:t> The compliance stage usually takes 2 weeks, but may take longer during peak times.</a:t>
            </a:r>
          </a:p>
          <a:p>
            <a:r>
              <a:rPr lang="en-AU" b="1" dirty="0"/>
              <a:t>Respond to Compliance feedback:</a:t>
            </a:r>
            <a:r>
              <a:rPr lang="en-AU" dirty="0"/>
              <a:t> The timeframe for researchers to amend their application in response to feedback from the compliance check is at their discretion.</a:t>
            </a:r>
          </a:p>
          <a:p>
            <a:r>
              <a:rPr lang="en-AU" b="1" dirty="0"/>
              <a:t>Low Risk Review Application (LNR):</a:t>
            </a:r>
            <a:r>
              <a:rPr lang="en-AU" dirty="0"/>
              <a:t> This stage may vary depending on the low-risk reviewer delegate's availability and peak workload periods. It is generally recommended to allow three to four weeks for this stage. The low-risk review delegate's outcome will be provided to you as soon as their decision is registered.</a:t>
            </a:r>
          </a:p>
          <a:p>
            <a:r>
              <a:rPr lang="en-AU" b="1" dirty="0"/>
              <a:t>HREC Review Application (GLTR):</a:t>
            </a:r>
            <a:r>
              <a:rPr lang="en-AU" dirty="0"/>
              <a:t> Committee members require time to read and discuss applications appropriately. They have up to 2 weeks to review an application before they are scheduled to meet. Note that applications are assigned to the next available meeting. At times of high volume, the next meeting may not be available for your application. You will be notified of the review date when your application is assigned to a meeting. The Committee’s review and an outcome will be provided to you within 5 working days of the meeting date. </a:t>
            </a:r>
            <a:r>
              <a:rPr lang="en-AU" dirty="0">
                <a:hlinkClick r:id="rId2"/>
              </a:rPr>
              <a:t>MEETING SCHEDULE</a:t>
            </a:r>
            <a:endParaRPr lang="en-AU" dirty="0"/>
          </a:p>
        </p:txBody>
      </p:sp>
      <p:sp>
        <p:nvSpPr>
          <p:cNvPr id="4" name="Slide Number Placeholder 3">
            <a:extLst>
              <a:ext uri="{FF2B5EF4-FFF2-40B4-BE49-F238E27FC236}">
                <a16:creationId xmlns:a16="http://schemas.microsoft.com/office/drawing/2014/main" id="{2EEF32F8-02D0-FC8A-96B1-0A9542F4CEBE}"/>
              </a:ext>
            </a:extLst>
          </p:cNvPr>
          <p:cNvSpPr>
            <a:spLocks noGrp="1"/>
          </p:cNvSpPr>
          <p:nvPr>
            <p:ph type="sldNum" sz="quarter" idx="12"/>
          </p:nvPr>
        </p:nvSpPr>
        <p:spPr/>
        <p:txBody>
          <a:bodyPr/>
          <a:lstStyle/>
          <a:p>
            <a:fld id="{DC22DD25-61AE-413C-B4D2-EF2365C9B2E1}" type="slidenum">
              <a:rPr lang="en-AU" noProof="0" smtClean="0"/>
              <a:t>10</a:t>
            </a:fld>
            <a:endParaRPr lang="en-AU" noProof="0"/>
          </a:p>
        </p:txBody>
      </p:sp>
    </p:spTree>
    <p:extLst>
      <p:ext uri="{BB962C8B-B14F-4D97-AF65-F5344CB8AC3E}">
        <p14:creationId xmlns:p14="http://schemas.microsoft.com/office/powerpoint/2010/main" val="413055126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045F8E-3445-A298-2A1D-014914F67095}"/>
              </a:ext>
            </a:extLst>
          </p:cNvPr>
          <p:cNvSpPr>
            <a:spLocks noGrp="1"/>
          </p:cNvSpPr>
          <p:nvPr>
            <p:ph type="title"/>
          </p:nvPr>
        </p:nvSpPr>
        <p:spPr/>
        <p:txBody>
          <a:bodyPr/>
          <a:lstStyle/>
          <a:p>
            <a:r>
              <a:rPr lang="en-AU" dirty="0"/>
              <a:t>More information</a:t>
            </a:r>
          </a:p>
        </p:txBody>
      </p:sp>
      <p:sp>
        <p:nvSpPr>
          <p:cNvPr id="3" name="Content Placeholder 2">
            <a:extLst>
              <a:ext uri="{FF2B5EF4-FFF2-40B4-BE49-F238E27FC236}">
                <a16:creationId xmlns:a16="http://schemas.microsoft.com/office/drawing/2014/main" id="{653F2F2D-56F9-9AB3-C000-7697E254918E}"/>
              </a:ext>
            </a:extLst>
          </p:cNvPr>
          <p:cNvSpPr>
            <a:spLocks noGrp="1"/>
          </p:cNvSpPr>
          <p:nvPr>
            <p:ph idx="1"/>
          </p:nvPr>
        </p:nvSpPr>
        <p:spPr/>
        <p:txBody>
          <a:bodyPr/>
          <a:lstStyle/>
          <a:p>
            <a:r>
              <a:rPr lang="en-AU" dirty="0"/>
              <a:t>First port of call</a:t>
            </a:r>
          </a:p>
          <a:p>
            <a:r>
              <a:rPr lang="en-AU" dirty="0"/>
              <a:t>• Your supervisor</a:t>
            </a:r>
          </a:p>
          <a:p>
            <a:r>
              <a:rPr lang="en-AU" dirty="0"/>
              <a:t>• </a:t>
            </a:r>
            <a:r>
              <a:rPr lang="en-AU" dirty="0">
                <a:hlinkClick r:id="rId2"/>
              </a:rPr>
              <a:t>Research gateway</a:t>
            </a:r>
            <a:endParaRPr lang="en-AU" dirty="0"/>
          </a:p>
          <a:p>
            <a:r>
              <a:rPr lang="en-AU" dirty="0"/>
              <a:t>For general matters</a:t>
            </a:r>
          </a:p>
          <a:p>
            <a:r>
              <a:rPr lang="en-AU" dirty="0"/>
              <a:t>• </a:t>
            </a:r>
            <a:r>
              <a:rPr lang="en-AU" dirty="0">
                <a:hlinkClick r:id="rId3"/>
              </a:rPr>
              <a:t>Office for Research Ethics and Integrity</a:t>
            </a:r>
            <a:endParaRPr lang="en-AU" dirty="0"/>
          </a:p>
          <a:p>
            <a:r>
              <a:rPr lang="en-AU" dirty="0"/>
              <a:t>For technical matters</a:t>
            </a:r>
          </a:p>
          <a:p>
            <a:r>
              <a:rPr lang="en-AU" dirty="0"/>
              <a:t>• </a:t>
            </a:r>
            <a:r>
              <a:rPr lang="en-AU" dirty="0">
                <a:hlinkClick r:id="rId4"/>
              </a:rPr>
              <a:t>ServiceNow Research Services</a:t>
            </a:r>
            <a:endParaRPr lang="en-AU" dirty="0"/>
          </a:p>
          <a:p>
            <a:endParaRPr lang="en-AU" dirty="0"/>
          </a:p>
          <a:p>
            <a:endParaRPr lang="en-AU" dirty="0"/>
          </a:p>
        </p:txBody>
      </p:sp>
      <p:sp>
        <p:nvSpPr>
          <p:cNvPr id="4" name="Slide Number Placeholder 3">
            <a:extLst>
              <a:ext uri="{FF2B5EF4-FFF2-40B4-BE49-F238E27FC236}">
                <a16:creationId xmlns:a16="http://schemas.microsoft.com/office/drawing/2014/main" id="{A611E18A-B251-6DC9-A41F-18960F082C32}"/>
              </a:ext>
            </a:extLst>
          </p:cNvPr>
          <p:cNvSpPr>
            <a:spLocks noGrp="1"/>
          </p:cNvSpPr>
          <p:nvPr>
            <p:ph type="sldNum" sz="quarter" idx="12"/>
          </p:nvPr>
        </p:nvSpPr>
        <p:spPr/>
        <p:txBody>
          <a:bodyPr/>
          <a:lstStyle/>
          <a:p>
            <a:fld id="{DC22DD25-61AE-413C-B4D2-EF2365C9B2E1}" type="slidenum">
              <a:rPr lang="en-AU" noProof="0" smtClean="0"/>
              <a:t>11</a:t>
            </a:fld>
            <a:endParaRPr lang="en-AU" noProof="0"/>
          </a:p>
        </p:txBody>
      </p:sp>
    </p:spTree>
    <p:extLst>
      <p:ext uri="{BB962C8B-B14F-4D97-AF65-F5344CB8AC3E}">
        <p14:creationId xmlns:p14="http://schemas.microsoft.com/office/powerpoint/2010/main" val="21181561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84C15A-2D6C-F962-6D5D-A15DDB1BA63B}"/>
              </a:ext>
            </a:extLst>
          </p:cNvPr>
          <p:cNvSpPr>
            <a:spLocks noGrp="1"/>
          </p:cNvSpPr>
          <p:nvPr>
            <p:ph type="title"/>
          </p:nvPr>
        </p:nvSpPr>
        <p:spPr/>
        <p:txBody>
          <a:bodyPr/>
          <a:lstStyle/>
          <a:p>
            <a:r>
              <a:rPr lang="en-AU" dirty="0"/>
              <a:t>Introduction</a:t>
            </a:r>
          </a:p>
        </p:txBody>
      </p:sp>
      <p:sp>
        <p:nvSpPr>
          <p:cNvPr id="3" name="Content Placeholder 2">
            <a:extLst>
              <a:ext uri="{FF2B5EF4-FFF2-40B4-BE49-F238E27FC236}">
                <a16:creationId xmlns:a16="http://schemas.microsoft.com/office/drawing/2014/main" id="{7F80DBFC-C4F9-0E57-1475-FE948ADE9E85}"/>
              </a:ext>
            </a:extLst>
          </p:cNvPr>
          <p:cNvSpPr>
            <a:spLocks noGrp="1"/>
          </p:cNvSpPr>
          <p:nvPr>
            <p:ph idx="1"/>
          </p:nvPr>
        </p:nvSpPr>
        <p:spPr/>
        <p:txBody>
          <a:bodyPr/>
          <a:lstStyle/>
          <a:p>
            <a:r>
              <a:rPr lang="en-AU" sz="2200" dirty="0"/>
              <a:t>Human research conducted by students and staff of the University of Melbourne requires ethics approval</a:t>
            </a:r>
          </a:p>
          <a:p>
            <a:r>
              <a:rPr lang="en-AU" sz="2200" b="0" i="0" dirty="0">
                <a:effectLst/>
                <a:hlinkClick r:id="rId2">
                  <a:extLst>
                    <a:ext uri="{A12FA001-AC4F-418D-AE19-62706E023703}">
                      <ahyp:hlinkClr xmlns:ahyp="http://schemas.microsoft.com/office/drawing/2018/hyperlinkcolor" val="tx"/>
                    </a:ext>
                  </a:extLst>
                </a:hlinkClick>
              </a:rPr>
              <a:t>Infonetica Ethics Review Manager </a:t>
            </a:r>
            <a:r>
              <a:rPr lang="en-AU" sz="2200" b="0" i="0" dirty="0">
                <a:effectLst/>
              </a:rPr>
              <a:t>(ERM) is the system that the University uses to manage ethics research applications, amendments, and reporting.</a:t>
            </a:r>
          </a:p>
          <a:p>
            <a:r>
              <a:rPr lang="en-AU" sz="2200" dirty="0"/>
              <a:t>You log in using your UoM login credentials (no pre-registration required)</a:t>
            </a:r>
          </a:p>
        </p:txBody>
      </p:sp>
      <p:sp>
        <p:nvSpPr>
          <p:cNvPr id="4" name="Slide Number Placeholder 3">
            <a:extLst>
              <a:ext uri="{FF2B5EF4-FFF2-40B4-BE49-F238E27FC236}">
                <a16:creationId xmlns:a16="http://schemas.microsoft.com/office/drawing/2014/main" id="{CCECEDFA-681D-D1AB-F522-13C78B646AF3}"/>
              </a:ext>
            </a:extLst>
          </p:cNvPr>
          <p:cNvSpPr>
            <a:spLocks noGrp="1"/>
          </p:cNvSpPr>
          <p:nvPr>
            <p:ph type="sldNum" sz="quarter" idx="12"/>
          </p:nvPr>
        </p:nvSpPr>
        <p:spPr/>
        <p:txBody>
          <a:bodyPr/>
          <a:lstStyle/>
          <a:p>
            <a:fld id="{DC22DD25-61AE-413C-B4D2-EF2365C9B2E1}" type="slidenum">
              <a:rPr lang="en-AU" noProof="0" smtClean="0"/>
              <a:t>2</a:t>
            </a:fld>
            <a:endParaRPr lang="en-AU" noProof="0"/>
          </a:p>
        </p:txBody>
      </p:sp>
    </p:spTree>
    <p:extLst>
      <p:ext uri="{BB962C8B-B14F-4D97-AF65-F5344CB8AC3E}">
        <p14:creationId xmlns:p14="http://schemas.microsoft.com/office/powerpoint/2010/main" val="30208507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69F690-C59D-6D7C-C930-D7EE3C0D38DC}"/>
              </a:ext>
            </a:extLst>
          </p:cNvPr>
          <p:cNvSpPr>
            <a:spLocks noGrp="1"/>
          </p:cNvSpPr>
          <p:nvPr>
            <p:ph type="title"/>
          </p:nvPr>
        </p:nvSpPr>
        <p:spPr/>
        <p:txBody>
          <a:bodyPr/>
          <a:lstStyle/>
          <a:p>
            <a:r>
              <a:rPr lang="en-AU" dirty="0"/>
              <a:t>Types of applications</a:t>
            </a:r>
          </a:p>
        </p:txBody>
      </p:sp>
      <p:sp>
        <p:nvSpPr>
          <p:cNvPr id="3" name="Content Placeholder 2">
            <a:extLst>
              <a:ext uri="{FF2B5EF4-FFF2-40B4-BE49-F238E27FC236}">
                <a16:creationId xmlns:a16="http://schemas.microsoft.com/office/drawing/2014/main" id="{01BF5702-A459-E830-5D33-3A2CBB79F66D}"/>
              </a:ext>
            </a:extLst>
          </p:cNvPr>
          <p:cNvSpPr>
            <a:spLocks noGrp="1"/>
          </p:cNvSpPr>
          <p:nvPr>
            <p:ph idx="1"/>
          </p:nvPr>
        </p:nvSpPr>
        <p:spPr/>
        <p:txBody>
          <a:bodyPr/>
          <a:lstStyle/>
          <a:p>
            <a:pPr marL="342900" indent="-342900">
              <a:buFont typeface="Arial" panose="020B0604020202020204" pitchFamily="34" charset="0"/>
              <a:buChar char="•"/>
            </a:pPr>
            <a:r>
              <a:rPr lang="en-AU" sz="2200" dirty="0"/>
              <a:t>Amendments</a:t>
            </a:r>
          </a:p>
          <a:p>
            <a:pPr marL="342900" indent="-342900">
              <a:buFont typeface="Arial" panose="020B0604020202020204" pitchFamily="34" charset="0"/>
              <a:buChar char="•"/>
            </a:pPr>
            <a:r>
              <a:rPr lang="en-AU" sz="2200" dirty="0">
                <a:solidFill>
                  <a:schemeClr val="tx1">
                    <a:lumMod val="50000"/>
                    <a:lumOff val="50000"/>
                  </a:schemeClr>
                </a:solidFill>
              </a:rPr>
              <a:t>Registrations (from other research institutions)</a:t>
            </a:r>
          </a:p>
          <a:p>
            <a:pPr marL="342900" indent="-342900">
              <a:buFont typeface="Arial" panose="020B0604020202020204" pitchFamily="34" charset="0"/>
              <a:buChar char="•"/>
            </a:pPr>
            <a:r>
              <a:rPr lang="en-AU" sz="2200" dirty="0">
                <a:solidFill>
                  <a:schemeClr val="tx1">
                    <a:lumMod val="50000"/>
                    <a:lumOff val="50000"/>
                  </a:schemeClr>
                </a:solidFill>
              </a:rPr>
              <a:t>Transfers (from other research institutions)</a:t>
            </a:r>
          </a:p>
          <a:p>
            <a:pPr marL="342900" indent="-342900">
              <a:buFont typeface="Arial" panose="020B0604020202020204" pitchFamily="34" charset="0"/>
              <a:buChar char="•"/>
            </a:pPr>
            <a:r>
              <a:rPr lang="en-AU" sz="2200" dirty="0">
                <a:solidFill>
                  <a:schemeClr val="tx1">
                    <a:lumMod val="50000"/>
                    <a:lumOff val="50000"/>
                  </a:schemeClr>
                </a:solidFill>
              </a:rPr>
              <a:t>Project within program (e.g. project within a program of work you supervisor is delivering in a Masters course etc.)</a:t>
            </a:r>
          </a:p>
          <a:p>
            <a:pPr marL="342900" indent="-342900">
              <a:buFont typeface="Arial" panose="020B0604020202020204" pitchFamily="34" charset="0"/>
              <a:buChar char="•"/>
            </a:pPr>
            <a:r>
              <a:rPr lang="en-AU" sz="2200" dirty="0"/>
              <a:t>New applications</a:t>
            </a:r>
          </a:p>
          <a:p>
            <a:pPr marL="558900" lvl="1" indent="-342900"/>
            <a:r>
              <a:rPr lang="en-AU" sz="2200" dirty="0"/>
              <a:t>Low to negligible risk (LNR)</a:t>
            </a:r>
          </a:p>
          <a:p>
            <a:pPr marL="558900" lvl="1" indent="-342900"/>
            <a:r>
              <a:rPr lang="en-AU" sz="2200" dirty="0"/>
              <a:t>Greater than low risk (GTLR)</a:t>
            </a:r>
          </a:p>
        </p:txBody>
      </p:sp>
      <p:sp>
        <p:nvSpPr>
          <p:cNvPr id="4" name="Slide Number Placeholder 3">
            <a:extLst>
              <a:ext uri="{FF2B5EF4-FFF2-40B4-BE49-F238E27FC236}">
                <a16:creationId xmlns:a16="http://schemas.microsoft.com/office/drawing/2014/main" id="{126BA5B7-8D54-9226-CCA2-8AAE74070FC3}"/>
              </a:ext>
            </a:extLst>
          </p:cNvPr>
          <p:cNvSpPr>
            <a:spLocks noGrp="1"/>
          </p:cNvSpPr>
          <p:nvPr>
            <p:ph type="sldNum" sz="quarter" idx="12"/>
          </p:nvPr>
        </p:nvSpPr>
        <p:spPr/>
        <p:txBody>
          <a:bodyPr/>
          <a:lstStyle/>
          <a:p>
            <a:fld id="{DC22DD25-61AE-413C-B4D2-EF2365C9B2E1}" type="slidenum">
              <a:rPr lang="en-AU" noProof="0" smtClean="0"/>
              <a:t>3</a:t>
            </a:fld>
            <a:endParaRPr lang="en-AU" noProof="0"/>
          </a:p>
        </p:txBody>
      </p:sp>
    </p:spTree>
    <p:extLst>
      <p:ext uri="{BB962C8B-B14F-4D97-AF65-F5344CB8AC3E}">
        <p14:creationId xmlns:p14="http://schemas.microsoft.com/office/powerpoint/2010/main" val="16237394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5D2D47-41BC-89C1-2A2A-E79231A8ECD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1CC8BFB-991A-9565-27C8-20AB9B09809B}"/>
              </a:ext>
            </a:extLst>
          </p:cNvPr>
          <p:cNvSpPr>
            <a:spLocks noGrp="1"/>
          </p:cNvSpPr>
          <p:nvPr>
            <p:ph type="title"/>
          </p:nvPr>
        </p:nvSpPr>
        <p:spPr/>
        <p:txBody>
          <a:bodyPr/>
          <a:lstStyle/>
          <a:p>
            <a:r>
              <a:rPr lang="en-AU" dirty="0"/>
              <a:t>Introduction</a:t>
            </a:r>
          </a:p>
        </p:txBody>
      </p:sp>
      <p:sp>
        <p:nvSpPr>
          <p:cNvPr id="3" name="Content Placeholder 2">
            <a:extLst>
              <a:ext uri="{FF2B5EF4-FFF2-40B4-BE49-F238E27FC236}">
                <a16:creationId xmlns:a16="http://schemas.microsoft.com/office/drawing/2014/main" id="{8FA9D1B4-6D51-E391-C219-821B55F1D664}"/>
              </a:ext>
            </a:extLst>
          </p:cNvPr>
          <p:cNvSpPr>
            <a:spLocks noGrp="1"/>
          </p:cNvSpPr>
          <p:nvPr>
            <p:ph idx="1"/>
          </p:nvPr>
        </p:nvSpPr>
        <p:spPr/>
        <p:txBody>
          <a:bodyPr/>
          <a:lstStyle/>
          <a:p>
            <a:r>
              <a:rPr lang="en-AU" sz="2400" dirty="0"/>
              <a:t>If you are working on a </a:t>
            </a:r>
            <a:r>
              <a:rPr lang="en-AU" sz="2400" u="sng" dirty="0"/>
              <a:t>new project </a:t>
            </a:r>
            <a:r>
              <a:rPr lang="en-AU" sz="2400" dirty="0"/>
              <a:t>that does </a:t>
            </a:r>
            <a:r>
              <a:rPr lang="en-AU" sz="2400" u="sng" dirty="0"/>
              <a:t>not</a:t>
            </a:r>
            <a:r>
              <a:rPr lang="en-AU" sz="2400" dirty="0"/>
              <a:t> have ethics approval:</a:t>
            </a:r>
          </a:p>
          <a:p>
            <a:pPr marL="342900" indent="-342900">
              <a:buFont typeface="Arial" panose="020B0604020202020204" pitchFamily="34" charset="0"/>
              <a:buChar char="•"/>
            </a:pPr>
            <a:r>
              <a:rPr lang="en-AU" sz="2400" dirty="0"/>
              <a:t>Create a new application in Infonetica with your supervisor as the Principal Investigator</a:t>
            </a:r>
          </a:p>
          <a:p>
            <a:pPr marL="342900" indent="-342900">
              <a:buFont typeface="Arial" panose="020B0604020202020204" pitchFamily="34" charset="0"/>
              <a:buChar char="•"/>
            </a:pPr>
            <a:r>
              <a:rPr lang="en-AU" sz="2400" dirty="0"/>
              <a:t>Based on how you answer the questions in Infonetica, the system will tell you if your application is LNR or GTLR</a:t>
            </a:r>
          </a:p>
          <a:p>
            <a:r>
              <a:rPr lang="en-AU" sz="2400" dirty="0"/>
              <a:t>If you are working on an </a:t>
            </a:r>
            <a:r>
              <a:rPr lang="en-AU" sz="2400" u="sng" dirty="0"/>
              <a:t>existing research project </a:t>
            </a:r>
            <a:r>
              <a:rPr lang="en-AU" sz="2400" dirty="0"/>
              <a:t>that your supervisor already has ethics approval for:</a:t>
            </a:r>
          </a:p>
          <a:p>
            <a:pPr marL="342900" indent="-342900">
              <a:buFont typeface="Arial" panose="020B0604020202020204" pitchFamily="34" charset="0"/>
              <a:buChar char="•"/>
            </a:pPr>
            <a:r>
              <a:rPr lang="en-AU" sz="2400" dirty="0"/>
              <a:t>If data collection is ongoing, you need to ask your supervisor to add you to the research team</a:t>
            </a:r>
          </a:p>
          <a:p>
            <a:pPr marL="342900" indent="-342900">
              <a:buFont typeface="Arial" panose="020B0604020202020204" pitchFamily="34" charset="0"/>
              <a:buChar char="•"/>
            </a:pPr>
            <a:r>
              <a:rPr lang="en-AU" sz="2400" dirty="0"/>
              <a:t>If data collection has ended and you are working with secondary data, you do not need to ask your supervisor to add you to the research team</a:t>
            </a:r>
          </a:p>
        </p:txBody>
      </p:sp>
      <p:sp>
        <p:nvSpPr>
          <p:cNvPr id="4" name="Slide Number Placeholder 3">
            <a:extLst>
              <a:ext uri="{FF2B5EF4-FFF2-40B4-BE49-F238E27FC236}">
                <a16:creationId xmlns:a16="http://schemas.microsoft.com/office/drawing/2014/main" id="{29FDC53B-4D04-17D7-4601-F7CDBDB4DE68}"/>
              </a:ext>
            </a:extLst>
          </p:cNvPr>
          <p:cNvSpPr>
            <a:spLocks noGrp="1"/>
          </p:cNvSpPr>
          <p:nvPr>
            <p:ph type="sldNum" sz="quarter" idx="12"/>
          </p:nvPr>
        </p:nvSpPr>
        <p:spPr/>
        <p:txBody>
          <a:bodyPr/>
          <a:lstStyle/>
          <a:p>
            <a:fld id="{DC22DD25-61AE-413C-B4D2-EF2365C9B2E1}" type="slidenum">
              <a:rPr lang="en-AU" noProof="0" smtClean="0"/>
              <a:t>4</a:t>
            </a:fld>
            <a:endParaRPr lang="en-AU" noProof="0"/>
          </a:p>
        </p:txBody>
      </p:sp>
    </p:spTree>
    <p:extLst>
      <p:ext uri="{BB962C8B-B14F-4D97-AF65-F5344CB8AC3E}">
        <p14:creationId xmlns:p14="http://schemas.microsoft.com/office/powerpoint/2010/main" val="5342275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A7ED67-5A89-FBA1-97EC-568BDD224375}"/>
              </a:ext>
            </a:extLst>
          </p:cNvPr>
          <p:cNvSpPr>
            <a:spLocks noGrp="1"/>
          </p:cNvSpPr>
          <p:nvPr>
            <p:ph type="title"/>
          </p:nvPr>
        </p:nvSpPr>
        <p:spPr/>
        <p:txBody>
          <a:bodyPr/>
          <a:lstStyle/>
          <a:p>
            <a:r>
              <a:rPr lang="en-AU" dirty="0"/>
              <a:t>Application process</a:t>
            </a:r>
          </a:p>
        </p:txBody>
      </p:sp>
      <p:sp>
        <p:nvSpPr>
          <p:cNvPr id="3" name="Content Placeholder 2">
            <a:extLst>
              <a:ext uri="{FF2B5EF4-FFF2-40B4-BE49-F238E27FC236}">
                <a16:creationId xmlns:a16="http://schemas.microsoft.com/office/drawing/2014/main" id="{7E4A6FB2-1334-97C9-CC15-9E95B7BC3C77}"/>
              </a:ext>
            </a:extLst>
          </p:cNvPr>
          <p:cNvSpPr>
            <a:spLocks noGrp="1"/>
          </p:cNvSpPr>
          <p:nvPr>
            <p:ph idx="1"/>
          </p:nvPr>
        </p:nvSpPr>
        <p:spPr/>
        <p:txBody>
          <a:bodyPr/>
          <a:lstStyle/>
          <a:p>
            <a:endParaRPr lang="en-AU" dirty="0"/>
          </a:p>
        </p:txBody>
      </p:sp>
      <p:sp>
        <p:nvSpPr>
          <p:cNvPr id="4" name="Slide Number Placeholder 3">
            <a:extLst>
              <a:ext uri="{FF2B5EF4-FFF2-40B4-BE49-F238E27FC236}">
                <a16:creationId xmlns:a16="http://schemas.microsoft.com/office/drawing/2014/main" id="{0455A712-724E-165C-4C0F-9DB367C8A0B8}"/>
              </a:ext>
            </a:extLst>
          </p:cNvPr>
          <p:cNvSpPr>
            <a:spLocks noGrp="1"/>
          </p:cNvSpPr>
          <p:nvPr>
            <p:ph type="sldNum" sz="quarter" idx="12"/>
          </p:nvPr>
        </p:nvSpPr>
        <p:spPr/>
        <p:txBody>
          <a:bodyPr/>
          <a:lstStyle/>
          <a:p>
            <a:fld id="{DC22DD25-61AE-413C-B4D2-EF2365C9B2E1}" type="slidenum">
              <a:rPr lang="en-AU" noProof="0" smtClean="0"/>
              <a:t>5</a:t>
            </a:fld>
            <a:endParaRPr lang="en-AU" noProof="0"/>
          </a:p>
        </p:txBody>
      </p:sp>
      <p:pic>
        <p:nvPicPr>
          <p:cNvPr id="9" name="Picture 8">
            <a:extLst>
              <a:ext uri="{FF2B5EF4-FFF2-40B4-BE49-F238E27FC236}">
                <a16:creationId xmlns:a16="http://schemas.microsoft.com/office/drawing/2014/main" id="{D5D46403-B7E1-422C-91C3-09CF7D4777AB}"/>
              </a:ext>
            </a:extLst>
          </p:cNvPr>
          <p:cNvPicPr>
            <a:picLocks noChangeAspect="1"/>
          </p:cNvPicPr>
          <p:nvPr/>
        </p:nvPicPr>
        <p:blipFill>
          <a:blip r:embed="rId2"/>
          <a:stretch>
            <a:fillRect/>
          </a:stretch>
        </p:blipFill>
        <p:spPr>
          <a:xfrm>
            <a:off x="1806065" y="1424141"/>
            <a:ext cx="7870674" cy="4748360"/>
          </a:xfrm>
          <a:prstGeom prst="rect">
            <a:avLst/>
          </a:prstGeom>
        </p:spPr>
      </p:pic>
    </p:spTree>
    <p:extLst>
      <p:ext uri="{BB962C8B-B14F-4D97-AF65-F5344CB8AC3E}">
        <p14:creationId xmlns:p14="http://schemas.microsoft.com/office/powerpoint/2010/main" val="9034482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34F69D-669F-EDDF-2B04-92CE6E85F789}"/>
              </a:ext>
            </a:extLst>
          </p:cNvPr>
          <p:cNvSpPr>
            <a:spLocks noGrp="1"/>
          </p:cNvSpPr>
          <p:nvPr>
            <p:ph type="title"/>
          </p:nvPr>
        </p:nvSpPr>
        <p:spPr/>
        <p:txBody>
          <a:bodyPr/>
          <a:lstStyle/>
          <a:p>
            <a:r>
              <a:rPr lang="en-AU" dirty="0"/>
              <a:t>Application process</a:t>
            </a:r>
          </a:p>
        </p:txBody>
      </p:sp>
      <p:sp>
        <p:nvSpPr>
          <p:cNvPr id="3" name="Content Placeholder 2">
            <a:extLst>
              <a:ext uri="{FF2B5EF4-FFF2-40B4-BE49-F238E27FC236}">
                <a16:creationId xmlns:a16="http://schemas.microsoft.com/office/drawing/2014/main" id="{5C64716E-0E45-0907-D13B-ECD5CB3C6F29}"/>
              </a:ext>
            </a:extLst>
          </p:cNvPr>
          <p:cNvSpPr>
            <a:spLocks noGrp="1"/>
          </p:cNvSpPr>
          <p:nvPr>
            <p:ph idx="1"/>
          </p:nvPr>
        </p:nvSpPr>
        <p:spPr/>
        <p:txBody>
          <a:bodyPr/>
          <a:lstStyle/>
          <a:p>
            <a:r>
              <a:rPr lang="en-AU" sz="2200" dirty="0"/>
              <a:t>1. Discuss the ethics dimensions of your project with your supervisor</a:t>
            </a:r>
          </a:p>
          <a:p>
            <a:r>
              <a:rPr lang="en-AU" sz="2200" dirty="0"/>
              <a:t>2. Create new application in Infonetica</a:t>
            </a:r>
          </a:p>
          <a:p>
            <a:r>
              <a:rPr lang="en-AU" sz="2200" dirty="0"/>
              <a:t>3. Prepare and upload </a:t>
            </a:r>
            <a:r>
              <a:rPr lang="en-AU" sz="2200"/>
              <a:t>required documents</a:t>
            </a:r>
            <a:endParaRPr lang="en-AU" sz="2200" dirty="0"/>
          </a:p>
          <a:p>
            <a:r>
              <a:rPr lang="en-AU" sz="2200" dirty="0"/>
              <a:t>4. Submit application for review</a:t>
            </a:r>
          </a:p>
          <a:p>
            <a:r>
              <a:rPr lang="en-AU" sz="2200" dirty="0"/>
              <a:t>5. Respond to feedback </a:t>
            </a:r>
          </a:p>
          <a:p>
            <a:r>
              <a:rPr lang="en-AU" sz="2200" dirty="0"/>
              <a:t>6. Resubmit application for review</a:t>
            </a:r>
          </a:p>
          <a:p>
            <a:r>
              <a:rPr lang="en-AU" sz="2200" dirty="0"/>
              <a:t>7. Respond to feedback</a:t>
            </a:r>
          </a:p>
          <a:p>
            <a:r>
              <a:rPr lang="en-AU" sz="2200" dirty="0"/>
              <a:t>.</a:t>
            </a:r>
          </a:p>
          <a:p>
            <a:r>
              <a:rPr lang="en-AU" sz="2200" dirty="0"/>
              <a:t>.</a:t>
            </a:r>
          </a:p>
          <a:p>
            <a:r>
              <a:rPr lang="en-AU" sz="2200" dirty="0"/>
              <a:t>.</a:t>
            </a:r>
          </a:p>
          <a:p>
            <a:r>
              <a:rPr lang="en-AU" sz="2200" dirty="0"/>
              <a:t>8. Commence research on receipt of approval letter</a:t>
            </a:r>
          </a:p>
        </p:txBody>
      </p:sp>
      <p:sp>
        <p:nvSpPr>
          <p:cNvPr id="4" name="Slide Number Placeholder 3">
            <a:extLst>
              <a:ext uri="{FF2B5EF4-FFF2-40B4-BE49-F238E27FC236}">
                <a16:creationId xmlns:a16="http://schemas.microsoft.com/office/drawing/2014/main" id="{386EDCE0-3D2E-71D6-50D9-BB5C9A30AAF5}"/>
              </a:ext>
            </a:extLst>
          </p:cNvPr>
          <p:cNvSpPr>
            <a:spLocks noGrp="1"/>
          </p:cNvSpPr>
          <p:nvPr>
            <p:ph type="sldNum" sz="quarter" idx="12"/>
          </p:nvPr>
        </p:nvSpPr>
        <p:spPr/>
        <p:txBody>
          <a:bodyPr/>
          <a:lstStyle/>
          <a:p>
            <a:fld id="{DC22DD25-61AE-413C-B4D2-EF2365C9B2E1}" type="slidenum">
              <a:rPr lang="en-AU" noProof="0" smtClean="0"/>
              <a:t>6</a:t>
            </a:fld>
            <a:endParaRPr lang="en-AU" noProof="0"/>
          </a:p>
        </p:txBody>
      </p:sp>
    </p:spTree>
    <p:extLst>
      <p:ext uri="{BB962C8B-B14F-4D97-AF65-F5344CB8AC3E}">
        <p14:creationId xmlns:p14="http://schemas.microsoft.com/office/powerpoint/2010/main" val="42833799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FCC25B-4436-6AB9-0245-ECA42167246E}"/>
              </a:ext>
            </a:extLst>
          </p:cNvPr>
          <p:cNvSpPr>
            <a:spLocks noGrp="1"/>
          </p:cNvSpPr>
          <p:nvPr>
            <p:ph type="title"/>
          </p:nvPr>
        </p:nvSpPr>
        <p:spPr/>
        <p:txBody>
          <a:bodyPr/>
          <a:lstStyle/>
          <a:p>
            <a:r>
              <a:rPr lang="en-AU" dirty="0"/>
              <a:t>Using the REP?</a:t>
            </a:r>
          </a:p>
        </p:txBody>
      </p:sp>
      <p:sp>
        <p:nvSpPr>
          <p:cNvPr id="3" name="Content Placeholder 2">
            <a:extLst>
              <a:ext uri="{FF2B5EF4-FFF2-40B4-BE49-F238E27FC236}">
                <a16:creationId xmlns:a16="http://schemas.microsoft.com/office/drawing/2014/main" id="{FDE9EBD6-AE51-BBD6-5E27-E52A48097AC6}"/>
              </a:ext>
            </a:extLst>
          </p:cNvPr>
          <p:cNvSpPr>
            <a:spLocks noGrp="1"/>
          </p:cNvSpPr>
          <p:nvPr>
            <p:ph idx="1"/>
          </p:nvPr>
        </p:nvSpPr>
        <p:spPr/>
        <p:txBody>
          <a:bodyPr/>
          <a:lstStyle/>
          <a:p>
            <a:r>
              <a:rPr lang="en-AU" sz="1800" b="1" dirty="0">
                <a:solidFill>
                  <a:srgbClr val="545454"/>
                </a:solidFill>
                <a:effectLst/>
                <a:latin typeface="Arial" panose="020B0604020202020204" pitchFamily="34" charset="0"/>
                <a:ea typeface="Aptos" panose="020B0004020202020204" pitchFamily="34" charset="0"/>
                <a:cs typeface="Aptos" panose="020B0004020202020204" pitchFamily="34" charset="0"/>
              </a:rPr>
              <a:t>P9 - Other participant group </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b="1" dirty="0">
                <a:solidFill>
                  <a:srgbClr val="000000"/>
                </a:solidFill>
                <a:effectLst/>
                <a:latin typeface="Arial" panose="020B0604020202020204" pitchFamily="34" charset="0"/>
                <a:ea typeface="Aptos" panose="020B0004020202020204" pitchFamily="34" charset="0"/>
                <a:cs typeface="Aptos" panose="020B0004020202020204" pitchFamily="34" charset="0"/>
              </a:rPr>
              <a:t>Specify which participant(s)/sample group(s) are involved in the research. </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i="1" dirty="0">
                <a:effectLst/>
                <a:latin typeface="Aptos" panose="020B0004020202020204" pitchFamily="34" charset="0"/>
                <a:ea typeface="Aptos" panose="020B0004020202020204" pitchFamily="34" charset="0"/>
                <a:cs typeface="Aptos" panose="020B0004020202020204" pitchFamily="34" charset="0"/>
              </a:rPr>
              <a:t>Undergraduate psychology students will be recruited via the Research Experience Program (REP), administered by the Melbourne School of Psychological Sciences. </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b="1" dirty="0">
                <a:solidFill>
                  <a:srgbClr val="000000"/>
                </a:solidFill>
                <a:effectLst/>
                <a:latin typeface="Arial" panose="020B0604020202020204" pitchFamily="34" charset="0"/>
                <a:ea typeface="Aptos" panose="020B0004020202020204" pitchFamily="34" charset="0"/>
                <a:cs typeface="Aptos" panose="020B0004020202020204" pitchFamily="34" charset="0"/>
              </a:rPr>
              <a:t>Do you propose to incentivise and/or reimburse participants in any way? </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i="1" dirty="0">
                <a:solidFill>
                  <a:srgbClr val="000000"/>
                </a:solidFill>
                <a:effectLst/>
                <a:latin typeface="Aptos" panose="020B0004020202020204" pitchFamily="34" charset="0"/>
                <a:ea typeface="Aptos" panose="020B0004020202020204" pitchFamily="34" charset="0"/>
                <a:cs typeface="Aptos" panose="020B0004020202020204" pitchFamily="34" charset="0"/>
              </a:rPr>
              <a:t>Yes</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b="1" dirty="0">
                <a:effectLst/>
                <a:latin typeface="Arial" panose="020B0604020202020204" pitchFamily="34" charset="0"/>
                <a:ea typeface="Aptos" panose="020B0004020202020204" pitchFamily="34" charset="0"/>
                <a:cs typeface="Aptos" panose="020B0004020202020204" pitchFamily="34" charset="0"/>
              </a:rPr>
              <a:t>Give details here and comment on the special considerations discussed in sections 2.2.10, 2.2.11 and 3.1.21 of the </a:t>
            </a:r>
            <a:r>
              <a:rPr lang="en-AU" sz="1800" b="1" dirty="0">
                <a:solidFill>
                  <a:srgbClr val="0087CC"/>
                </a:solidFill>
                <a:effectLst/>
                <a:latin typeface="Arial" panose="020B0604020202020204" pitchFamily="34" charset="0"/>
                <a:ea typeface="Aptos" panose="020B0004020202020204" pitchFamily="34" charset="0"/>
                <a:cs typeface="Aptos" panose="020B0004020202020204" pitchFamily="34" charset="0"/>
              </a:rPr>
              <a:t>National Statement on Ethical Conduct in Human Research</a:t>
            </a:r>
            <a:r>
              <a:rPr lang="en-AU" sz="1800" b="1" dirty="0">
                <a:effectLst/>
                <a:latin typeface="Arial" panose="020B0604020202020204" pitchFamily="34" charset="0"/>
                <a:ea typeface="Aptos" panose="020B0004020202020204" pitchFamily="34" charset="0"/>
                <a:cs typeface="Aptos" panose="020B0004020202020204" pitchFamily="34" charset="0"/>
              </a:rPr>
              <a:t>:</a:t>
            </a:r>
            <a:r>
              <a:rPr lang="en-AU" sz="1800" dirty="0">
                <a:solidFill>
                  <a:srgbClr val="FF0000"/>
                </a:solidFill>
                <a:effectLst/>
                <a:latin typeface="ArialMT"/>
                <a:ea typeface="Aptos" panose="020B0004020202020204" pitchFamily="34" charset="0"/>
                <a:cs typeface="Aptos" panose="020B0004020202020204" pitchFamily="34" charset="0"/>
              </a:rPr>
              <a:t>* </a:t>
            </a:r>
            <a:endParaRPr lang="en-AU" sz="1800" dirty="0">
              <a:effectLst/>
              <a:latin typeface="Aptos" panose="020B0004020202020204" pitchFamily="34" charset="0"/>
              <a:ea typeface="Aptos" panose="020B0004020202020204" pitchFamily="34" charset="0"/>
              <a:cs typeface="Aptos" panose="020B0004020202020204" pitchFamily="34" charset="0"/>
            </a:endParaRPr>
          </a:p>
          <a:p>
            <a:r>
              <a:rPr lang="en-AU" sz="1800" i="1" dirty="0">
                <a:effectLst/>
                <a:latin typeface="Aptos" panose="020B0004020202020204" pitchFamily="34" charset="0"/>
                <a:ea typeface="Aptos" panose="020B0004020202020204" pitchFamily="34" charset="0"/>
                <a:cs typeface="Aptos" panose="020B0004020202020204" pitchFamily="34" charset="0"/>
              </a:rPr>
              <a:t>Participants recruited via the REP will be reimbursed for their time with course credit following the requirements of the relevant psychology subject(s) in which they are enrolled.</a:t>
            </a:r>
            <a:endParaRPr lang="en-AU" sz="1800" dirty="0">
              <a:effectLst/>
              <a:latin typeface="Aptos" panose="020B0004020202020204" pitchFamily="34" charset="0"/>
              <a:ea typeface="Aptos" panose="020B0004020202020204" pitchFamily="34" charset="0"/>
              <a:cs typeface="Aptos" panose="020B0004020202020204" pitchFamily="34" charset="0"/>
            </a:endParaRPr>
          </a:p>
          <a:p>
            <a:endParaRPr lang="en-AU" dirty="0"/>
          </a:p>
        </p:txBody>
      </p:sp>
      <p:sp>
        <p:nvSpPr>
          <p:cNvPr id="4" name="Slide Number Placeholder 3">
            <a:extLst>
              <a:ext uri="{FF2B5EF4-FFF2-40B4-BE49-F238E27FC236}">
                <a16:creationId xmlns:a16="http://schemas.microsoft.com/office/drawing/2014/main" id="{34E070E8-7D90-273D-8914-BF4571F44024}"/>
              </a:ext>
            </a:extLst>
          </p:cNvPr>
          <p:cNvSpPr>
            <a:spLocks noGrp="1"/>
          </p:cNvSpPr>
          <p:nvPr>
            <p:ph type="sldNum" sz="quarter" idx="12"/>
          </p:nvPr>
        </p:nvSpPr>
        <p:spPr/>
        <p:txBody>
          <a:bodyPr/>
          <a:lstStyle/>
          <a:p>
            <a:fld id="{DC22DD25-61AE-413C-B4D2-EF2365C9B2E1}" type="slidenum">
              <a:rPr lang="en-AU" noProof="0" smtClean="0"/>
              <a:t>7</a:t>
            </a:fld>
            <a:endParaRPr lang="en-AU" noProof="0"/>
          </a:p>
        </p:txBody>
      </p:sp>
    </p:spTree>
    <p:extLst>
      <p:ext uri="{BB962C8B-B14F-4D97-AF65-F5344CB8AC3E}">
        <p14:creationId xmlns:p14="http://schemas.microsoft.com/office/powerpoint/2010/main" val="412492992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F20DAD-E705-BD85-3CD1-9F9695C459AE}"/>
              </a:ext>
            </a:extLst>
          </p:cNvPr>
          <p:cNvSpPr>
            <a:spLocks noGrp="1"/>
          </p:cNvSpPr>
          <p:nvPr>
            <p:ph type="title"/>
          </p:nvPr>
        </p:nvSpPr>
        <p:spPr/>
        <p:txBody>
          <a:bodyPr/>
          <a:lstStyle/>
          <a:p>
            <a:r>
              <a:rPr lang="en-AU" dirty="0"/>
              <a:t>Using the REP?</a:t>
            </a:r>
          </a:p>
        </p:txBody>
      </p:sp>
      <p:sp>
        <p:nvSpPr>
          <p:cNvPr id="3" name="Content Placeholder 2">
            <a:extLst>
              <a:ext uri="{FF2B5EF4-FFF2-40B4-BE49-F238E27FC236}">
                <a16:creationId xmlns:a16="http://schemas.microsoft.com/office/drawing/2014/main" id="{7215F97A-3CDD-B7AD-FB6D-0880C08EF029}"/>
              </a:ext>
            </a:extLst>
          </p:cNvPr>
          <p:cNvSpPr>
            <a:spLocks noGrp="1"/>
          </p:cNvSpPr>
          <p:nvPr>
            <p:ph idx="1"/>
          </p:nvPr>
        </p:nvSpPr>
        <p:spPr/>
        <p:txBody>
          <a:bodyPr/>
          <a:lstStyle/>
          <a:p>
            <a:r>
              <a:rPr lang="en-AU" sz="2000" b="1" dirty="0">
                <a:effectLst/>
                <a:latin typeface="Arial" panose="020B0604020202020204" pitchFamily="34" charset="0"/>
                <a:ea typeface="Aptos" panose="020B0004020202020204" pitchFamily="34" charset="0"/>
                <a:cs typeface="Aptos" panose="020B0004020202020204" pitchFamily="34" charset="0"/>
              </a:rPr>
              <a:t>Describe how recruitment will occur </a:t>
            </a:r>
            <a:endParaRPr lang="en-AU" sz="2000" dirty="0">
              <a:effectLst/>
              <a:latin typeface="Aptos" panose="020B0004020202020204" pitchFamily="34" charset="0"/>
              <a:ea typeface="Aptos" panose="020B0004020202020204" pitchFamily="34" charset="0"/>
              <a:cs typeface="Aptos" panose="020B0004020202020204" pitchFamily="34" charset="0"/>
            </a:endParaRPr>
          </a:p>
          <a:p>
            <a:r>
              <a:rPr lang="en-AU" sz="2000" i="1" dirty="0">
                <a:effectLst/>
                <a:latin typeface="Aptos" panose="020B0004020202020204" pitchFamily="34" charset="0"/>
                <a:ea typeface="Aptos" panose="020B0004020202020204" pitchFamily="34" charset="0"/>
                <a:cs typeface="Aptos" panose="020B0004020202020204" pitchFamily="34" charset="0"/>
              </a:rPr>
              <a:t>Eligible participants will see a short description of the study on the School’s dedicated REP web platform (</a:t>
            </a:r>
            <a:r>
              <a:rPr lang="en-AU" sz="2000" i="1" u="sng" dirty="0">
                <a:solidFill>
                  <a:srgbClr val="467886"/>
                </a:solidFill>
                <a:effectLst/>
                <a:latin typeface="Aptos" panose="020B0004020202020204" pitchFamily="34" charset="0"/>
                <a:ea typeface="Aptos" panose="020B0004020202020204" pitchFamily="34" charset="0"/>
                <a:cs typeface="Aptos" panose="020B0004020202020204" pitchFamily="34" charset="0"/>
                <a:hlinkClick r:id="rId2"/>
              </a:rPr>
              <a:t>https://unimelb.sona-systems.com</a:t>
            </a:r>
            <a:r>
              <a:rPr lang="en-AU" sz="2000" i="1" dirty="0">
                <a:effectLst/>
                <a:latin typeface="Aptos" panose="020B0004020202020204" pitchFamily="34" charset="0"/>
                <a:ea typeface="Aptos" panose="020B0004020202020204" pitchFamily="34" charset="0"/>
                <a:cs typeface="Aptos" panose="020B0004020202020204" pitchFamily="34" charset="0"/>
              </a:rPr>
              <a:t>) and will be able to enrol in the study directly. No other advertisements will be posted for REP participants.</a:t>
            </a:r>
            <a:endParaRPr lang="en-AU" sz="2000" dirty="0">
              <a:effectLst/>
              <a:latin typeface="Aptos" panose="020B0004020202020204" pitchFamily="34" charset="0"/>
              <a:ea typeface="Aptos" panose="020B0004020202020204" pitchFamily="34" charset="0"/>
              <a:cs typeface="Aptos" panose="020B0004020202020204" pitchFamily="34" charset="0"/>
            </a:endParaRPr>
          </a:p>
          <a:p>
            <a:r>
              <a:rPr lang="en-AU" sz="2000" b="1" dirty="0">
                <a:solidFill>
                  <a:srgbClr val="000000"/>
                </a:solidFill>
                <a:effectLst/>
                <a:latin typeface="Aptos" panose="020B0004020202020204" pitchFamily="34" charset="0"/>
                <a:ea typeface="Aptos" panose="020B0004020202020204" pitchFamily="34" charset="0"/>
                <a:cs typeface="Aptos" panose="020B0004020202020204" pitchFamily="34" charset="0"/>
              </a:rPr>
              <a:t>Suggested wording re: reimbursement for your Plain Language Statement </a:t>
            </a:r>
            <a:r>
              <a:rPr lang="en-AU" sz="2000" dirty="0">
                <a:solidFill>
                  <a:srgbClr val="000000"/>
                </a:solidFill>
                <a:effectLst/>
                <a:latin typeface="Aptos" panose="020B0004020202020204" pitchFamily="34" charset="0"/>
                <a:ea typeface="Aptos" panose="020B0004020202020204" pitchFamily="34" charset="0"/>
                <a:cs typeface="Aptos" panose="020B0004020202020204" pitchFamily="34" charset="0"/>
              </a:rPr>
              <a:t>(e.g., to be included under ‘what will I be asked to do’ or ‘what are the benefits’)</a:t>
            </a:r>
            <a:r>
              <a:rPr lang="en-AU" sz="2000" b="1" dirty="0">
                <a:solidFill>
                  <a:srgbClr val="000000"/>
                </a:solidFill>
                <a:effectLst/>
                <a:latin typeface="Aptos" panose="020B0004020202020204" pitchFamily="34" charset="0"/>
                <a:ea typeface="Aptos" panose="020B0004020202020204" pitchFamily="34" charset="0"/>
                <a:cs typeface="Aptos" panose="020B0004020202020204" pitchFamily="34" charset="0"/>
              </a:rPr>
              <a:t>:</a:t>
            </a:r>
            <a:endParaRPr lang="en-AU" sz="2000" dirty="0">
              <a:effectLst/>
              <a:latin typeface="Aptos" panose="020B0004020202020204" pitchFamily="34" charset="0"/>
              <a:ea typeface="Aptos" panose="020B0004020202020204" pitchFamily="34" charset="0"/>
              <a:cs typeface="Aptos" panose="020B0004020202020204" pitchFamily="34" charset="0"/>
            </a:endParaRPr>
          </a:p>
          <a:p>
            <a:r>
              <a:rPr lang="en-AU" sz="2000" i="1" dirty="0">
                <a:solidFill>
                  <a:srgbClr val="000000"/>
                </a:solidFill>
                <a:effectLst/>
                <a:latin typeface="Aptos" panose="020B0004020202020204" pitchFamily="34" charset="0"/>
                <a:ea typeface="Aptos" panose="020B0004020202020204" pitchFamily="34" charset="0"/>
                <a:cs typeface="Aptos" panose="020B0004020202020204" pitchFamily="34" charset="0"/>
              </a:rPr>
              <a:t>You will be reimbursed with course credit for</a:t>
            </a:r>
            <a:r>
              <a:rPr lang="en-AU" sz="2000" i="1" dirty="0">
                <a:solidFill>
                  <a:srgbClr val="212121"/>
                </a:solidFill>
                <a:effectLst/>
                <a:latin typeface="Aptos" panose="020B0004020202020204" pitchFamily="34" charset="0"/>
                <a:ea typeface="Aptos" panose="020B0004020202020204" pitchFamily="34" charset="0"/>
                <a:cs typeface="Aptos" panose="020B0004020202020204" pitchFamily="34" charset="0"/>
              </a:rPr>
              <a:t> </a:t>
            </a:r>
            <a:r>
              <a:rPr lang="en-AU" sz="2000" i="1" dirty="0">
                <a:solidFill>
                  <a:srgbClr val="000000"/>
                </a:solidFill>
                <a:effectLst/>
                <a:latin typeface="Aptos" panose="020B0004020202020204" pitchFamily="34" charset="0"/>
                <a:ea typeface="Aptos" panose="020B0004020202020204" pitchFamily="34" charset="0"/>
                <a:cs typeface="Aptos" panose="020B0004020202020204" pitchFamily="34" charset="0"/>
              </a:rPr>
              <a:t>your participation, according to the REP guidelines for your subject and as stipulated in the study description that you read when signing up for this study on the REP web platform (</a:t>
            </a:r>
            <a:r>
              <a:rPr lang="en-AU" sz="2000" i="1" u="sng" dirty="0">
                <a:solidFill>
                  <a:srgbClr val="000000"/>
                </a:solidFill>
                <a:effectLst/>
                <a:latin typeface="Aptos" panose="020B0004020202020204" pitchFamily="34" charset="0"/>
                <a:ea typeface="Aptos" panose="020B0004020202020204" pitchFamily="34" charset="0"/>
                <a:cs typeface="Aptos" panose="020B0004020202020204" pitchFamily="34" charset="0"/>
                <a:hlinkClick r:id="rId2"/>
              </a:rPr>
              <a:t>https://unimelb.sona-systems.com</a:t>
            </a:r>
            <a:r>
              <a:rPr lang="en-AU" sz="2000" i="1" dirty="0">
                <a:solidFill>
                  <a:srgbClr val="000000"/>
                </a:solidFill>
                <a:effectLst/>
                <a:latin typeface="Aptos" panose="020B0004020202020204" pitchFamily="34" charset="0"/>
                <a:ea typeface="Aptos" panose="020B0004020202020204" pitchFamily="34" charset="0"/>
                <a:cs typeface="Aptos" panose="020B0004020202020204" pitchFamily="34" charset="0"/>
              </a:rPr>
              <a:t>).</a:t>
            </a:r>
            <a:r>
              <a:rPr lang="en-AU" sz="2000" dirty="0">
                <a:solidFill>
                  <a:srgbClr val="000000"/>
                </a:solidFill>
                <a:effectLst/>
                <a:latin typeface="Aptos" panose="020B0004020202020204" pitchFamily="34" charset="0"/>
                <a:ea typeface="Aptos" panose="020B0004020202020204" pitchFamily="34" charset="0"/>
                <a:cs typeface="Aptos" panose="020B0004020202020204" pitchFamily="34" charset="0"/>
              </a:rPr>
              <a:t> </a:t>
            </a:r>
            <a:endParaRPr lang="en-AU" sz="2000" dirty="0">
              <a:effectLst/>
              <a:latin typeface="Aptos" panose="020B0004020202020204" pitchFamily="34" charset="0"/>
              <a:ea typeface="Aptos" panose="020B0004020202020204" pitchFamily="34" charset="0"/>
              <a:cs typeface="Aptos" panose="020B0004020202020204" pitchFamily="34" charset="0"/>
            </a:endParaRPr>
          </a:p>
          <a:p>
            <a:endParaRPr lang="en-AU" dirty="0"/>
          </a:p>
        </p:txBody>
      </p:sp>
      <p:sp>
        <p:nvSpPr>
          <p:cNvPr id="4" name="Slide Number Placeholder 3">
            <a:extLst>
              <a:ext uri="{FF2B5EF4-FFF2-40B4-BE49-F238E27FC236}">
                <a16:creationId xmlns:a16="http://schemas.microsoft.com/office/drawing/2014/main" id="{017D151A-50B8-0D02-D52D-39154343E033}"/>
              </a:ext>
            </a:extLst>
          </p:cNvPr>
          <p:cNvSpPr>
            <a:spLocks noGrp="1"/>
          </p:cNvSpPr>
          <p:nvPr>
            <p:ph type="sldNum" sz="quarter" idx="12"/>
          </p:nvPr>
        </p:nvSpPr>
        <p:spPr/>
        <p:txBody>
          <a:bodyPr/>
          <a:lstStyle/>
          <a:p>
            <a:fld id="{DC22DD25-61AE-413C-B4D2-EF2365C9B2E1}" type="slidenum">
              <a:rPr lang="en-AU" noProof="0" smtClean="0"/>
              <a:t>8</a:t>
            </a:fld>
            <a:endParaRPr lang="en-AU" noProof="0"/>
          </a:p>
        </p:txBody>
      </p:sp>
    </p:spTree>
    <p:extLst>
      <p:ext uri="{BB962C8B-B14F-4D97-AF65-F5344CB8AC3E}">
        <p14:creationId xmlns:p14="http://schemas.microsoft.com/office/powerpoint/2010/main" val="9652227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164BF3-A718-F81C-4615-21B330ADA7A0}"/>
              </a:ext>
            </a:extLst>
          </p:cNvPr>
          <p:cNvSpPr>
            <a:spLocks noGrp="1"/>
          </p:cNvSpPr>
          <p:nvPr>
            <p:ph type="title"/>
          </p:nvPr>
        </p:nvSpPr>
        <p:spPr/>
        <p:txBody>
          <a:bodyPr/>
          <a:lstStyle/>
          <a:p>
            <a:r>
              <a:rPr lang="en-AU" dirty="0"/>
              <a:t>Timing is everything</a:t>
            </a:r>
          </a:p>
        </p:txBody>
      </p:sp>
      <p:sp>
        <p:nvSpPr>
          <p:cNvPr id="3" name="Content Placeholder 2">
            <a:extLst>
              <a:ext uri="{FF2B5EF4-FFF2-40B4-BE49-F238E27FC236}">
                <a16:creationId xmlns:a16="http://schemas.microsoft.com/office/drawing/2014/main" id="{1A4E9C86-BC8B-C412-E387-B3C1664F80DB}"/>
              </a:ext>
            </a:extLst>
          </p:cNvPr>
          <p:cNvSpPr>
            <a:spLocks noGrp="1"/>
          </p:cNvSpPr>
          <p:nvPr>
            <p:ph idx="1"/>
          </p:nvPr>
        </p:nvSpPr>
        <p:spPr/>
        <p:txBody>
          <a:bodyPr/>
          <a:lstStyle/>
          <a:p>
            <a:r>
              <a:rPr lang="en-AU" b="1" i="1" dirty="0"/>
              <a:t>Submitting an amendment to an existing application or getting yourself added as a team member?</a:t>
            </a:r>
          </a:p>
          <a:p>
            <a:pPr marL="342900" indent="-342900">
              <a:buFont typeface="Arial" panose="020B0604020202020204" pitchFamily="34" charset="0"/>
              <a:buChar char="•"/>
            </a:pPr>
            <a:r>
              <a:rPr lang="en-AU" dirty="0"/>
              <a:t>Your supervisor will need to unlock the application for amendment and then complete the amendment request (with your supervisor)</a:t>
            </a:r>
          </a:p>
          <a:p>
            <a:pPr marL="342900" indent="-342900">
              <a:buFont typeface="Arial" panose="020B0604020202020204" pitchFamily="34" charset="0"/>
              <a:buChar char="•"/>
            </a:pPr>
            <a:endParaRPr lang="en-AU" dirty="0"/>
          </a:p>
          <a:p>
            <a:r>
              <a:rPr lang="en-AU" b="1" i="1" dirty="0"/>
              <a:t>Submitting a new application?</a:t>
            </a:r>
          </a:p>
          <a:p>
            <a:pPr marL="342900" indent="-342900">
              <a:buFont typeface="Arial" panose="020B0604020202020204" pitchFamily="34" charset="0"/>
              <a:buChar char="•"/>
            </a:pPr>
            <a:r>
              <a:rPr lang="en-AU" dirty="0"/>
              <a:t>Ethics applications (especially those that are GTLR) can take up to 3 months to approve</a:t>
            </a:r>
          </a:p>
          <a:p>
            <a:pPr marL="342900" indent="-342900">
              <a:buFont typeface="Arial" panose="020B0604020202020204" pitchFamily="34" charset="0"/>
              <a:buChar char="•"/>
            </a:pPr>
            <a:r>
              <a:rPr lang="en-AU" dirty="0"/>
              <a:t>It is highly recommended that you submit your ethics application for your honours project </a:t>
            </a:r>
            <a:r>
              <a:rPr lang="en-AU" b="1" u="sng" dirty="0"/>
              <a:t>NO LATER THAN 30</a:t>
            </a:r>
            <a:r>
              <a:rPr lang="en-AU" b="1" u="sng" baseline="30000" dirty="0"/>
              <a:t>th</a:t>
            </a:r>
            <a:r>
              <a:rPr lang="en-AU" b="1" u="sng" dirty="0"/>
              <a:t> April </a:t>
            </a:r>
          </a:p>
          <a:p>
            <a:pPr marL="342900" indent="-342900">
              <a:buFont typeface="Arial" panose="020B0604020202020204" pitchFamily="34" charset="0"/>
              <a:buChar char="•"/>
            </a:pPr>
            <a:endParaRPr lang="en-AU" dirty="0"/>
          </a:p>
        </p:txBody>
      </p:sp>
      <p:sp>
        <p:nvSpPr>
          <p:cNvPr id="4" name="Slide Number Placeholder 3">
            <a:extLst>
              <a:ext uri="{FF2B5EF4-FFF2-40B4-BE49-F238E27FC236}">
                <a16:creationId xmlns:a16="http://schemas.microsoft.com/office/drawing/2014/main" id="{C27EE5E5-FCF4-08E9-87D4-623A91BD086C}"/>
              </a:ext>
            </a:extLst>
          </p:cNvPr>
          <p:cNvSpPr>
            <a:spLocks noGrp="1"/>
          </p:cNvSpPr>
          <p:nvPr>
            <p:ph type="sldNum" sz="quarter" idx="12"/>
          </p:nvPr>
        </p:nvSpPr>
        <p:spPr/>
        <p:txBody>
          <a:bodyPr/>
          <a:lstStyle/>
          <a:p>
            <a:fld id="{DC22DD25-61AE-413C-B4D2-EF2365C9B2E1}" type="slidenum">
              <a:rPr lang="en-AU" noProof="0" smtClean="0"/>
              <a:t>9</a:t>
            </a:fld>
            <a:endParaRPr lang="en-AU" noProof="0"/>
          </a:p>
        </p:txBody>
      </p:sp>
    </p:spTree>
    <p:extLst>
      <p:ext uri="{BB962C8B-B14F-4D97-AF65-F5344CB8AC3E}">
        <p14:creationId xmlns:p14="http://schemas.microsoft.com/office/powerpoint/2010/main" val="1275823956"/>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16x9 (2)  -  Read-Only" id="{D7485A53-F07B-4739-B53B-0B0D2B07A398}" vid="{F309FBA8-D72B-4C72-BE9F-2217EC7C4FE7}"/>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16x9 (2)  -  Read-Only" id="{D7485A53-F07B-4739-B53B-0B0D2B07A398}" vid="{0759D570-780B-4AC8-912E-A08A13EDDD89}"/>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16x9 (2)  -  Read-Only" id="{D7485A53-F07B-4739-B53B-0B0D2B07A398}" vid="{0F19BEC4-BA4A-4E5F-9812-2A06E6B69A65}"/>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03881352D7E9B44A151FCE2670E0DD9" ma:contentTypeVersion="14" ma:contentTypeDescription="Create a new document." ma:contentTypeScope="" ma:versionID="9068da7e0edcd66c8376811a86046867">
  <xsd:schema xmlns:xsd="http://www.w3.org/2001/XMLSchema" xmlns:xs="http://www.w3.org/2001/XMLSchema" xmlns:p="http://schemas.microsoft.com/office/2006/metadata/properties" xmlns:ns2="36195a47-fca6-40a8-831c-daf12f2950f6" xmlns:ns3="f435daa9-c919-43d3-9f8b-cb9894e70e26" targetNamespace="http://schemas.microsoft.com/office/2006/metadata/properties" ma:root="true" ma:fieldsID="16748a7642f822db67146815d5b654ef" ns2:_="" ns3:_="">
    <xsd:import namespace="36195a47-fca6-40a8-831c-daf12f2950f6"/>
    <xsd:import namespace="f435daa9-c919-43d3-9f8b-cb9894e70e26"/>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Date" minOccurs="0"/>
                <xsd:element ref="ns2:MediaServiceDateTaken"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LengthInSeconds"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6195a47-fca6-40a8-831c-daf12f2950f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Date" ma:index="11" nillable="true" ma:displayName="Date" ma:format="DateOnly" ma:internalName="Date">
      <xsd:simpleType>
        <xsd:restriction base="dms:DateTime"/>
      </xsd:simpleType>
    </xsd:element>
    <xsd:element name="MediaServiceDateTaken" ma:index="12" nillable="true" ma:displayName="MediaServiceDateTaken" ma:hidden="true" ma:indexed="true" ma:internalName="MediaServiceDateTaken"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db163b37-248a-4bdb-8038-6e8df1cc47ab"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LengthInSeconds" ma:index="19" nillable="true" ma:displayName="MediaLengthInSeconds" ma:hidden="true" ma:internalName="MediaLengthInSeconds" ma:readOnly="true">
      <xsd:simpleType>
        <xsd:restriction base="dms:Unknown"/>
      </xsd:simpleType>
    </xsd:element>
    <xsd:element name="MediaServiceLocation" ma:index="20" nillable="true" ma:displayName="Location" ma:indexed="true" ma:internalName="MediaServiceLocation" ma:readOnly="true">
      <xsd:simpleType>
        <xsd:restriction base="dms:Text"/>
      </xsd:simpleType>
    </xsd:element>
    <xsd:element name="MediaServiceBillingMetadata" ma:index="21"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435daa9-c919-43d3-9f8b-cb9894e70e26"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5161cf10-dacb-45b9-9398-25ec2465e760}" ma:internalName="TaxCatchAll" ma:showField="CatchAllData" ma:web="f435daa9-c919-43d3-9f8b-cb9894e70e2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Date xmlns="36195a47-fca6-40a8-831c-daf12f2950f6" xsi:nil="true"/>
    <TaxCatchAll xmlns="f435daa9-c919-43d3-9f8b-cb9894e70e26" xsi:nil="true"/>
    <lcf76f155ced4ddcb4097134ff3c332f xmlns="36195a47-fca6-40a8-831c-daf12f2950f6">
      <Terms xmlns="http://schemas.microsoft.com/office/infopath/2007/PartnerControls"/>
    </lcf76f155ced4ddcb4097134ff3c332f>
  </documentManagement>
</p:properties>
</file>

<file path=customXml/itemProps1.xml><?xml version="1.0" encoding="utf-8"?>
<ds:datastoreItem xmlns:ds="http://schemas.openxmlformats.org/officeDocument/2006/customXml" ds:itemID="{422A0ED8-D751-4C53-BD1F-D73C7781E8BB}"/>
</file>

<file path=customXml/itemProps2.xml><?xml version="1.0" encoding="utf-8"?>
<ds:datastoreItem xmlns:ds="http://schemas.openxmlformats.org/officeDocument/2006/customXml" ds:itemID="{41824F97-1BC6-4BA6-AF91-A52E26282B35}">
  <ds:schemaRefs>
    <ds:schemaRef ds:uri="http://schemas.microsoft.com/sharepoint/v3/contenttype/forms"/>
  </ds:schemaRefs>
</ds:datastoreItem>
</file>

<file path=customXml/itemProps3.xml><?xml version="1.0" encoding="utf-8"?>
<ds:datastoreItem xmlns:ds="http://schemas.openxmlformats.org/officeDocument/2006/customXml" ds:itemID="{54B5A396-22DA-4FDA-B8D5-5E3FEF614847}">
  <ds:schemaRefs>
    <ds:schemaRef ds:uri="7d9e5d5a-edbd-4666-a4fe-8649a22e4736"/>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21a7241f-69b3-479e-aa5b-852d898a3cd8"/>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UoM-PowerPoint-template-16x9</Template>
  <TotalTime>1616</TotalTime>
  <Words>921</Words>
  <Application>Microsoft Office PowerPoint</Application>
  <PresentationFormat>Widescreen</PresentationFormat>
  <Paragraphs>82</Paragraphs>
  <Slides>11</Slides>
  <Notes>0</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11</vt:i4>
      </vt:variant>
    </vt:vector>
  </HeadingPairs>
  <TitlesOfParts>
    <vt:vector size="19" baseType="lpstr">
      <vt:lpstr>Aptos</vt:lpstr>
      <vt:lpstr>Arial</vt:lpstr>
      <vt:lpstr>ArialMT</vt:lpstr>
      <vt:lpstr>Calibri</vt:lpstr>
      <vt:lpstr>Georgia</vt:lpstr>
      <vt:lpstr>University of Melbourne</vt:lpstr>
      <vt:lpstr>University of Melbourne Patterns</vt:lpstr>
      <vt:lpstr>University of Melbourne-Layout B</vt:lpstr>
      <vt:lpstr>PowerPoint Presentation</vt:lpstr>
      <vt:lpstr>Introduction</vt:lpstr>
      <vt:lpstr>Types of applications</vt:lpstr>
      <vt:lpstr>Introduction</vt:lpstr>
      <vt:lpstr>Application process</vt:lpstr>
      <vt:lpstr>Application process</vt:lpstr>
      <vt:lpstr>Using the REP?</vt:lpstr>
      <vt:lpstr>Using the REP?</vt:lpstr>
      <vt:lpstr>Timing is everything</vt:lpstr>
      <vt:lpstr>Timing is everything</vt:lpstr>
      <vt:lpstr>More information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Michelle Jongenelis</dc:creator>
  <cp:lastModifiedBy>Michelle Jongenelis</cp:lastModifiedBy>
  <cp:revision>75</cp:revision>
  <dcterms:created xsi:type="dcterms:W3CDTF">2021-06-15T01:21:34Z</dcterms:created>
  <dcterms:modified xsi:type="dcterms:W3CDTF">2025-10-30T04:52:27Z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0x010100E03881352D7E9B44A151FCE2670E0DD9</vt:lpwstr>
  </property>
</Properties>
</file>