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85" r:id="rId5"/>
    <p:sldId id="271" r:id="rId6"/>
    <p:sldId id="275" r:id="rId7"/>
    <p:sldId id="284" r:id="rId8"/>
    <p:sldId id="273" r:id="rId9"/>
    <p:sldId id="277" r:id="rId10"/>
    <p:sldId id="278" r:id="rId11"/>
    <p:sldId id="279" r:id="rId12"/>
    <p:sldId id="276" r:id="rId13"/>
    <p:sldId id="272" r:id="rId14"/>
    <p:sldId id="283" r:id="rId15"/>
    <p:sldId id="256" r:id="rId16"/>
    <p:sldId id="257" r:id="rId17"/>
    <p:sldId id="258" r:id="rId18"/>
    <p:sldId id="259" r:id="rId19"/>
    <p:sldId id="260" r:id="rId20"/>
    <p:sldId id="266" r:id="rId21"/>
    <p:sldId id="261" r:id="rId22"/>
    <p:sldId id="262" r:id="rId23"/>
    <p:sldId id="263" r:id="rId24"/>
    <p:sldId id="264" r:id="rId25"/>
    <p:sldId id="265" r:id="rId26"/>
    <p:sldId id="267" r:id="rId27"/>
    <p:sldId id="268" r:id="rId28"/>
    <p:sldId id="269" r:id="rId29"/>
    <p:sldId id="27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7BC7"/>
    <a:srgbClr val="0432FF"/>
    <a:srgbClr val="FFFF00"/>
    <a:srgbClr val="00FA00"/>
    <a:srgbClr val="FF9300"/>
    <a:srgbClr val="009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6051E1-3EA6-A0B1-2D75-B74449E357FC}" v="109" dt="2026-01-14T02:48:02.8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830"/>
  </p:normalViewPr>
  <p:slideViewPr>
    <p:cSldViewPr snapToGrid="0" snapToObjects="1">
      <p:cViewPr varScale="1">
        <p:scale>
          <a:sx n="67" d="100"/>
          <a:sy n="67" d="100"/>
        </p:scale>
        <p:origin x="90"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microsoft.com/office/2015/10/relationships/revisionInfo" Target="revisionInfo.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C35B0-8ED1-B943-BC95-72C6C90DA4F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1A4E7A5D-0626-0548-BE76-BB9117DE61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2A915C1F-8E5C-0241-90AA-0FB3AE724369}"/>
              </a:ext>
            </a:extLst>
          </p:cNvPr>
          <p:cNvSpPr>
            <a:spLocks noGrp="1"/>
          </p:cNvSpPr>
          <p:nvPr>
            <p:ph type="dt" sz="half" idx="10"/>
          </p:nvPr>
        </p:nvSpPr>
        <p:spPr/>
        <p:txBody>
          <a:bodyPr/>
          <a:lstStyle/>
          <a:p>
            <a:fld id="{255965D4-7491-E848-B9D0-44C982A0C2BF}" type="datetimeFigureOut">
              <a:rPr lang="en-GB" smtClean="0"/>
              <a:t>25/02/2026</a:t>
            </a:fld>
            <a:endParaRPr lang="en-GB"/>
          </a:p>
        </p:txBody>
      </p:sp>
      <p:sp>
        <p:nvSpPr>
          <p:cNvPr id="5" name="Footer Placeholder 4">
            <a:extLst>
              <a:ext uri="{FF2B5EF4-FFF2-40B4-BE49-F238E27FC236}">
                <a16:creationId xmlns:a16="http://schemas.microsoft.com/office/drawing/2014/main" id="{BE6BE8CF-74A3-6247-8826-70A4E9EBBA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9BBB4B-0AFE-FC48-9B58-D71035318A78}"/>
              </a:ext>
            </a:extLst>
          </p:cNvPr>
          <p:cNvSpPr>
            <a:spLocks noGrp="1"/>
          </p:cNvSpPr>
          <p:nvPr>
            <p:ph type="sldNum" sz="quarter" idx="12"/>
          </p:nvPr>
        </p:nvSpPr>
        <p:spPr/>
        <p:txBody>
          <a:bodyPr/>
          <a:lstStyle/>
          <a:p>
            <a:fld id="{45DBF562-4B7E-8E47-BEEE-3CF157D55FAC}" type="slidenum">
              <a:rPr lang="en-GB" smtClean="0"/>
              <a:t>‹#›</a:t>
            </a:fld>
            <a:endParaRPr lang="en-GB"/>
          </a:p>
        </p:txBody>
      </p:sp>
    </p:spTree>
    <p:extLst>
      <p:ext uri="{BB962C8B-B14F-4D97-AF65-F5344CB8AC3E}">
        <p14:creationId xmlns:p14="http://schemas.microsoft.com/office/powerpoint/2010/main" val="2646041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8D328-63B2-B141-90F6-D219A147DA14}"/>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3E51A855-E087-A04B-9713-20C12C376FC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341F838-7EE0-364C-A691-15323612AFE0}"/>
              </a:ext>
            </a:extLst>
          </p:cNvPr>
          <p:cNvSpPr>
            <a:spLocks noGrp="1"/>
          </p:cNvSpPr>
          <p:nvPr>
            <p:ph type="dt" sz="half" idx="10"/>
          </p:nvPr>
        </p:nvSpPr>
        <p:spPr/>
        <p:txBody>
          <a:bodyPr/>
          <a:lstStyle/>
          <a:p>
            <a:fld id="{255965D4-7491-E848-B9D0-44C982A0C2BF}" type="datetimeFigureOut">
              <a:rPr lang="en-GB" smtClean="0"/>
              <a:t>25/02/2026</a:t>
            </a:fld>
            <a:endParaRPr lang="en-GB"/>
          </a:p>
        </p:txBody>
      </p:sp>
      <p:sp>
        <p:nvSpPr>
          <p:cNvPr id="5" name="Footer Placeholder 4">
            <a:extLst>
              <a:ext uri="{FF2B5EF4-FFF2-40B4-BE49-F238E27FC236}">
                <a16:creationId xmlns:a16="http://schemas.microsoft.com/office/drawing/2014/main" id="{932B8F78-A1A8-074F-A9A5-B44F6E69A0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324EAF-02F1-1544-8C80-0DF581BE8580}"/>
              </a:ext>
            </a:extLst>
          </p:cNvPr>
          <p:cNvSpPr>
            <a:spLocks noGrp="1"/>
          </p:cNvSpPr>
          <p:nvPr>
            <p:ph type="sldNum" sz="quarter" idx="12"/>
          </p:nvPr>
        </p:nvSpPr>
        <p:spPr/>
        <p:txBody>
          <a:bodyPr/>
          <a:lstStyle/>
          <a:p>
            <a:fld id="{45DBF562-4B7E-8E47-BEEE-3CF157D55FAC}" type="slidenum">
              <a:rPr lang="en-GB" smtClean="0"/>
              <a:t>‹#›</a:t>
            </a:fld>
            <a:endParaRPr lang="en-GB"/>
          </a:p>
        </p:txBody>
      </p:sp>
    </p:spTree>
    <p:extLst>
      <p:ext uri="{BB962C8B-B14F-4D97-AF65-F5344CB8AC3E}">
        <p14:creationId xmlns:p14="http://schemas.microsoft.com/office/powerpoint/2010/main" val="3185038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CE2158-6CC2-E244-8830-EC0A9DED18E5}"/>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039F2440-6D2A-9E43-A37F-980AE6BBEB1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F23E42B-B261-274A-BBE8-4F43880EA881}"/>
              </a:ext>
            </a:extLst>
          </p:cNvPr>
          <p:cNvSpPr>
            <a:spLocks noGrp="1"/>
          </p:cNvSpPr>
          <p:nvPr>
            <p:ph type="dt" sz="half" idx="10"/>
          </p:nvPr>
        </p:nvSpPr>
        <p:spPr/>
        <p:txBody>
          <a:bodyPr/>
          <a:lstStyle/>
          <a:p>
            <a:fld id="{255965D4-7491-E848-B9D0-44C982A0C2BF}" type="datetimeFigureOut">
              <a:rPr lang="en-GB" smtClean="0"/>
              <a:t>25/02/2026</a:t>
            </a:fld>
            <a:endParaRPr lang="en-GB"/>
          </a:p>
        </p:txBody>
      </p:sp>
      <p:sp>
        <p:nvSpPr>
          <p:cNvPr id="5" name="Footer Placeholder 4">
            <a:extLst>
              <a:ext uri="{FF2B5EF4-FFF2-40B4-BE49-F238E27FC236}">
                <a16:creationId xmlns:a16="http://schemas.microsoft.com/office/drawing/2014/main" id="{45CD089A-7735-144F-A960-F633A7BFCB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11DD1D-14D9-944C-AD58-8BC7B1143157}"/>
              </a:ext>
            </a:extLst>
          </p:cNvPr>
          <p:cNvSpPr>
            <a:spLocks noGrp="1"/>
          </p:cNvSpPr>
          <p:nvPr>
            <p:ph type="sldNum" sz="quarter" idx="12"/>
          </p:nvPr>
        </p:nvSpPr>
        <p:spPr/>
        <p:txBody>
          <a:bodyPr/>
          <a:lstStyle/>
          <a:p>
            <a:fld id="{45DBF562-4B7E-8E47-BEEE-3CF157D55FAC}" type="slidenum">
              <a:rPr lang="en-GB" smtClean="0"/>
              <a:t>‹#›</a:t>
            </a:fld>
            <a:endParaRPr lang="en-GB"/>
          </a:p>
        </p:txBody>
      </p:sp>
    </p:spTree>
    <p:extLst>
      <p:ext uri="{BB962C8B-B14F-4D97-AF65-F5344CB8AC3E}">
        <p14:creationId xmlns:p14="http://schemas.microsoft.com/office/powerpoint/2010/main" val="1717147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3D7EF-F1EE-C549-998B-31D6A4697B3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5FD8521-6C59-6348-BC7D-98C6122E41D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8130C9A-E913-9448-ACA8-46B1D017AA58}"/>
              </a:ext>
            </a:extLst>
          </p:cNvPr>
          <p:cNvSpPr>
            <a:spLocks noGrp="1"/>
          </p:cNvSpPr>
          <p:nvPr>
            <p:ph type="dt" sz="half" idx="10"/>
          </p:nvPr>
        </p:nvSpPr>
        <p:spPr/>
        <p:txBody>
          <a:bodyPr/>
          <a:lstStyle/>
          <a:p>
            <a:fld id="{255965D4-7491-E848-B9D0-44C982A0C2BF}" type="datetimeFigureOut">
              <a:rPr lang="en-GB" smtClean="0"/>
              <a:t>25/02/2026</a:t>
            </a:fld>
            <a:endParaRPr lang="en-GB"/>
          </a:p>
        </p:txBody>
      </p:sp>
      <p:sp>
        <p:nvSpPr>
          <p:cNvPr id="5" name="Footer Placeholder 4">
            <a:extLst>
              <a:ext uri="{FF2B5EF4-FFF2-40B4-BE49-F238E27FC236}">
                <a16:creationId xmlns:a16="http://schemas.microsoft.com/office/drawing/2014/main" id="{8AC3A76A-3405-FA45-B7AD-985F0DF2DC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393B93-7A0F-D741-967D-9D793A8E9696}"/>
              </a:ext>
            </a:extLst>
          </p:cNvPr>
          <p:cNvSpPr>
            <a:spLocks noGrp="1"/>
          </p:cNvSpPr>
          <p:nvPr>
            <p:ph type="sldNum" sz="quarter" idx="12"/>
          </p:nvPr>
        </p:nvSpPr>
        <p:spPr/>
        <p:txBody>
          <a:bodyPr/>
          <a:lstStyle/>
          <a:p>
            <a:fld id="{45DBF562-4B7E-8E47-BEEE-3CF157D55FAC}" type="slidenum">
              <a:rPr lang="en-GB" smtClean="0"/>
              <a:t>‹#›</a:t>
            </a:fld>
            <a:endParaRPr lang="en-GB"/>
          </a:p>
        </p:txBody>
      </p:sp>
    </p:spTree>
    <p:extLst>
      <p:ext uri="{BB962C8B-B14F-4D97-AF65-F5344CB8AC3E}">
        <p14:creationId xmlns:p14="http://schemas.microsoft.com/office/powerpoint/2010/main" val="1162049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C729C-52CC-B54F-BE70-D85796935AE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6669204A-48BB-9D47-A9E8-E936048768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8CF3054-1159-D745-BD7F-FC934C75EA2F}"/>
              </a:ext>
            </a:extLst>
          </p:cNvPr>
          <p:cNvSpPr>
            <a:spLocks noGrp="1"/>
          </p:cNvSpPr>
          <p:nvPr>
            <p:ph type="dt" sz="half" idx="10"/>
          </p:nvPr>
        </p:nvSpPr>
        <p:spPr/>
        <p:txBody>
          <a:bodyPr/>
          <a:lstStyle/>
          <a:p>
            <a:fld id="{255965D4-7491-E848-B9D0-44C982A0C2BF}" type="datetimeFigureOut">
              <a:rPr lang="en-GB" smtClean="0"/>
              <a:t>25/02/2026</a:t>
            </a:fld>
            <a:endParaRPr lang="en-GB"/>
          </a:p>
        </p:txBody>
      </p:sp>
      <p:sp>
        <p:nvSpPr>
          <p:cNvPr id="5" name="Footer Placeholder 4">
            <a:extLst>
              <a:ext uri="{FF2B5EF4-FFF2-40B4-BE49-F238E27FC236}">
                <a16:creationId xmlns:a16="http://schemas.microsoft.com/office/drawing/2014/main" id="{4893DE18-8968-CD4D-9D36-A041F0E505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C20F7D-A271-9742-9B96-7B83D6324597}"/>
              </a:ext>
            </a:extLst>
          </p:cNvPr>
          <p:cNvSpPr>
            <a:spLocks noGrp="1"/>
          </p:cNvSpPr>
          <p:nvPr>
            <p:ph type="sldNum" sz="quarter" idx="12"/>
          </p:nvPr>
        </p:nvSpPr>
        <p:spPr/>
        <p:txBody>
          <a:bodyPr/>
          <a:lstStyle/>
          <a:p>
            <a:fld id="{45DBF562-4B7E-8E47-BEEE-3CF157D55FAC}" type="slidenum">
              <a:rPr lang="en-GB" smtClean="0"/>
              <a:t>‹#›</a:t>
            </a:fld>
            <a:endParaRPr lang="en-GB"/>
          </a:p>
        </p:txBody>
      </p:sp>
    </p:spTree>
    <p:extLst>
      <p:ext uri="{BB962C8B-B14F-4D97-AF65-F5344CB8AC3E}">
        <p14:creationId xmlns:p14="http://schemas.microsoft.com/office/powerpoint/2010/main" val="1476850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24016-AB8F-134E-A426-16B7DDB5691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90ED011-A526-C447-A536-ED92F64016E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435EF0D6-A807-8040-9A93-3E5B39B6090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86A78AA8-8842-464C-B86E-7C35EDE73E4B}"/>
              </a:ext>
            </a:extLst>
          </p:cNvPr>
          <p:cNvSpPr>
            <a:spLocks noGrp="1"/>
          </p:cNvSpPr>
          <p:nvPr>
            <p:ph type="dt" sz="half" idx="10"/>
          </p:nvPr>
        </p:nvSpPr>
        <p:spPr/>
        <p:txBody>
          <a:bodyPr/>
          <a:lstStyle/>
          <a:p>
            <a:fld id="{255965D4-7491-E848-B9D0-44C982A0C2BF}" type="datetimeFigureOut">
              <a:rPr lang="en-GB" smtClean="0"/>
              <a:t>25/02/2026</a:t>
            </a:fld>
            <a:endParaRPr lang="en-GB"/>
          </a:p>
        </p:txBody>
      </p:sp>
      <p:sp>
        <p:nvSpPr>
          <p:cNvPr id="6" name="Footer Placeholder 5">
            <a:extLst>
              <a:ext uri="{FF2B5EF4-FFF2-40B4-BE49-F238E27FC236}">
                <a16:creationId xmlns:a16="http://schemas.microsoft.com/office/drawing/2014/main" id="{B950DEB7-B894-7C4C-90A6-3CB58C5DA3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3B3895-A1F0-1346-A33F-9FE63A7384D4}"/>
              </a:ext>
            </a:extLst>
          </p:cNvPr>
          <p:cNvSpPr>
            <a:spLocks noGrp="1"/>
          </p:cNvSpPr>
          <p:nvPr>
            <p:ph type="sldNum" sz="quarter" idx="12"/>
          </p:nvPr>
        </p:nvSpPr>
        <p:spPr/>
        <p:txBody>
          <a:bodyPr/>
          <a:lstStyle/>
          <a:p>
            <a:fld id="{45DBF562-4B7E-8E47-BEEE-3CF157D55FAC}" type="slidenum">
              <a:rPr lang="en-GB" smtClean="0"/>
              <a:t>‹#›</a:t>
            </a:fld>
            <a:endParaRPr lang="en-GB"/>
          </a:p>
        </p:txBody>
      </p:sp>
    </p:spTree>
    <p:extLst>
      <p:ext uri="{BB962C8B-B14F-4D97-AF65-F5344CB8AC3E}">
        <p14:creationId xmlns:p14="http://schemas.microsoft.com/office/powerpoint/2010/main" val="4048308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E3673-0110-7942-BB40-491EB029C422}"/>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B0B0A39-169A-1D4A-B06B-F4CDB76D51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29D94E4-22D0-3740-82CD-3FF68E63C2B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9D00A4CB-CA22-0E49-B26E-A446178F1F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C5D9685-EDA6-9946-BE20-8A4E41BAE4B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D5A3077C-27EB-3C4A-B907-F04B460EEB5F}"/>
              </a:ext>
            </a:extLst>
          </p:cNvPr>
          <p:cNvSpPr>
            <a:spLocks noGrp="1"/>
          </p:cNvSpPr>
          <p:nvPr>
            <p:ph type="dt" sz="half" idx="10"/>
          </p:nvPr>
        </p:nvSpPr>
        <p:spPr/>
        <p:txBody>
          <a:bodyPr/>
          <a:lstStyle/>
          <a:p>
            <a:fld id="{255965D4-7491-E848-B9D0-44C982A0C2BF}" type="datetimeFigureOut">
              <a:rPr lang="en-GB" smtClean="0"/>
              <a:t>25/02/2026</a:t>
            </a:fld>
            <a:endParaRPr lang="en-GB"/>
          </a:p>
        </p:txBody>
      </p:sp>
      <p:sp>
        <p:nvSpPr>
          <p:cNvPr id="8" name="Footer Placeholder 7">
            <a:extLst>
              <a:ext uri="{FF2B5EF4-FFF2-40B4-BE49-F238E27FC236}">
                <a16:creationId xmlns:a16="http://schemas.microsoft.com/office/drawing/2014/main" id="{0CC400C4-460E-0F42-9ACF-730BAA5BBDA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7DD5251-4761-1747-B92E-CAFFA70B51A0}"/>
              </a:ext>
            </a:extLst>
          </p:cNvPr>
          <p:cNvSpPr>
            <a:spLocks noGrp="1"/>
          </p:cNvSpPr>
          <p:nvPr>
            <p:ph type="sldNum" sz="quarter" idx="12"/>
          </p:nvPr>
        </p:nvSpPr>
        <p:spPr/>
        <p:txBody>
          <a:bodyPr/>
          <a:lstStyle/>
          <a:p>
            <a:fld id="{45DBF562-4B7E-8E47-BEEE-3CF157D55FAC}" type="slidenum">
              <a:rPr lang="en-GB" smtClean="0"/>
              <a:t>‹#›</a:t>
            </a:fld>
            <a:endParaRPr lang="en-GB"/>
          </a:p>
        </p:txBody>
      </p:sp>
    </p:spTree>
    <p:extLst>
      <p:ext uri="{BB962C8B-B14F-4D97-AF65-F5344CB8AC3E}">
        <p14:creationId xmlns:p14="http://schemas.microsoft.com/office/powerpoint/2010/main" val="800068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18373-DADF-7744-B9F2-E5576EABAD66}"/>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D425EB30-968B-C144-A46D-8A5AD0A1B97C}"/>
              </a:ext>
            </a:extLst>
          </p:cNvPr>
          <p:cNvSpPr>
            <a:spLocks noGrp="1"/>
          </p:cNvSpPr>
          <p:nvPr>
            <p:ph type="dt" sz="half" idx="10"/>
          </p:nvPr>
        </p:nvSpPr>
        <p:spPr/>
        <p:txBody>
          <a:bodyPr/>
          <a:lstStyle/>
          <a:p>
            <a:fld id="{255965D4-7491-E848-B9D0-44C982A0C2BF}" type="datetimeFigureOut">
              <a:rPr lang="en-GB" smtClean="0"/>
              <a:t>25/02/2026</a:t>
            </a:fld>
            <a:endParaRPr lang="en-GB"/>
          </a:p>
        </p:txBody>
      </p:sp>
      <p:sp>
        <p:nvSpPr>
          <p:cNvPr id="4" name="Footer Placeholder 3">
            <a:extLst>
              <a:ext uri="{FF2B5EF4-FFF2-40B4-BE49-F238E27FC236}">
                <a16:creationId xmlns:a16="http://schemas.microsoft.com/office/drawing/2014/main" id="{A99A6EC0-481D-CA4B-A3C9-81F85978A0F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81D5E63-BADF-F94B-AE02-DDCCB4A222D3}"/>
              </a:ext>
            </a:extLst>
          </p:cNvPr>
          <p:cNvSpPr>
            <a:spLocks noGrp="1"/>
          </p:cNvSpPr>
          <p:nvPr>
            <p:ph type="sldNum" sz="quarter" idx="12"/>
          </p:nvPr>
        </p:nvSpPr>
        <p:spPr/>
        <p:txBody>
          <a:bodyPr/>
          <a:lstStyle/>
          <a:p>
            <a:fld id="{45DBF562-4B7E-8E47-BEEE-3CF157D55FAC}" type="slidenum">
              <a:rPr lang="en-GB" smtClean="0"/>
              <a:t>‹#›</a:t>
            </a:fld>
            <a:endParaRPr lang="en-GB"/>
          </a:p>
        </p:txBody>
      </p:sp>
    </p:spTree>
    <p:extLst>
      <p:ext uri="{BB962C8B-B14F-4D97-AF65-F5344CB8AC3E}">
        <p14:creationId xmlns:p14="http://schemas.microsoft.com/office/powerpoint/2010/main" val="3184197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13E0A7-52ED-0C43-A164-35C58EA1C729}"/>
              </a:ext>
            </a:extLst>
          </p:cNvPr>
          <p:cNvSpPr>
            <a:spLocks noGrp="1"/>
          </p:cNvSpPr>
          <p:nvPr>
            <p:ph type="dt" sz="half" idx="10"/>
          </p:nvPr>
        </p:nvSpPr>
        <p:spPr/>
        <p:txBody>
          <a:bodyPr/>
          <a:lstStyle/>
          <a:p>
            <a:fld id="{255965D4-7491-E848-B9D0-44C982A0C2BF}" type="datetimeFigureOut">
              <a:rPr lang="en-GB" smtClean="0"/>
              <a:t>25/02/2026</a:t>
            </a:fld>
            <a:endParaRPr lang="en-GB"/>
          </a:p>
        </p:txBody>
      </p:sp>
      <p:sp>
        <p:nvSpPr>
          <p:cNvPr id="3" name="Footer Placeholder 2">
            <a:extLst>
              <a:ext uri="{FF2B5EF4-FFF2-40B4-BE49-F238E27FC236}">
                <a16:creationId xmlns:a16="http://schemas.microsoft.com/office/drawing/2014/main" id="{64471D2F-361E-E240-B518-377D2188876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25CC1C2-3B20-9947-989F-229350AB625C}"/>
              </a:ext>
            </a:extLst>
          </p:cNvPr>
          <p:cNvSpPr>
            <a:spLocks noGrp="1"/>
          </p:cNvSpPr>
          <p:nvPr>
            <p:ph type="sldNum" sz="quarter" idx="12"/>
          </p:nvPr>
        </p:nvSpPr>
        <p:spPr/>
        <p:txBody>
          <a:bodyPr/>
          <a:lstStyle/>
          <a:p>
            <a:fld id="{45DBF562-4B7E-8E47-BEEE-3CF157D55FAC}" type="slidenum">
              <a:rPr lang="en-GB" smtClean="0"/>
              <a:t>‹#›</a:t>
            </a:fld>
            <a:endParaRPr lang="en-GB"/>
          </a:p>
        </p:txBody>
      </p:sp>
    </p:spTree>
    <p:extLst>
      <p:ext uri="{BB962C8B-B14F-4D97-AF65-F5344CB8AC3E}">
        <p14:creationId xmlns:p14="http://schemas.microsoft.com/office/powerpoint/2010/main" val="2139827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4D77F-85DE-9F44-BE48-AD9E945E9DF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B14CB09C-A03C-EF4D-86C9-402BD6D737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CCC155F6-3FBA-AF43-BEF0-8592660E2B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2A8F7F4-E091-F04D-BD1B-B6BBAFF90B64}"/>
              </a:ext>
            </a:extLst>
          </p:cNvPr>
          <p:cNvSpPr>
            <a:spLocks noGrp="1"/>
          </p:cNvSpPr>
          <p:nvPr>
            <p:ph type="dt" sz="half" idx="10"/>
          </p:nvPr>
        </p:nvSpPr>
        <p:spPr/>
        <p:txBody>
          <a:bodyPr/>
          <a:lstStyle/>
          <a:p>
            <a:fld id="{255965D4-7491-E848-B9D0-44C982A0C2BF}" type="datetimeFigureOut">
              <a:rPr lang="en-GB" smtClean="0"/>
              <a:t>25/02/2026</a:t>
            </a:fld>
            <a:endParaRPr lang="en-GB"/>
          </a:p>
        </p:txBody>
      </p:sp>
      <p:sp>
        <p:nvSpPr>
          <p:cNvPr id="6" name="Footer Placeholder 5">
            <a:extLst>
              <a:ext uri="{FF2B5EF4-FFF2-40B4-BE49-F238E27FC236}">
                <a16:creationId xmlns:a16="http://schemas.microsoft.com/office/drawing/2014/main" id="{79E38A03-79B9-AE40-BFB5-D4B18AE48BF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C18C20C-37E2-5A41-A72B-754A14B9C62E}"/>
              </a:ext>
            </a:extLst>
          </p:cNvPr>
          <p:cNvSpPr>
            <a:spLocks noGrp="1"/>
          </p:cNvSpPr>
          <p:nvPr>
            <p:ph type="sldNum" sz="quarter" idx="12"/>
          </p:nvPr>
        </p:nvSpPr>
        <p:spPr/>
        <p:txBody>
          <a:bodyPr/>
          <a:lstStyle/>
          <a:p>
            <a:fld id="{45DBF562-4B7E-8E47-BEEE-3CF157D55FAC}" type="slidenum">
              <a:rPr lang="en-GB" smtClean="0"/>
              <a:t>‹#›</a:t>
            </a:fld>
            <a:endParaRPr lang="en-GB"/>
          </a:p>
        </p:txBody>
      </p:sp>
    </p:spTree>
    <p:extLst>
      <p:ext uri="{BB962C8B-B14F-4D97-AF65-F5344CB8AC3E}">
        <p14:creationId xmlns:p14="http://schemas.microsoft.com/office/powerpoint/2010/main" val="533429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FF27C-DBA7-F745-8287-1E961B8D65D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698F4B47-C74D-934C-B9E8-30B263E572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E292D22-F715-7947-AC3F-8241C1F499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57C8EA-69E0-354B-BDA0-D753B66E1E57}"/>
              </a:ext>
            </a:extLst>
          </p:cNvPr>
          <p:cNvSpPr>
            <a:spLocks noGrp="1"/>
          </p:cNvSpPr>
          <p:nvPr>
            <p:ph type="dt" sz="half" idx="10"/>
          </p:nvPr>
        </p:nvSpPr>
        <p:spPr/>
        <p:txBody>
          <a:bodyPr/>
          <a:lstStyle/>
          <a:p>
            <a:fld id="{255965D4-7491-E848-B9D0-44C982A0C2BF}" type="datetimeFigureOut">
              <a:rPr lang="en-GB" smtClean="0"/>
              <a:t>25/02/2026</a:t>
            </a:fld>
            <a:endParaRPr lang="en-GB"/>
          </a:p>
        </p:txBody>
      </p:sp>
      <p:sp>
        <p:nvSpPr>
          <p:cNvPr id="6" name="Footer Placeholder 5">
            <a:extLst>
              <a:ext uri="{FF2B5EF4-FFF2-40B4-BE49-F238E27FC236}">
                <a16:creationId xmlns:a16="http://schemas.microsoft.com/office/drawing/2014/main" id="{A1EB80A3-C8D7-5D49-8C5F-014868F4B4F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FD67966-7C43-6048-B808-943B7AB02DB9}"/>
              </a:ext>
            </a:extLst>
          </p:cNvPr>
          <p:cNvSpPr>
            <a:spLocks noGrp="1"/>
          </p:cNvSpPr>
          <p:nvPr>
            <p:ph type="sldNum" sz="quarter" idx="12"/>
          </p:nvPr>
        </p:nvSpPr>
        <p:spPr/>
        <p:txBody>
          <a:bodyPr/>
          <a:lstStyle/>
          <a:p>
            <a:fld id="{45DBF562-4B7E-8E47-BEEE-3CF157D55FAC}" type="slidenum">
              <a:rPr lang="en-GB" smtClean="0"/>
              <a:t>‹#›</a:t>
            </a:fld>
            <a:endParaRPr lang="en-GB"/>
          </a:p>
        </p:txBody>
      </p:sp>
    </p:spTree>
    <p:extLst>
      <p:ext uri="{BB962C8B-B14F-4D97-AF65-F5344CB8AC3E}">
        <p14:creationId xmlns:p14="http://schemas.microsoft.com/office/powerpoint/2010/main" val="1045226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1BE0CD-B290-3A4B-A7F8-1E210C3044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D3C44216-F28C-014F-A4E4-1B60FDBC43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65C3F3D-5D2B-A64A-8CFE-EB15AB3517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5965D4-7491-E848-B9D0-44C982A0C2BF}" type="datetimeFigureOut">
              <a:rPr lang="en-GB" smtClean="0"/>
              <a:t>25/02/2026</a:t>
            </a:fld>
            <a:endParaRPr lang="en-GB"/>
          </a:p>
        </p:txBody>
      </p:sp>
      <p:sp>
        <p:nvSpPr>
          <p:cNvPr id="5" name="Footer Placeholder 4">
            <a:extLst>
              <a:ext uri="{FF2B5EF4-FFF2-40B4-BE49-F238E27FC236}">
                <a16:creationId xmlns:a16="http://schemas.microsoft.com/office/drawing/2014/main" id="{A6B41637-2902-AE4B-A099-0609CB65A4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F60967F-07F9-7140-A055-D59B6F38D3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BF562-4B7E-8E47-BEEE-3CF157D55FAC}" type="slidenum">
              <a:rPr lang="en-GB" smtClean="0"/>
              <a:t>‹#›</a:t>
            </a:fld>
            <a:endParaRPr lang="en-GB"/>
          </a:p>
        </p:txBody>
      </p:sp>
    </p:spTree>
    <p:extLst>
      <p:ext uri="{BB962C8B-B14F-4D97-AF65-F5344CB8AC3E}">
        <p14:creationId xmlns:p14="http://schemas.microsoft.com/office/powerpoint/2010/main" val="1136817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go.unimelb.edu.au/j77r"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sona-systems.com/support/docs/ems_docs.pdf" TargetMode="External"/><Relationship Id="rId2" Type="http://schemas.openxmlformats.org/officeDocument/2006/relationships/hyperlink" Target="http://go.unimelb.edu.au/j77r" TargetMode="External"/><Relationship Id="rId1" Type="http://schemas.openxmlformats.org/officeDocument/2006/relationships/slideLayout" Target="../slideLayouts/slideLayout1.xml"/><Relationship Id="rId5" Type="http://schemas.openxmlformats.org/officeDocument/2006/relationships/hyperlink" Target="mailto:REP-psych@unimelb.edu.au" TargetMode="External"/><Relationship Id="rId4" Type="http://schemas.openxmlformats.org/officeDocument/2006/relationships/hyperlink" Target="https://www.youtube.com/watch?v=ec8S3xfO-a8&amp;ab_channel=SonaSystem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unimelb.sona-systems.com/"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mailto:REP-Psych@unimelb.edu.au" TargetMode="External"/><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hyperlink" Target="mailto:REP-Psych@unimelb.edu.a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sv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svg"/><Relationship Id="rId10" Type="http://schemas.openxmlformats.org/officeDocument/2006/relationships/image" Target="../media/image10.sv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unimelb.sona-systems.com/" TargetMode="External"/><Relationship Id="rId2" Type="http://schemas.openxmlformats.org/officeDocument/2006/relationships/hyperlink" Target="mailto:REP-psych@unimelb.edu.au"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go.unimelb.edu.au/9b8i" TargetMode="External"/><Relationship Id="rId2" Type="http://schemas.openxmlformats.org/officeDocument/2006/relationships/hyperlink" Target="mailto:REP-psych@unimelb.edu.au"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81D41-A137-330F-9075-51BF6AF2E4AA}"/>
              </a:ext>
            </a:extLst>
          </p:cNvPr>
          <p:cNvSpPr>
            <a:spLocks noGrp="1"/>
          </p:cNvSpPr>
          <p:nvPr>
            <p:ph type="title"/>
          </p:nvPr>
        </p:nvSpPr>
        <p:spPr/>
        <p:txBody>
          <a:bodyPr>
            <a:normAutofit/>
          </a:bodyPr>
          <a:lstStyle/>
          <a:p>
            <a:r>
              <a:rPr lang="en-US" sz="3600" dirty="0">
                <a:latin typeface="Gill Sans" panose="020B0502020104020203" pitchFamily="34" charset="-79"/>
                <a:cs typeface="Gill Sans" panose="020B0502020104020203" pitchFamily="34" charset="-79"/>
              </a:rPr>
              <a:t>Welcome to the</a:t>
            </a:r>
            <a:r>
              <a:rPr lang="en-GB" sz="3600" dirty="0">
                <a:solidFill>
                  <a:schemeClr val="accent1"/>
                </a:solidFill>
                <a:latin typeface="Gill Sans" panose="020B0502020104020203" pitchFamily="34" charset="-79"/>
                <a:cs typeface="Gill Sans" panose="020B0502020104020203" pitchFamily="34" charset="-79"/>
              </a:rPr>
              <a:t> Research Experience Program (REP)</a:t>
            </a:r>
            <a:endParaRPr lang="en-US" sz="3600" dirty="0">
              <a:latin typeface="Gill Sans" panose="020B0502020104020203" pitchFamily="34" charset="-79"/>
              <a:cs typeface="Gill Sans" panose="020B0502020104020203" pitchFamily="34" charset="-79"/>
            </a:endParaRPr>
          </a:p>
        </p:txBody>
      </p:sp>
      <p:pic>
        <p:nvPicPr>
          <p:cNvPr id="4" name="Picture 3">
            <a:extLst>
              <a:ext uri="{FF2B5EF4-FFF2-40B4-BE49-F238E27FC236}">
                <a16:creationId xmlns:a16="http://schemas.microsoft.com/office/drawing/2014/main" id="{AE9423BE-3D2A-5452-E0D9-1EBE8BF362ED}"/>
              </a:ext>
            </a:extLst>
          </p:cNvPr>
          <p:cNvPicPr>
            <a:picLocks noChangeAspect="1"/>
          </p:cNvPicPr>
          <p:nvPr/>
        </p:nvPicPr>
        <p:blipFill rotWithShape="1">
          <a:blip r:embed="rId2"/>
          <a:srcRect l="1820" r="72829"/>
          <a:stretch/>
        </p:blipFill>
        <p:spPr>
          <a:xfrm>
            <a:off x="4857749" y="2010314"/>
            <a:ext cx="2476501" cy="2837371"/>
          </a:xfrm>
          <a:prstGeom prst="rect">
            <a:avLst/>
          </a:prstGeom>
        </p:spPr>
      </p:pic>
      <p:sp>
        <p:nvSpPr>
          <p:cNvPr id="6" name="TextBox 5">
            <a:extLst>
              <a:ext uri="{FF2B5EF4-FFF2-40B4-BE49-F238E27FC236}">
                <a16:creationId xmlns:a16="http://schemas.microsoft.com/office/drawing/2014/main" id="{56430DF1-6CDF-DF20-ED4D-E84A0800541B}"/>
              </a:ext>
            </a:extLst>
          </p:cNvPr>
          <p:cNvSpPr txBox="1"/>
          <p:nvPr/>
        </p:nvSpPr>
        <p:spPr>
          <a:xfrm>
            <a:off x="838199" y="6031210"/>
            <a:ext cx="10515600" cy="461665"/>
          </a:xfrm>
          <a:prstGeom prst="rect">
            <a:avLst/>
          </a:prstGeom>
          <a:noFill/>
        </p:spPr>
        <p:txBody>
          <a:bodyPr wrap="square">
            <a:spAutoFit/>
          </a:bodyPr>
          <a:lstStyle/>
          <a:p>
            <a:pPr algn="ctr"/>
            <a:r>
              <a:rPr lang="en-AU" sz="2400" dirty="0">
                <a:latin typeface="Gill Sans" panose="020B0502020104020203" pitchFamily="34" charset="-79"/>
                <a:cs typeface="Gill Sans" panose="020B0502020104020203" pitchFamily="34" charset="-79"/>
              </a:rPr>
              <a:t>For more info, visit: </a:t>
            </a:r>
            <a:r>
              <a:rPr lang="en-AU" sz="2400" u="sng" dirty="0">
                <a:latin typeface="Gill Sans" panose="020B0502020104020203" pitchFamily="34" charset="-79"/>
                <a:cs typeface="Gill Sans" panose="020B0502020104020203" pitchFamily="34" charset="-79"/>
                <a:hlinkClick r:id="rId3" tooltip="http://go.unimelb.edu.au/j77r."/>
              </a:rPr>
              <a:t>http://go.unimelb.edu.au/j77r</a:t>
            </a:r>
            <a:endParaRPr lang="en-US" sz="2400" dirty="0">
              <a:latin typeface="Gill Sans" panose="020B0502020104020203" pitchFamily="34" charset="-79"/>
              <a:cs typeface="Gill Sans" panose="020B0502020104020203" pitchFamily="34" charset="-79"/>
            </a:endParaRPr>
          </a:p>
        </p:txBody>
      </p:sp>
    </p:spTree>
    <p:extLst>
      <p:ext uri="{BB962C8B-B14F-4D97-AF65-F5344CB8AC3E}">
        <p14:creationId xmlns:p14="http://schemas.microsoft.com/office/powerpoint/2010/main" val="1906740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F0F5C8D-4981-A245-90CE-A17013E656F1}"/>
              </a:ext>
            </a:extLst>
          </p:cNvPr>
          <p:cNvSpPr/>
          <p:nvPr/>
        </p:nvSpPr>
        <p:spPr>
          <a:xfrm>
            <a:off x="507812" y="5777522"/>
            <a:ext cx="11578281" cy="707886"/>
          </a:xfrm>
          <a:prstGeom prst="rect">
            <a:avLst/>
          </a:prstGeom>
        </p:spPr>
        <p:txBody>
          <a:bodyPr wrap="square">
            <a:spAutoFit/>
          </a:bodyPr>
          <a:lstStyle/>
          <a:p>
            <a:r>
              <a:rPr lang="en-GB" sz="4000" b="1" dirty="0">
                <a:latin typeface="Calibri Light" panose="020F0302020204030204" pitchFamily="34" charset="0"/>
                <a:cs typeface="Calibri Light" panose="020F0302020204030204" pitchFamily="34" charset="0"/>
              </a:rPr>
              <a:t>More info at </a:t>
            </a:r>
            <a:r>
              <a:rPr lang="en-AU" sz="3600" u="sng" dirty="0">
                <a:hlinkClick r:id="rId2" tooltip="http://go.unimelb.edu.au/j77r."/>
              </a:rPr>
              <a:t>http://go.unimelb.edu.au/j77r</a:t>
            </a:r>
            <a:endParaRPr lang="en-GB" sz="3600" dirty="0">
              <a:latin typeface="Calibri Light" panose="020F0302020204030204" pitchFamily="34" charset="0"/>
              <a:cs typeface="Calibri Light" panose="020F0302020204030204" pitchFamily="34" charset="0"/>
            </a:endParaRPr>
          </a:p>
        </p:txBody>
      </p:sp>
      <p:grpSp>
        <p:nvGrpSpPr>
          <p:cNvPr id="5" name="Graphic 3" descr="Clipboard outline">
            <a:extLst>
              <a:ext uri="{FF2B5EF4-FFF2-40B4-BE49-F238E27FC236}">
                <a16:creationId xmlns:a16="http://schemas.microsoft.com/office/drawing/2014/main" id="{8E97E153-106D-D541-9AD3-C95F9377B77B}"/>
              </a:ext>
            </a:extLst>
          </p:cNvPr>
          <p:cNvGrpSpPr/>
          <p:nvPr/>
        </p:nvGrpSpPr>
        <p:grpSpPr>
          <a:xfrm>
            <a:off x="507812" y="203506"/>
            <a:ext cx="4703783" cy="5574016"/>
            <a:chOff x="4544730" y="195669"/>
            <a:chExt cx="4703783" cy="5574016"/>
          </a:xfrm>
          <a:solidFill>
            <a:srgbClr val="000000"/>
          </a:solidFill>
        </p:grpSpPr>
        <p:sp>
          <p:nvSpPr>
            <p:cNvPr id="7" name="Freeform 6">
              <a:extLst>
                <a:ext uri="{FF2B5EF4-FFF2-40B4-BE49-F238E27FC236}">
                  <a16:creationId xmlns:a16="http://schemas.microsoft.com/office/drawing/2014/main" id="{1A7B5C11-58FA-3444-B371-328F0602DBE0}"/>
                </a:ext>
              </a:extLst>
            </p:cNvPr>
            <p:cNvSpPr/>
            <p:nvPr/>
          </p:nvSpPr>
          <p:spPr>
            <a:xfrm>
              <a:off x="6622217" y="545416"/>
              <a:ext cx="548791" cy="487598"/>
            </a:xfrm>
            <a:custGeom>
              <a:avLst/>
              <a:gdLst>
                <a:gd name="connsiteX0" fmla="*/ 274405 w 548791"/>
                <a:gd name="connsiteY0" fmla="*/ 487598 h 487598"/>
                <a:gd name="connsiteX1" fmla="*/ 548792 w 548791"/>
                <a:gd name="connsiteY1" fmla="*/ 243799 h 487598"/>
                <a:gd name="connsiteX2" fmla="*/ 274405 w 548791"/>
                <a:gd name="connsiteY2" fmla="*/ 0 h 487598"/>
                <a:gd name="connsiteX3" fmla="*/ 266565 w 548791"/>
                <a:gd name="connsiteY3" fmla="*/ 0 h 487598"/>
                <a:gd name="connsiteX4" fmla="*/ 17 w 548791"/>
                <a:gd name="connsiteY4" fmla="*/ 243799 h 487598"/>
                <a:gd name="connsiteX5" fmla="*/ 274405 w 548791"/>
                <a:gd name="connsiteY5" fmla="*/ 487598 h 487598"/>
                <a:gd name="connsiteX6" fmla="*/ 269230 w 548791"/>
                <a:gd name="connsiteY6" fmla="*/ 139314 h 487598"/>
                <a:gd name="connsiteX7" fmla="*/ 274405 w 548791"/>
                <a:gd name="connsiteY7" fmla="*/ 139314 h 487598"/>
                <a:gd name="connsiteX8" fmla="*/ 391991 w 548791"/>
                <a:gd name="connsiteY8" fmla="*/ 243806 h 487598"/>
                <a:gd name="connsiteX9" fmla="*/ 274397 w 548791"/>
                <a:gd name="connsiteY9" fmla="*/ 348285 h 487598"/>
                <a:gd name="connsiteX10" fmla="*/ 156802 w 548791"/>
                <a:gd name="connsiteY10" fmla="*/ 243792 h 487598"/>
                <a:gd name="connsiteX11" fmla="*/ 156810 w 548791"/>
                <a:gd name="connsiteY11" fmla="*/ 242824 h 487598"/>
                <a:gd name="connsiteX12" fmla="*/ 269230 w 548791"/>
                <a:gd name="connsiteY12" fmla="*/ 139314 h 487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791" h="487598">
                  <a:moveTo>
                    <a:pt x="274405" y="487598"/>
                  </a:moveTo>
                  <a:cubicBezTo>
                    <a:pt x="425945" y="487598"/>
                    <a:pt x="548792" y="378446"/>
                    <a:pt x="548792" y="243799"/>
                  </a:cubicBezTo>
                  <a:cubicBezTo>
                    <a:pt x="548792" y="109152"/>
                    <a:pt x="425945" y="0"/>
                    <a:pt x="274405" y="0"/>
                  </a:cubicBezTo>
                  <a:lnTo>
                    <a:pt x="266565" y="0"/>
                  </a:lnTo>
                  <a:cubicBezTo>
                    <a:pt x="117408" y="2368"/>
                    <a:pt x="-1645" y="111256"/>
                    <a:pt x="17" y="243799"/>
                  </a:cubicBezTo>
                  <a:cubicBezTo>
                    <a:pt x="276" y="378349"/>
                    <a:pt x="122974" y="487369"/>
                    <a:pt x="274405" y="487598"/>
                  </a:cubicBezTo>
                  <a:close/>
                  <a:moveTo>
                    <a:pt x="269230" y="139314"/>
                  </a:moveTo>
                  <a:lnTo>
                    <a:pt x="274405" y="139314"/>
                  </a:lnTo>
                  <a:cubicBezTo>
                    <a:pt x="339348" y="139314"/>
                    <a:pt x="391999" y="186095"/>
                    <a:pt x="391991" y="243806"/>
                  </a:cubicBezTo>
                  <a:cubicBezTo>
                    <a:pt x="391991" y="301510"/>
                    <a:pt x="339340" y="348285"/>
                    <a:pt x="274397" y="348285"/>
                  </a:cubicBezTo>
                  <a:cubicBezTo>
                    <a:pt x="209445" y="348285"/>
                    <a:pt x="156802" y="301503"/>
                    <a:pt x="156802" y="243792"/>
                  </a:cubicBezTo>
                  <a:cubicBezTo>
                    <a:pt x="156802" y="243472"/>
                    <a:pt x="156810" y="243144"/>
                    <a:pt x="156810" y="242824"/>
                  </a:cubicBezTo>
                  <a:cubicBezTo>
                    <a:pt x="155807" y="186701"/>
                    <a:pt x="206066" y="140421"/>
                    <a:pt x="269230" y="139314"/>
                  </a:cubicBezTo>
                  <a:close/>
                </a:path>
              </a:pathLst>
            </a:custGeom>
            <a:solidFill>
              <a:srgbClr val="000000"/>
            </a:solidFill>
            <a:ln w="78383" cap="flat">
              <a:noFill/>
              <a:prstDash val="solid"/>
              <a:miter/>
            </a:ln>
          </p:spPr>
          <p:txBody>
            <a:bodyPr rtlCol="0" anchor="ctr"/>
            <a:lstStyle/>
            <a:p>
              <a:endParaRPr lang="en-GB"/>
            </a:p>
          </p:txBody>
        </p:sp>
        <p:sp>
          <p:nvSpPr>
            <p:cNvPr id="9" name="Freeform 8">
              <a:extLst>
                <a:ext uri="{FF2B5EF4-FFF2-40B4-BE49-F238E27FC236}">
                  <a16:creationId xmlns:a16="http://schemas.microsoft.com/office/drawing/2014/main" id="{3526C5F2-B9C5-5447-8946-564A2406A689}"/>
                </a:ext>
              </a:extLst>
            </p:cNvPr>
            <p:cNvSpPr/>
            <p:nvPr/>
          </p:nvSpPr>
          <p:spPr>
            <a:xfrm>
              <a:off x="4544730" y="195669"/>
              <a:ext cx="4703783" cy="5574016"/>
            </a:xfrm>
            <a:custGeom>
              <a:avLst/>
              <a:gdLst>
                <a:gd name="connsiteX0" fmla="*/ 4703784 w 4703783"/>
                <a:gd name="connsiteY0" fmla="*/ 766226 h 5574016"/>
                <a:gd name="connsiteX1" fmla="*/ 4390198 w 4703783"/>
                <a:gd name="connsiteY1" fmla="*/ 487598 h 5574016"/>
                <a:gd name="connsiteX2" fmla="*/ 3214252 w 4703783"/>
                <a:gd name="connsiteY2" fmla="*/ 487598 h 5574016"/>
                <a:gd name="connsiteX3" fmla="*/ 3214252 w 4703783"/>
                <a:gd name="connsiteY3" fmla="*/ 348285 h 5574016"/>
                <a:gd name="connsiteX4" fmla="*/ 2822270 w 4703783"/>
                <a:gd name="connsiteY4" fmla="*/ 0 h 5574016"/>
                <a:gd name="connsiteX5" fmla="*/ 1881514 w 4703783"/>
                <a:gd name="connsiteY5" fmla="*/ 0 h 5574016"/>
                <a:gd name="connsiteX6" fmla="*/ 1489532 w 4703783"/>
                <a:gd name="connsiteY6" fmla="*/ 348285 h 5574016"/>
                <a:gd name="connsiteX7" fmla="*/ 1489532 w 4703783"/>
                <a:gd name="connsiteY7" fmla="*/ 487598 h 5574016"/>
                <a:gd name="connsiteX8" fmla="*/ 313586 w 4703783"/>
                <a:gd name="connsiteY8" fmla="*/ 487598 h 5574016"/>
                <a:gd name="connsiteX9" fmla="*/ 0 w 4703783"/>
                <a:gd name="connsiteY9" fmla="*/ 766226 h 5574016"/>
                <a:gd name="connsiteX10" fmla="*/ 0 w 4703783"/>
                <a:gd name="connsiteY10" fmla="*/ 5295389 h 5574016"/>
                <a:gd name="connsiteX11" fmla="*/ 313586 w 4703783"/>
                <a:gd name="connsiteY11" fmla="*/ 5574016 h 5574016"/>
                <a:gd name="connsiteX12" fmla="*/ 4390198 w 4703783"/>
                <a:gd name="connsiteY12" fmla="*/ 5574016 h 5574016"/>
                <a:gd name="connsiteX13" fmla="*/ 4703784 w 4703783"/>
                <a:gd name="connsiteY13" fmla="*/ 5295389 h 5574016"/>
                <a:gd name="connsiteX14" fmla="*/ 1332739 w 4703783"/>
                <a:gd name="connsiteY14" fmla="*/ 626912 h 5574016"/>
                <a:gd name="connsiteX15" fmla="*/ 1646324 w 4703783"/>
                <a:gd name="connsiteY15" fmla="*/ 626912 h 5574016"/>
                <a:gd name="connsiteX16" fmla="*/ 1646324 w 4703783"/>
                <a:gd name="connsiteY16" fmla="*/ 348285 h 5574016"/>
                <a:gd name="connsiteX17" fmla="*/ 1881514 w 4703783"/>
                <a:gd name="connsiteY17" fmla="*/ 139314 h 5574016"/>
                <a:gd name="connsiteX18" fmla="*/ 2822270 w 4703783"/>
                <a:gd name="connsiteY18" fmla="*/ 139314 h 5574016"/>
                <a:gd name="connsiteX19" fmla="*/ 3057460 w 4703783"/>
                <a:gd name="connsiteY19" fmla="*/ 348285 h 5574016"/>
                <a:gd name="connsiteX20" fmla="*/ 3057460 w 4703783"/>
                <a:gd name="connsiteY20" fmla="*/ 626912 h 5574016"/>
                <a:gd name="connsiteX21" fmla="*/ 3371045 w 4703783"/>
                <a:gd name="connsiteY21" fmla="*/ 626912 h 5574016"/>
                <a:gd name="connsiteX22" fmla="*/ 3371045 w 4703783"/>
                <a:gd name="connsiteY22" fmla="*/ 1185630 h 5574016"/>
                <a:gd name="connsiteX23" fmla="*/ 1332739 w 4703783"/>
                <a:gd name="connsiteY23" fmla="*/ 1185630 h 5574016"/>
                <a:gd name="connsiteX24" fmla="*/ 4390198 w 4703783"/>
                <a:gd name="connsiteY24" fmla="*/ 5434703 h 5574016"/>
                <a:gd name="connsiteX25" fmla="*/ 313586 w 4703783"/>
                <a:gd name="connsiteY25" fmla="*/ 5434703 h 5574016"/>
                <a:gd name="connsiteX26" fmla="*/ 156793 w 4703783"/>
                <a:gd name="connsiteY26" fmla="*/ 5295389 h 5574016"/>
                <a:gd name="connsiteX27" fmla="*/ 156793 w 4703783"/>
                <a:gd name="connsiteY27" fmla="*/ 766226 h 5574016"/>
                <a:gd name="connsiteX28" fmla="*/ 313586 w 4703783"/>
                <a:gd name="connsiteY28" fmla="*/ 626912 h 5574016"/>
                <a:gd name="connsiteX29" fmla="*/ 1175946 w 4703783"/>
                <a:gd name="connsiteY29" fmla="*/ 626912 h 5574016"/>
                <a:gd name="connsiteX30" fmla="*/ 1175946 w 4703783"/>
                <a:gd name="connsiteY30" fmla="*/ 1324944 h 5574016"/>
                <a:gd name="connsiteX31" fmla="*/ 3527838 w 4703783"/>
                <a:gd name="connsiteY31" fmla="*/ 1324944 h 5574016"/>
                <a:gd name="connsiteX32" fmla="*/ 3527838 w 4703783"/>
                <a:gd name="connsiteY32" fmla="*/ 626912 h 5574016"/>
                <a:gd name="connsiteX33" fmla="*/ 4390198 w 4703783"/>
                <a:gd name="connsiteY33" fmla="*/ 626912 h 5574016"/>
                <a:gd name="connsiteX34" fmla="*/ 4546991 w 4703783"/>
                <a:gd name="connsiteY34" fmla="*/ 766226 h 5574016"/>
                <a:gd name="connsiteX35" fmla="*/ 4546991 w 4703783"/>
                <a:gd name="connsiteY35" fmla="*/ 5295389 h 5574016"/>
                <a:gd name="connsiteX36" fmla="*/ 4390198 w 4703783"/>
                <a:gd name="connsiteY36" fmla="*/ 5434703 h 557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703783" h="5574016">
                  <a:moveTo>
                    <a:pt x="4703784" y="766226"/>
                  </a:moveTo>
                  <a:cubicBezTo>
                    <a:pt x="4703784" y="612347"/>
                    <a:pt x="4563384" y="487598"/>
                    <a:pt x="4390198" y="487598"/>
                  </a:cubicBezTo>
                  <a:lnTo>
                    <a:pt x="3214252" y="487598"/>
                  </a:lnTo>
                  <a:lnTo>
                    <a:pt x="3214252" y="348285"/>
                  </a:lnTo>
                  <a:cubicBezTo>
                    <a:pt x="3213947" y="156045"/>
                    <a:pt x="3038629" y="269"/>
                    <a:pt x="2822270" y="0"/>
                  </a:cubicBezTo>
                  <a:lnTo>
                    <a:pt x="1881514" y="0"/>
                  </a:lnTo>
                  <a:cubicBezTo>
                    <a:pt x="1665132" y="231"/>
                    <a:pt x="1489790" y="156025"/>
                    <a:pt x="1489532" y="348285"/>
                  </a:cubicBezTo>
                  <a:lnTo>
                    <a:pt x="1489532" y="487598"/>
                  </a:lnTo>
                  <a:lnTo>
                    <a:pt x="313586" y="487598"/>
                  </a:lnTo>
                  <a:cubicBezTo>
                    <a:pt x="140486" y="487793"/>
                    <a:pt x="220" y="612424"/>
                    <a:pt x="0" y="766226"/>
                  </a:cubicBezTo>
                  <a:lnTo>
                    <a:pt x="0" y="5295389"/>
                  </a:lnTo>
                  <a:cubicBezTo>
                    <a:pt x="0" y="5449268"/>
                    <a:pt x="140400" y="5574016"/>
                    <a:pt x="313586" y="5574016"/>
                  </a:cubicBezTo>
                  <a:lnTo>
                    <a:pt x="4390198" y="5574016"/>
                  </a:lnTo>
                  <a:cubicBezTo>
                    <a:pt x="4563384" y="5574016"/>
                    <a:pt x="4703784" y="5449268"/>
                    <a:pt x="4703784" y="5295389"/>
                  </a:cubicBezTo>
                  <a:close/>
                  <a:moveTo>
                    <a:pt x="1332739" y="626912"/>
                  </a:moveTo>
                  <a:lnTo>
                    <a:pt x="1646324" y="626912"/>
                  </a:lnTo>
                  <a:lnTo>
                    <a:pt x="1646324" y="348285"/>
                  </a:lnTo>
                  <a:cubicBezTo>
                    <a:pt x="1646324" y="232870"/>
                    <a:pt x="1751619" y="139314"/>
                    <a:pt x="1881514" y="139314"/>
                  </a:cubicBezTo>
                  <a:lnTo>
                    <a:pt x="2822270" y="139314"/>
                  </a:lnTo>
                  <a:cubicBezTo>
                    <a:pt x="2952165" y="139314"/>
                    <a:pt x="3057460" y="232870"/>
                    <a:pt x="3057460" y="348285"/>
                  </a:cubicBezTo>
                  <a:lnTo>
                    <a:pt x="3057460" y="626912"/>
                  </a:lnTo>
                  <a:lnTo>
                    <a:pt x="3371045" y="626912"/>
                  </a:lnTo>
                  <a:lnTo>
                    <a:pt x="3371045" y="1185630"/>
                  </a:lnTo>
                  <a:lnTo>
                    <a:pt x="1332739" y="1185630"/>
                  </a:lnTo>
                  <a:close/>
                  <a:moveTo>
                    <a:pt x="4390198" y="5434703"/>
                  </a:moveTo>
                  <a:lnTo>
                    <a:pt x="313586" y="5434703"/>
                  </a:lnTo>
                  <a:cubicBezTo>
                    <a:pt x="226989" y="5434703"/>
                    <a:pt x="156793" y="5372332"/>
                    <a:pt x="156793" y="5295389"/>
                  </a:cubicBezTo>
                  <a:lnTo>
                    <a:pt x="156793" y="766226"/>
                  </a:lnTo>
                  <a:cubicBezTo>
                    <a:pt x="156793" y="689283"/>
                    <a:pt x="226989" y="626912"/>
                    <a:pt x="313586" y="626912"/>
                  </a:cubicBezTo>
                  <a:lnTo>
                    <a:pt x="1175946" y="626912"/>
                  </a:lnTo>
                  <a:lnTo>
                    <a:pt x="1175946" y="1324944"/>
                  </a:lnTo>
                  <a:lnTo>
                    <a:pt x="3527838" y="1324944"/>
                  </a:lnTo>
                  <a:lnTo>
                    <a:pt x="3527838" y="626912"/>
                  </a:lnTo>
                  <a:lnTo>
                    <a:pt x="4390198" y="626912"/>
                  </a:lnTo>
                  <a:cubicBezTo>
                    <a:pt x="4476795" y="626912"/>
                    <a:pt x="4546991" y="689283"/>
                    <a:pt x="4546991" y="766226"/>
                  </a:cubicBezTo>
                  <a:lnTo>
                    <a:pt x="4546991" y="5295389"/>
                  </a:lnTo>
                  <a:cubicBezTo>
                    <a:pt x="4546991" y="5372332"/>
                    <a:pt x="4476795" y="5434703"/>
                    <a:pt x="4390198" y="5434703"/>
                  </a:cubicBezTo>
                  <a:close/>
                </a:path>
              </a:pathLst>
            </a:custGeom>
            <a:solidFill>
              <a:srgbClr val="000000"/>
            </a:solidFill>
            <a:ln w="78383" cap="flat">
              <a:noFill/>
              <a:prstDash val="solid"/>
              <a:miter/>
            </a:ln>
          </p:spPr>
          <p:txBody>
            <a:bodyPr rtlCol="0" anchor="ctr"/>
            <a:lstStyle/>
            <a:p>
              <a:pPr marL="584200" indent="-273050">
                <a:buFont typeface="Arial" panose="020B0604020202020204" pitchFamily="34" charset="0"/>
                <a:buChar char="•"/>
              </a:pPr>
              <a:endParaRPr lang="en-GB" sz="2000" dirty="0">
                <a:latin typeface="+mj-lt"/>
              </a:endParaRPr>
            </a:p>
            <a:p>
              <a:pPr marL="584200" indent="-273050">
                <a:buFont typeface="Arial" panose="020B0604020202020204" pitchFamily="34" charset="0"/>
                <a:buChar char="•"/>
              </a:pPr>
              <a:endParaRPr lang="en-GB" sz="2000" dirty="0">
                <a:latin typeface="+mj-lt"/>
              </a:endParaRPr>
            </a:p>
            <a:p>
              <a:pPr marL="584200" indent="-273050">
                <a:buFont typeface="Arial" panose="020B0604020202020204" pitchFamily="34" charset="0"/>
                <a:buChar char="•"/>
              </a:pPr>
              <a:endParaRPr lang="en-GB" sz="2000" dirty="0">
                <a:latin typeface="+mj-lt"/>
              </a:endParaRPr>
            </a:p>
            <a:p>
              <a:pPr marL="584200" indent="-273050">
                <a:buFont typeface="Arial" panose="020B0604020202020204" pitchFamily="34" charset="0"/>
                <a:buChar char="•"/>
              </a:pPr>
              <a:r>
                <a:rPr lang="en-GB" sz="2000" dirty="0">
                  <a:latin typeface="+mj-lt"/>
                </a:rPr>
                <a:t>REP is a precious resource</a:t>
              </a:r>
            </a:p>
            <a:p>
              <a:pPr marL="584200" indent="-273050">
                <a:buFont typeface="Arial" panose="020B0604020202020204" pitchFamily="34" charset="0"/>
                <a:buChar char="•"/>
              </a:pPr>
              <a:endParaRPr lang="en-GB" sz="1000" dirty="0">
                <a:latin typeface="+mj-lt"/>
              </a:endParaRPr>
            </a:p>
            <a:p>
              <a:pPr marL="584200" indent="-273050">
                <a:buFont typeface="Arial" panose="020B0604020202020204" pitchFamily="34" charset="0"/>
                <a:buChar char="•"/>
              </a:pPr>
              <a:r>
                <a:rPr lang="en-GB" sz="2000" dirty="0">
                  <a:latin typeface="+mj-lt"/>
                </a:rPr>
                <a:t>Collecting data through REP is a privilege </a:t>
              </a:r>
            </a:p>
            <a:p>
              <a:pPr marL="584200" indent="-273050">
                <a:buFont typeface="Arial" panose="020B0604020202020204" pitchFamily="34" charset="0"/>
                <a:buChar char="•"/>
              </a:pPr>
              <a:endParaRPr lang="en-GB" sz="1000" dirty="0">
                <a:latin typeface="+mj-lt"/>
              </a:endParaRPr>
            </a:p>
            <a:p>
              <a:pPr marL="584200" indent="-273050">
                <a:buFont typeface="Arial" panose="020B0604020202020204" pitchFamily="34" charset="0"/>
                <a:buChar char="•"/>
              </a:pPr>
              <a:r>
                <a:rPr lang="en-GB" sz="2000" dirty="0">
                  <a:latin typeface="+mj-lt"/>
                </a:rPr>
                <a:t>As a (trainee) researcher, you are bound by ethical principles and responsibilities</a:t>
              </a:r>
            </a:p>
            <a:p>
              <a:pPr marL="584200" indent="-273050">
                <a:buFont typeface="Arial" panose="020B0604020202020204" pitchFamily="34" charset="0"/>
                <a:buChar char="•"/>
              </a:pPr>
              <a:endParaRPr lang="en-GB" sz="1000" dirty="0">
                <a:latin typeface="+mj-lt"/>
              </a:endParaRPr>
            </a:p>
            <a:p>
              <a:pPr marL="584200" indent="-273050">
                <a:buFont typeface="Arial" panose="020B0604020202020204" pitchFamily="34" charset="0"/>
                <a:buChar char="•"/>
              </a:pPr>
              <a:r>
                <a:rPr lang="en-GB" sz="2000" dirty="0">
                  <a:latin typeface="+mj-lt"/>
                </a:rPr>
                <a:t>Give REP participants the benefit of the doubt</a:t>
              </a:r>
            </a:p>
            <a:p>
              <a:pPr marL="584200" indent="-273050">
                <a:buFont typeface="Arial" panose="020B0604020202020204" pitchFamily="34" charset="0"/>
                <a:buChar char="•"/>
              </a:pPr>
              <a:endParaRPr lang="en-GB" sz="1000" dirty="0">
                <a:latin typeface="+mj-lt"/>
              </a:endParaRPr>
            </a:p>
            <a:p>
              <a:pPr marL="584200" indent="-273050">
                <a:buFont typeface="Arial" panose="020B0604020202020204" pitchFamily="34" charset="0"/>
                <a:buChar char="•"/>
              </a:pPr>
              <a:r>
                <a:rPr lang="en-GB" sz="2000" dirty="0">
                  <a:latin typeface="+mj-lt"/>
                </a:rPr>
                <a:t>Our admin staff work hard to make REP run, please be patient</a:t>
              </a:r>
            </a:p>
          </p:txBody>
        </p:sp>
      </p:grpSp>
      <p:grpSp>
        <p:nvGrpSpPr>
          <p:cNvPr id="10" name="Graphic 3" descr="Clipboard outline">
            <a:extLst>
              <a:ext uri="{FF2B5EF4-FFF2-40B4-BE49-F238E27FC236}">
                <a16:creationId xmlns:a16="http://schemas.microsoft.com/office/drawing/2014/main" id="{FF52D79C-A1AF-0A4E-A8F5-A328A2EF301D}"/>
              </a:ext>
            </a:extLst>
          </p:cNvPr>
          <p:cNvGrpSpPr/>
          <p:nvPr/>
        </p:nvGrpSpPr>
        <p:grpSpPr>
          <a:xfrm>
            <a:off x="5470207" y="203506"/>
            <a:ext cx="4703783" cy="5574016"/>
            <a:chOff x="4544730" y="195669"/>
            <a:chExt cx="4703783" cy="5574016"/>
          </a:xfrm>
          <a:solidFill>
            <a:srgbClr val="000000"/>
          </a:solidFill>
        </p:grpSpPr>
        <p:sp>
          <p:nvSpPr>
            <p:cNvPr id="11" name="Freeform 10">
              <a:extLst>
                <a:ext uri="{FF2B5EF4-FFF2-40B4-BE49-F238E27FC236}">
                  <a16:creationId xmlns:a16="http://schemas.microsoft.com/office/drawing/2014/main" id="{310D83FA-72FD-D846-9521-82DF9AEE3167}"/>
                </a:ext>
              </a:extLst>
            </p:cNvPr>
            <p:cNvSpPr/>
            <p:nvPr/>
          </p:nvSpPr>
          <p:spPr>
            <a:xfrm>
              <a:off x="6622217" y="545416"/>
              <a:ext cx="548791" cy="487598"/>
            </a:xfrm>
            <a:custGeom>
              <a:avLst/>
              <a:gdLst>
                <a:gd name="connsiteX0" fmla="*/ 274405 w 548791"/>
                <a:gd name="connsiteY0" fmla="*/ 487598 h 487598"/>
                <a:gd name="connsiteX1" fmla="*/ 548792 w 548791"/>
                <a:gd name="connsiteY1" fmla="*/ 243799 h 487598"/>
                <a:gd name="connsiteX2" fmla="*/ 274405 w 548791"/>
                <a:gd name="connsiteY2" fmla="*/ 0 h 487598"/>
                <a:gd name="connsiteX3" fmla="*/ 266565 w 548791"/>
                <a:gd name="connsiteY3" fmla="*/ 0 h 487598"/>
                <a:gd name="connsiteX4" fmla="*/ 17 w 548791"/>
                <a:gd name="connsiteY4" fmla="*/ 243799 h 487598"/>
                <a:gd name="connsiteX5" fmla="*/ 274405 w 548791"/>
                <a:gd name="connsiteY5" fmla="*/ 487598 h 487598"/>
                <a:gd name="connsiteX6" fmla="*/ 269230 w 548791"/>
                <a:gd name="connsiteY6" fmla="*/ 139314 h 487598"/>
                <a:gd name="connsiteX7" fmla="*/ 274405 w 548791"/>
                <a:gd name="connsiteY7" fmla="*/ 139314 h 487598"/>
                <a:gd name="connsiteX8" fmla="*/ 391991 w 548791"/>
                <a:gd name="connsiteY8" fmla="*/ 243806 h 487598"/>
                <a:gd name="connsiteX9" fmla="*/ 274397 w 548791"/>
                <a:gd name="connsiteY9" fmla="*/ 348285 h 487598"/>
                <a:gd name="connsiteX10" fmla="*/ 156802 w 548791"/>
                <a:gd name="connsiteY10" fmla="*/ 243792 h 487598"/>
                <a:gd name="connsiteX11" fmla="*/ 156810 w 548791"/>
                <a:gd name="connsiteY11" fmla="*/ 242824 h 487598"/>
                <a:gd name="connsiteX12" fmla="*/ 269230 w 548791"/>
                <a:gd name="connsiteY12" fmla="*/ 139314 h 487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791" h="487598">
                  <a:moveTo>
                    <a:pt x="274405" y="487598"/>
                  </a:moveTo>
                  <a:cubicBezTo>
                    <a:pt x="425945" y="487598"/>
                    <a:pt x="548792" y="378446"/>
                    <a:pt x="548792" y="243799"/>
                  </a:cubicBezTo>
                  <a:cubicBezTo>
                    <a:pt x="548792" y="109152"/>
                    <a:pt x="425945" y="0"/>
                    <a:pt x="274405" y="0"/>
                  </a:cubicBezTo>
                  <a:lnTo>
                    <a:pt x="266565" y="0"/>
                  </a:lnTo>
                  <a:cubicBezTo>
                    <a:pt x="117408" y="2368"/>
                    <a:pt x="-1645" y="111256"/>
                    <a:pt x="17" y="243799"/>
                  </a:cubicBezTo>
                  <a:cubicBezTo>
                    <a:pt x="276" y="378349"/>
                    <a:pt x="122974" y="487369"/>
                    <a:pt x="274405" y="487598"/>
                  </a:cubicBezTo>
                  <a:close/>
                  <a:moveTo>
                    <a:pt x="269230" y="139314"/>
                  </a:moveTo>
                  <a:lnTo>
                    <a:pt x="274405" y="139314"/>
                  </a:lnTo>
                  <a:cubicBezTo>
                    <a:pt x="339348" y="139314"/>
                    <a:pt x="391999" y="186095"/>
                    <a:pt x="391991" y="243806"/>
                  </a:cubicBezTo>
                  <a:cubicBezTo>
                    <a:pt x="391991" y="301510"/>
                    <a:pt x="339340" y="348285"/>
                    <a:pt x="274397" y="348285"/>
                  </a:cubicBezTo>
                  <a:cubicBezTo>
                    <a:pt x="209445" y="348285"/>
                    <a:pt x="156802" y="301503"/>
                    <a:pt x="156802" y="243792"/>
                  </a:cubicBezTo>
                  <a:cubicBezTo>
                    <a:pt x="156802" y="243472"/>
                    <a:pt x="156810" y="243144"/>
                    <a:pt x="156810" y="242824"/>
                  </a:cubicBezTo>
                  <a:cubicBezTo>
                    <a:pt x="155807" y="186701"/>
                    <a:pt x="206066" y="140421"/>
                    <a:pt x="269230" y="139314"/>
                  </a:cubicBezTo>
                  <a:close/>
                </a:path>
              </a:pathLst>
            </a:custGeom>
            <a:solidFill>
              <a:srgbClr val="000000"/>
            </a:solidFill>
            <a:ln w="78383" cap="flat">
              <a:noFill/>
              <a:prstDash val="solid"/>
              <a:miter/>
            </a:ln>
          </p:spPr>
          <p:txBody>
            <a:bodyPr rtlCol="0" anchor="ctr"/>
            <a:lstStyle/>
            <a:p>
              <a:endParaRPr lang="en-GB"/>
            </a:p>
          </p:txBody>
        </p:sp>
        <p:sp>
          <p:nvSpPr>
            <p:cNvPr id="12" name="Freeform 11">
              <a:extLst>
                <a:ext uri="{FF2B5EF4-FFF2-40B4-BE49-F238E27FC236}">
                  <a16:creationId xmlns:a16="http://schemas.microsoft.com/office/drawing/2014/main" id="{46768F85-5E29-5448-9CDD-D39B983A7981}"/>
                </a:ext>
              </a:extLst>
            </p:cNvPr>
            <p:cNvSpPr/>
            <p:nvPr/>
          </p:nvSpPr>
          <p:spPr>
            <a:xfrm>
              <a:off x="4544730" y="195669"/>
              <a:ext cx="4703783" cy="5574016"/>
            </a:xfrm>
            <a:custGeom>
              <a:avLst/>
              <a:gdLst>
                <a:gd name="connsiteX0" fmla="*/ 4703784 w 4703783"/>
                <a:gd name="connsiteY0" fmla="*/ 766226 h 5574016"/>
                <a:gd name="connsiteX1" fmla="*/ 4390198 w 4703783"/>
                <a:gd name="connsiteY1" fmla="*/ 487598 h 5574016"/>
                <a:gd name="connsiteX2" fmla="*/ 3214252 w 4703783"/>
                <a:gd name="connsiteY2" fmla="*/ 487598 h 5574016"/>
                <a:gd name="connsiteX3" fmla="*/ 3214252 w 4703783"/>
                <a:gd name="connsiteY3" fmla="*/ 348285 h 5574016"/>
                <a:gd name="connsiteX4" fmla="*/ 2822270 w 4703783"/>
                <a:gd name="connsiteY4" fmla="*/ 0 h 5574016"/>
                <a:gd name="connsiteX5" fmla="*/ 1881514 w 4703783"/>
                <a:gd name="connsiteY5" fmla="*/ 0 h 5574016"/>
                <a:gd name="connsiteX6" fmla="*/ 1489532 w 4703783"/>
                <a:gd name="connsiteY6" fmla="*/ 348285 h 5574016"/>
                <a:gd name="connsiteX7" fmla="*/ 1489532 w 4703783"/>
                <a:gd name="connsiteY7" fmla="*/ 487598 h 5574016"/>
                <a:gd name="connsiteX8" fmla="*/ 313586 w 4703783"/>
                <a:gd name="connsiteY8" fmla="*/ 487598 h 5574016"/>
                <a:gd name="connsiteX9" fmla="*/ 0 w 4703783"/>
                <a:gd name="connsiteY9" fmla="*/ 766226 h 5574016"/>
                <a:gd name="connsiteX10" fmla="*/ 0 w 4703783"/>
                <a:gd name="connsiteY10" fmla="*/ 5295389 h 5574016"/>
                <a:gd name="connsiteX11" fmla="*/ 313586 w 4703783"/>
                <a:gd name="connsiteY11" fmla="*/ 5574016 h 5574016"/>
                <a:gd name="connsiteX12" fmla="*/ 4390198 w 4703783"/>
                <a:gd name="connsiteY12" fmla="*/ 5574016 h 5574016"/>
                <a:gd name="connsiteX13" fmla="*/ 4703784 w 4703783"/>
                <a:gd name="connsiteY13" fmla="*/ 5295389 h 5574016"/>
                <a:gd name="connsiteX14" fmla="*/ 1332739 w 4703783"/>
                <a:gd name="connsiteY14" fmla="*/ 626912 h 5574016"/>
                <a:gd name="connsiteX15" fmla="*/ 1646324 w 4703783"/>
                <a:gd name="connsiteY15" fmla="*/ 626912 h 5574016"/>
                <a:gd name="connsiteX16" fmla="*/ 1646324 w 4703783"/>
                <a:gd name="connsiteY16" fmla="*/ 348285 h 5574016"/>
                <a:gd name="connsiteX17" fmla="*/ 1881514 w 4703783"/>
                <a:gd name="connsiteY17" fmla="*/ 139314 h 5574016"/>
                <a:gd name="connsiteX18" fmla="*/ 2822270 w 4703783"/>
                <a:gd name="connsiteY18" fmla="*/ 139314 h 5574016"/>
                <a:gd name="connsiteX19" fmla="*/ 3057460 w 4703783"/>
                <a:gd name="connsiteY19" fmla="*/ 348285 h 5574016"/>
                <a:gd name="connsiteX20" fmla="*/ 3057460 w 4703783"/>
                <a:gd name="connsiteY20" fmla="*/ 626912 h 5574016"/>
                <a:gd name="connsiteX21" fmla="*/ 3371045 w 4703783"/>
                <a:gd name="connsiteY21" fmla="*/ 626912 h 5574016"/>
                <a:gd name="connsiteX22" fmla="*/ 3371045 w 4703783"/>
                <a:gd name="connsiteY22" fmla="*/ 1185630 h 5574016"/>
                <a:gd name="connsiteX23" fmla="*/ 1332739 w 4703783"/>
                <a:gd name="connsiteY23" fmla="*/ 1185630 h 5574016"/>
                <a:gd name="connsiteX24" fmla="*/ 4390198 w 4703783"/>
                <a:gd name="connsiteY24" fmla="*/ 5434703 h 5574016"/>
                <a:gd name="connsiteX25" fmla="*/ 313586 w 4703783"/>
                <a:gd name="connsiteY25" fmla="*/ 5434703 h 5574016"/>
                <a:gd name="connsiteX26" fmla="*/ 156793 w 4703783"/>
                <a:gd name="connsiteY26" fmla="*/ 5295389 h 5574016"/>
                <a:gd name="connsiteX27" fmla="*/ 156793 w 4703783"/>
                <a:gd name="connsiteY27" fmla="*/ 766226 h 5574016"/>
                <a:gd name="connsiteX28" fmla="*/ 313586 w 4703783"/>
                <a:gd name="connsiteY28" fmla="*/ 626912 h 5574016"/>
                <a:gd name="connsiteX29" fmla="*/ 1175946 w 4703783"/>
                <a:gd name="connsiteY29" fmla="*/ 626912 h 5574016"/>
                <a:gd name="connsiteX30" fmla="*/ 1175946 w 4703783"/>
                <a:gd name="connsiteY30" fmla="*/ 1324944 h 5574016"/>
                <a:gd name="connsiteX31" fmla="*/ 3527838 w 4703783"/>
                <a:gd name="connsiteY31" fmla="*/ 1324944 h 5574016"/>
                <a:gd name="connsiteX32" fmla="*/ 3527838 w 4703783"/>
                <a:gd name="connsiteY32" fmla="*/ 626912 h 5574016"/>
                <a:gd name="connsiteX33" fmla="*/ 4390198 w 4703783"/>
                <a:gd name="connsiteY33" fmla="*/ 626912 h 5574016"/>
                <a:gd name="connsiteX34" fmla="*/ 4546991 w 4703783"/>
                <a:gd name="connsiteY34" fmla="*/ 766226 h 5574016"/>
                <a:gd name="connsiteX35" fmla="*/ 4546991 w 4703783"/>
                <a:gd name="connsiteY35" fmla="*/ 5295389 h 5574016"/>
                <a:gd name="connsiteX36" fmla="*/ 4390198 w 4703783"/>
                <a:gd name="connsiteY36" fmla="*/ 5434703 h 557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703783" h="5574016">
                  <a:moveTo>
                    <a:pt x="4703784" y="766226"/>
                  </a:moveTo>
                  <a:cubicBezTo>
                    <a:pt x="4703784" y="612347"/>
                    <a:pt x="4563384" y="487598"/>
                    <a:pt x="4390198" y="487598"/>
                  </a:cubicBezTo>
                  <a:lnTo>
                    <a:pt x="3214252" y="487598"/>
                  </a:lnTo>
                  <a:lnTo>
                    <a:pt x="3214252" y="348285"/>
                  </a:lnTo>
                  <a:cubicBezTo>
                    <a:pt x="3213947" y="156045"/>
                    <a:pt x="3038629" y="269"/>
                    <a:pt x="2822270" y="0"/>
                  </a:cubicBezTo>
                  <a:lnTo>
                    <a:pt x="1881514" y="0"/>
                  </a:lnTo>
                  <a:cubicBezTo>
                    <a:pt x="1665132" y="231"/>
                    <a:pt x="1489790" y="156025"/>
                    <a:pt x="1489532" y="348285"/>
                  </a:cubicBezTo>
                  <a:lnTo>
                    <a:pt x="1489532" y="487598"/>
                  </a:lnTo>
                  <a:lnTo>
                    <a:pt x="313586" y="487598"/>
                  </a:lnTo>
                  <a:cubicBezTo>
                    <a:pt x="140486" y="487793"/>
                    <a:pt x="220" y="612424"/>
                    <a:pt x="0" y="766226"/>
                  </a:cubicBezTo>
                  <a:lnTo>
                    <a:pt x="0" y="5295389"/>
                  </a:lnTo>
                  <a:cubicBezTo>
                    <a:pt x="0" y="5449268"/>
                    <a:pt x="140400" y="5574016"/>
                    <a:pt x="313586" y="5574016"/>
                  </a:cubicBezTo>
                  <a:lnTo>
                    <a:pt x="4390198" y="5574016"/>
                  </a:lnTo>
                  <a:cubicBezTo>
                    <a:pt x="4563384" y="5574016"/>
                    <a:pt x="4703784" y="5449268"/>
                    <a:pt x="4703784" y="5295389"/>
                  </a:cubicBezTo>
                  <a:close/>
                  <a:moveTo>
                    <a:pt x="1332739" y="626912"/>
                  </a:moveTo>
                  <a:lnTo>
                    <a:pt x="1646324" y="626912"/>
                  </a:lnTo>
                  <a:lnTo>
                    <a:pt x="1646324" y="348285"/>
                  </a:lnTo>
                  <a:cubicBezTo>
                    <a:pt x="1646324" y="232870"/>
                    <a:pt x="1751619" y="139314"/>
                    <a:pt x="1881514" y="139314"/>
                  </a:cubicBezTo>
                  <a:lnTo>
                    <a:pt x="2822270" y="139314"/>
                  </a:lnTo>
                  <a:cubicBezTo>
                    <a:pt x="2952165" y="139314"/>
                    <a:pt x="3057460" y="232870"/>
                    <a:pt x="3057460" y="348285"/>
                  </a:cubicBezTo>
                  <a:lnTo>
                    <a:pt x="3057460" y="626912"/>
                  </a:lnTo>
                  <a:lnTo>
                    <a:pt x="3371045" y="626912"/>
                  </a:lnTo>
                  <a:lnTo>
                    <a:pt x="3371045" y="1185630"/>
                  </a:lnTo>
                  <a:lnTo>
                    <a:pt x="1332739" y="1185630"/>
                  </a:lnTo>
                  <a:close/>
                  <a:moveTo>
                    <a:pt x="4390198" y="5434703"/>
                  </a:moveTo>
                  <a:lnTo>
                    <a:pt x="313586" y="5434703"/>
                  </a:lnTo>
                  <a:cubicBezTo>
                    <a:pt x="226989" y="5434703"/>
                    <a:pt x="156793" y="5372332"/>
                    <a:pt x="156793" y="5295389"/>
                  </a:cubicBezTo>
                  <a:lnTo>
                    <a:pt x="156793" y="766226"/>
                  </a:lnTo>
                  <a:cubicBezTo>
                    <a:pt x="156793" y="689283"/>
                    <a:pt x="226989" y="626912"/>
                    <a:pt x="313586" y="626912"/>
                  </a:cubicBezTo>
                  <a:lnTo>
                    <a:pt x="1175946" y="626912"/>
                  </a:lnTo>
                  <a:lnTo>
                    <a:pt x="1175946" y="1324944"/>
                  </a:lnTo>
                  <a:lnTo>
                    <a:pt x="3527838" y="1324944"/>
                  </a:lnTo>
                  <a:lnTo>
                    <a:pt x="3527838" y="626912"/>
                  </a:lnTo>
                  <a:lnTo>
                    <a:pt x="4390198" y="626912"/>
                  </a:lnTo>
                  <a:cubicBezTo>
                    <a:pt x="4476795" y="626912"/>
                    <a:pt x="4546991" y="689283"/>
                    <a:pt x="4546991" y="766226"/>
                  </a:cubicBezTo>
                  <a:lnTo>
                    <a:pt x="4546991" y="5295389"/>
                  </a:lnTo>
                  <a:cubicBezTo>
                    <a:pt x="4546991" y="5372332"/>
                    <a:pt x="4476795" y="5434703"/>
                    <a:pt x="4390198" y="5434703"/>
                  </a:cubicBezTo>
                  <a:close/>
                </a:path>
              </a:pathLst>
            </a:custGeom>
            <a:solidFill>
              <a:srgbClr val="000000"/>
            </a:solidFill>
            <a:ln w="78383" cap="flat">
              <a:noFill/>
              <a:prstDash val="solid"/>
              <a:miter/>
            </a:ln>
          </p:spPr>
          <p:txBody>
            <a:bodyPr rtlCol="0" anchor="ctr"/>
            <a:lstStyle/>
            <a:p>
              <a:pPr marL="584200" indent="-273050">
                <a:buFont typeface="Arial" panose="020B0604020202020204" pitchFamily="34" charset="0"/>
                <a:buChar char="•"/>
              </a:pPr>
              <a:endParaRPr lang="en-GB" sz="2000" dirty="0">
                <a:latin typeface="+mj-lt"/>
              </a:endParaRPr>
            </a:p>
            <a:p>
              <a:pPr marL="584200" indent="-273050">
                <a:buFont typeface="Arial" panose="020B0604020202020204" pitchFamily="34" charset="0"/>
                <a:buChar char="•"/>
              </a:pPr>
              <a:endParaRPr lang="en-GB" sz="2000" dirty="0">
                <a:latin typeface="+mj-lt"/>
              </a:endParaRPr>
            </a:p>
            <a:p>
              <a:pPr marL="584200" indent="-273050">
                <a:buFont typeface="Arial" panose="020B0604020202020204" pitchFamily="34" charset="0"/>
                <a:buChar char="•"/>
              </a:pPr>
              <a:endParaRPr lang="en-GB" sz="2000" dirty="0">
                <a:latin typeface="+mj-lt"/>
              </a:endParaRPr>
            </a:p>
            <a:p>
              <a:pPr marL="584200" indent="-273050">
                <a:buFont typeface="Arial" panose="020B0604020202020204" pitchFamily="34" charset="0"/>
                <a:buChar char="•"/>
              </a:pPr>
              <a:r>
                <a:rPr lang="en-AU" dirty="0">
                  <a:latin typeface="+mj-lt"/>
                </a:rPr>
                <a:t>For help with creating your REP study,</a:t>
              </a:r>
            </a:p>
            <a:p>
              <a:pPr marL="311150"/>
              <a:r>
                <a:rPr lang="en-AU" dirty="0">
                  <a:latin typeface="+mj-lt"/>
                </a:rPr>
                <a:t>see pp. 26-103 of the </a:t>
              </a:r>
              <a:r>
                <a:rPr lang="en-AU" u="sng" dirty="0">
                  <a:hlinkClick r:id="rId3" tooltip="https://www.dropbox.com/s/1p5u8xycezawc3m/REP_SonaSystems_USERGUIDE.pdf?dl=0"/>
                </a:rPr>
                <a:t>user manual</a:t>
              </a:r>
              <a:endParaRPr lang="en-AU" u="sng" dirty="0"/>
            </a:p>
            <a:p>
              <a:pPr marL="311150"/>
              <a:endParaRPr lang="en-AU" u="sng" dirty="0"/>
            </a:p>
            <a:p>
              <a:pPr marL="596900" indent="-285750">
                <a:buFont typeface="Arial" panose="020B0604020202020204" pitchFamily="34" charset="0"/>
                <a:buChar char="•"/>
              </a:pPr>
              <a:r>
                <a:rPr lang="en-AU" dirty="0">
                  <a:latin typeface="+mj-lt"/>
                </a:rPr>
                <a:t>and/or watch this </a:t>
              </a:r>
              <a:r>
                <a:rPr lang="en-AU" u="sng" dirty="0">
                  <a:hlinkClick r:id="rId4" tooltip="https://www.youtube.com/watch?v=ec8S3xfO-a8&amp;ab_channel=SonaSystems"/>
                </a:rPr>
                <a:t>video tutorial</a:t>
              </a:r>
              <a:endParaRPr lang="en-AU" dirty="0">
                <a:latin typeface="+mj-lt"/>
              </a:endParaRPr>
            </a:p>
            <a:p>
              <a:pPr marL="584200" indent="-273050">
                <a:buFont typeface="Arial" panose="020B0604020202020204" pitchFamily="34" charset="0"/>
                <a:buChar char="•"/>
              </a:pPr>
              <a:endParaRPr lang="en-AU" sz="2000" u="sng" dirty="0">
                <a:latin typeface="+mj-lt"/>
              </a:endParaRPr>
            </a:p>
            <a:p>
              <a:pPr marL="584200" indent="-273050">
                <a:buFont typeface="Arial" panose="020B0604020202020204" pitchFamily="34" charset="0"/>
                <a:buChar char="•"/>
              </a:pPr>
              <a:r>
                <a:rPr lang="en-AU" sz="2000" dirty="0">
                  <a:latin typeface="+mj-lt"/>
                </a:rPr>
                <a:t>Got questions / having problems?</a:t>
              </a:r>
            </a:p>
            <a:p>
              <a:pPr marL="311150"/>
              <a:r>
                <a:rPr lang="en-GB" u="sng" dirty="0">
                  <a:hlinkClick r:id="rId5" tooltip="mailto:REP-psych@unimelb.edu.au"/>
                </a:rPr>
                <a:t>REP-psych@unimelb.edu.au</a:t>
              </a:r>
              <a:endParaRPr lang="en-GB" sz="2000" dirty="0">
                <a:latin typeface="+mj-lt"/>
              </a:endParaRPr>
            </a:p>
          </p:txBody>
        </p:sp>
      </p:grpSp>
    </p:spTree>
    <p:extLst>
      <p:ext uri="{BB962C8B-B14F-4D97-AF65-F5344CB8AC3E}">
        <p14:creationId xmlns:p14="http://schemas.microsoft.com/office/powerpoint/2010/main" val="48613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EE54F-F2B4-B140-9A5A-4ACEDBED3C2F}"/>
              </a:ext>
            </a:extLst>
          </p:cNvPr>
          <p:cNvSpPr>
            <a:spLocks noGrp="1"/>
          </p:cNvSpPr>
          <p:nvPr>
            <p:ph type="title"/>
          </p:nvPr>
        </p:nvSpPr>
        <p:spPr>
          <a:xfrm>
            <a:off x="838200" y="2469497"/>
            <a:ext cx="10515600" cy="1325563"/>
          </a:xfrm>
        </p:spPr>
        <p:txBody>
          <a:bodyPr>
            <a:normAutofit fontScale="90000"/>
          </a:bodyPr>
          <a:lstStyle/>
          <a:p>
            <a:r>
              <a:rPr lang="en-GB" sz="4000" dirty="0"/>
              <a:t>Step-by-step guide to setting up your REP study</a:t>
            </a:r>
            <a:br>
              <a:rPr lang="en-GB" sz="4000" dirty="0"/>
            </a:br>
            <a:br>
              <a:rPr lang="en-GB" sz="4000" dirty="0"/>
            </a:br>
            <a:r>
              <a:rPr lang="en-GB" sz="2700" i="1" dirty="0"/>
              <a:t>NB: this example shows how to create a two-part study</a:t>
            </a:r>
          </a:p>
        </p:txBody>
      </p:sp>
    </p:spTree>
    <p:extLst>
      <p:ext uri="{BB962C8B-B14F-4D97-AF65-F5344CB8AC3E}">
        <p14:creationId xmlns:p14="http://schemas.microsoft.com/office/powerpoint/2010/main" val="2996793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E529080-CA18-0B42-B7B9-05F318D2F22D}"/>
              </a:ext>
            </a:extLst>
          </p:cNvPr>
          <p:cNvSpPr txBox="1"/>
          <p:nvPr/>
        </p:nvSpPr>
        <p:spPr>
          <a:xfrm>
            <a:off x="3253015" y="508874"/>
            <a:ext cx="4953000" cy="1200329"/>
          </a:xfrm>
          <a:prstGeom prst="rect">
            <a:avLst/>
          </a:prstGeom>
          <a:noFill/>
          <a:ln>
            <a:solidFill>
              <a:schemeClr val="tx1"/>
            </a:solidFill>
          </a:ln>
        </p:spPr>
        <p:txBody>
          <a:bodyPr wrap="square" rtlCol="0">
            <a:spAutoFit/>
          </a:bodyPr>
          <a:lstStyle/>
          <a:p>
            <a:pPr algn="ctr"/>
            <a:r>
              <a:rPr lang="en-GB" sz="2400" dirty="0">
                <a:latin typeface="Arial" panose="020B0604020202020204" pitchFamily="34" charset="0"/>
                <a:cs typeface="Arial" panose="020B0604020202020204" pitchFamily="34" charset="0"/>
              </a:rPr>
              <a:t>DO YOU HAVE AN REP-RESEARCHER ACCOUNT </a:t>
            </a:r>
          </a:p>
          <a:p>
            <a:pPr algn="ctr"/>
            <a:r>
              <a:rPr lang="en-GB" sz="2400" dirty="0">
                <a:latin typeface="Arial" panose="020B0604020202020204" pitchFamily="34" charset="0"/>
                <a:cs typeface="Arial" panose="020B0604020202020204" pitchFamily="34" charset="0"/>
              </a:rPr>
              <a:t>on SONA Systems?</a:t>
            </a:r>
          </a:p>
        </p:txBody>
      </p:sp>
      <p:sp>
        <p:nvSpPr>
          <p:cNvPr id="5" name="Down Arrow 4">
            <a:extLst>
              <a:ext uri="{FF2B5EF4-FFF2-40B4-BE49-F238E27FC236}">
                <a16:creationId xmlns:a16="http://schemas.microsoft.com/office/drawing/2014/main" id="{352C8489-0357-6244-9C0B-9924D4B893CF}"/>
              </a:ext>
            </a:extLst>
          </p:cNvPr>
          <p:cNvSpPr/>
          <p:nvPr/>
        </p:nvSpPr>
        <p:spPr>
          <a:xfrm>
            <a:off x="4457700" y="2125615"/>
            <a:ext cx="508000" cy="9398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Down Arrow 5">
            <a:extLst>
              <a:ext uri="{FF2B5EF4-FFF2-40B4-BE49-F238E27FC236}">
                <a16:creationId xmlns:a16="http://schemas.microsoft.com/office/drawing/2014/main" id="{EF75338A-FAD5-D34B-9611-CA496DBB4D23}"/>
              </a:ext>
            </a:extLst>
          </p:cNvPr>
          <p:cNvSpPr/>
          <p:nvPr/>
        </p:nvSpPr>
        <p:spPr>
          <a:xfrm>
            <a:off x="6167665" y="2125615"/>
            <a:ext cx="508000" cy="93980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D1808F01-F6CE-EC4A-9EB2-85274A0E03E0}"/>
              </a:ext>
            </a:extLst>
          </p:cNvPr>
          <p:cNvSpPr txBox="1"/>
          <p:nvPr/>
        </p:nvSpPr>
        <p:spPr>
          <a:xfrm>
            <a:off x="4019550" y="1749330"/>
            <a:ext cx="1384300"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YES</a:t>
            </a:r>
          </a:p>
        </p:txBody>
      </p:sp>
      <p:sp>
        <p:nvSpPr>
          <p:cNvPr id="8" name="TextBox 7">
            <a:extLst>
              <a:ext uri="{FF2B5EF4-FFF2-40B4-BE49-F238E27FC236}">
                <a16:creationId xmlns:a16="http://schemas.microsoft.com/office/drawing/2014/main" id="{4FEACB0F-EAB1-B943-B69A-9F700C0EF20E}"/>
              </a:ext>
            </a:extLst>
          </p:cNvPr>
          <p:cNvSpPr txBox="1"/>
          <p:nvPr/>
        </p:nvSpPr>
        <p:spPr>
          <a:xfrm>
            <a:off x="5729515" y="1749330"/>
            <a:ext cx="1384300"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NO</a:t>
            </a:r>
          </a:p>
        </p:txBody>
      </p:sp>
      <p:sp>
        <p:nvSpPr>
          <p:cNvPr id="9" name="TextBox 8">
            <a:extLst>
              <a:ext uri="{FF2B5EF4-FFF2-40B4-BE49-F238E27FC236}">
                <a16:creationId xmlns:a16="http://schemas.microsoft.com/office/drawing/2014/main" id="{9C354CBA-7CF1-F348-AE9A-B2CA396FA28E}"/>
              </a:ext>
            </a:extLst>
          </p:cNvPr>
          <p:cNvSpPr txBox="1"/>
          <p:nvPr/>
        </p:nvSpPr>
        <p:spPr>
          <a:xfrm>
            <a:off x="6007100" y="3261146"/>
            <a:ext cx="5734956" cy="2492990"/>
          </a:xfrm>
          <a:prstGeom prst="rect">
            <a:avLst/>
          </a:prstGeom>
          <a:noFill/>
          <a:ln>
            <a:solidFill>
              <a:schemeClr val="tx1"/>
            </a:solidFill>
          </a:ln>
        </p:spPr>
        <p:txBody>
          <a:bodyPr wrap="square" lIns="91440" tIns="45720" rIns="91440" bIns="45720" rtlCol="0" anchor="t">
            <a:spAutoFit/>
          </a:bodyPr>
          <a:lstStyle/>
          <a:p>
            <a:r>
              <a:rPr lang="en-GB" sz="1600" dirty="0">
                <a:latin typeface="Arial"/>
                <a:cs typeface="Arial"/>
              </a:rPr>
              <a:t>Send an email to rep-psych@unimelb.edu.au with </a:t>
            </a:r>
            <a:endParaRPr lang="en-US"/>
          </a:p>
          <a:p>
            <a:r>
              <a:rPr lang="en-GB" sz="1600" dirty="0">
                <a:latin typeface="Arial"/>
                <a:cs typeface="Arial"/>
              </a:rPr>
              <a:t>“</a:t>
            </a:r>
            <a:r>
              <a:rPr lang="en-GB" sz="1600" b="1" dirty="0">
                <a:latin typeface="Arial"/>
                <a:cs typeface="Arial"/>
              </a:rPr>
              <a:t>request new honours researcher account</a:t>
            </a:r>
            <a:r>
              <a:rPr lang="en-GB" sz="1600" dirty="0">
                <a:latin typeface="Arial"/>
                <a:cs typeface="Arial"/>
              </a:rPr>
              <a:t>” as the subject.</a:t>
            </a:r>
            <a:endParaRPr lang="en-GB"/>
          </a:p>
          <a:p>
            <a:r>
              <a:rPr lang="en-GB" sz="1600" dirty="0">
                <a:latin typeface="Arial"/>
                <a:cs typeface="Arial"/>
              </a:rPr>
              <a:t>Please include: </a:t>
            </a:r>
          </a:p>
          <a:p>
            <a:r>
              <a:rPr lang="en-GB" sz="1600" dirty="0">
                <a:latin typeface="Arial"/>
                <a:cs typeface="Arial"/>
              </a:rPr>
              <a:t>  -&gt; your name; </a:t>
            </a:r>
            <a:endParaRPr lang="en-GB">
              <a:latin typeface="Arial"/>
              <a:cs typeface="Arial"/>
            </a:endParaRPr>
          </a:p>
          <a:p>
            <a:r>
              <a:rPr lang="en-GB" sz="1600" dirty="0">
                <a:latin typeface="Arial"/>
                <a:cs typeface="Arial"/>
              </a:rPr>
              <a:t>     -&gt; student ID; </a:t>
            </a:r>
            <a:endParaRPr lang="en-GB" dirty="0">
              <a:latin typeface="Arial"/>
              <a:cs typeface="Arial"/>
            </a:endParaRPr>
          </a:p>
          <a:p>
            <a:r>
              <a:rPr lang="en-GB" sz="1600" dirty="0">
                <a:latin typeface="Arial"/>
                <a:cs typeface="Arial"/>
              </a:rPr>
              <a:t>     -&gt;name of supervisor</a:t>
            </a:r>
          </a:p>
          <a:p>
            <a:pPr algn="ctr"/>
            <a:endParaRPr lang="en-GB" sz="1200" dirty="0">
              <a:latin typeface="Arial" panose="020B0604020202020204" pitchFamily="34" charset="0"/>
              <a:cs typeface="Arial" panose="020B0604020202020204" pitchFamily="34" charset="0"/>
            </a:endParaRPr>
          </a:p>
          <a:p>
            <a:r>
              <a:rPr lang="en-GB" sz="1200" dirty="0">
                <a:latin typeface="Arial"/>
                <a:cs typeface="Arial"/>
              </a:rPr>
              <a:t>NB: if you already logged in before requesting an REP researcher account you may be registered in the REP system as a “participant” instead of a researcher. Please email rep-psych@unimelb.edu.au requesting to have your profile switched to “researcher”. </a:t>
            </a:r>
          </a:p>
        </p:txBody>
      </p:sp>
      <p:sp>
        <p:nvSpPr>
          <p:cNvPr id="10" name="TextBox 9">
            <a:extLst>
              <a:ext uri="{FF2B5EF4-FFF2-40B4-BE49-F238E27FC236}">
                <a16:creationId xmlns:a16="http://schemas.microsoft.com/office/drawing/2014/main" id="{EC43850F-C72A-3644-92DE-ACFDF7F6C5C0}"/>
              </a:ext>
            </a:extLst>
          </p:cNvPr>
          <p:cNvSpPr txBox="1"/>
          <p:nvPr/>
        </p:nvSpPr>
        <p:spPr>
          <a:xfrm>
            <a:off x="3360965" y="3265650"/>
            <a:ext cx="2368550" cy="523220"/>
          </a:xfrm>
          <a:prstGeom prst="rect">
            <a:avLst/>
          </a:prstGeom>
          <a:noFill/>
          <a:ln>
            <a:solidFill>
              <a:schemeClr val="tx1"/>
            </a:solidFill>
          </a:ln>
        </p:spPr>
        <p:txBody>
          <a:bodyPr wrap="square" rtlCol="0">
            <a:spAutoFit/>
          </a:bodyPr>
          <a:lstStyle/>
          <a:p>
            <a:r>
              <a:rPr lang="en-GB" sz="1600" dirty="0">
                <a:latin typeface="Arial" panose="020B0604020202020204" pitchFamily="34" charset="0"/>
                <a:cs typeface="Arial" panose="020B0604020202020204" pitchFamily="34" charset="0"/>
              </a:rPr>
              <a:t>PROCEED TO STEP 2</a:t>
            </a:r>
          </a:p>
          <a:p>
            <a:pPr algn="ctr"/>
            <a:endParaRPr lang="en-GB" sz="12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0DC13D84-3AFA-EA40-9A36-31F479E08409}"/>
              </a:ext>
            </a:extLst>
          </p:cNvPr>
          <p:cNvSpPr txBox="1"/>
          <p:nvPr/>
        </p:nvSpPr>
        <p:spPr>
          <a:xfrm>
            <a:off x="-103415" y="185709"/>
            <a:ext cx="2302330" cy="646331"/>
          </a:xfrm>
          <a:prstGeom prst="rect">
            <a:avLst/>
          </a:prstGeom>
          <a:noFill/>
        </p:spPr>
        <p:txBody>
          <a:bodyPr wrap="square" rtlCol="0">
            <a:spAutoFit/>
          </a:bodyPr>
          <a:lstStyle/>
          <a:p>
            <a:pPr algn="ctr"/>
            <a:r>
              <a:rPr lang="en-GB" sz="3600" b="1" dirty="0">
                <a:solidFill>
                  <a:srgbClr val="0070C0"/>
                </a:solidFill>
                <a:latin typeface="Arial" panose="020B0604020202020204" pitchFamily="34" charset="0"/>
                <a:cs typeface="Arial" panose="020B0604020202020204" pitchFamily="34" charset="0"/>
              </a:rPr>
              <a:t>STEP 1</a:t>
            </a:r>
          </a:p>
        </p:txBody>
      </p:sp>
    </p:spTree>
    <p:extLst>
      <p:ext uri="{BB962C8B-B14F-4D97-AF65-F5344CB8AC3E}">
        <p14:creationId xmlns:p14="http://schemas.microsoft.com/office/powerpoint/2010/main" val="1418573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E529080-CA18-0B42-B7B9-05F318D2F22D}"/>
              </a:ext>
            </a:extLst>
          </p:cNvPr>
          <p:cNvSpPr txBox="1"/>
          <p:nvPr/>
        </p:nvSpPr>
        <p:spPr>
          <a:xfrm>
            <a:off x="251108" y="1016874"/>
            <a:ext cx="3438072" cy="1077218"/>
          </a:xfrm>
          <a:prstGeom prst="rect">
            <a:avLst/>
          </a:prstGeom>
          <a:noFill/>
          <a:ln>
            <a:solidFill>
              <a:schemeClr val="tx1"/>
            </a:solidFill>
          </a:ln>
        </p:spPr>
        <p:txBody>
          <a:bodyPr wrap="square" rtlCol="0">
            <a:spAutoFit/>
          </a:bodyPr>
          <a:lstStyle/>
          <a:p>
            <a:pPr algn="ctr"/>
            <a:r>
              <a:rPr lang="en-GB" sz="2400" dirty="0">
                <a:latin typeface="Arial" panose="020B0604020202020204" pitchFamily="34" charset="0"/>
                <a:cs typeface="Arial" panose="020B0604020202020204" pitchFamily="34" charset="0"/>
              </a:rPr>
              <a:t>Log in to </a:t>
            </a:r>
          </a:p>
          <a:p>
            <a:pPr algn="ctr"/>
            <a:r>
              <a:rPr lang="en-GB" sz="2400" dirty="0">
                <a:latin typeface="Arial" panose="020B0604020202020204" pitchFamily="34" charset="0"/>
                <a:cs typeface="Arial" panose="020B0604020202020204" pitchFamily="34" charset="0"/>
                <a:hlinkClick r:id="rId2"/>
              </a:rPr>
              <a:t>SONA Systems</a:t>
            </a:r>
            <a:endParaRPr lang="en-GB" sz="2400" dirty="0">
              <a:latin typeface="Arial" panose="020B0604020202020204" pitchFamily="34" charset="0"/>
              <a:cs typeface="Arial" panose="020B0604020202020204" pitchFamily="34" charset="0"/>
            </a:endParaRPr>
          </a:p>
          <a:p>
            <a:pPr algn="ctr"/>
            <a:r>
              <a:rPr lang="en-GB" sz="1600" dirty="0">
                <a:latin typeface="Arial" panose="020B0604020202020204" pitchFamily="34" charset="0"/>
                <a:cs typeface="Arial" panose="020B0604020202020204" pitchFamily="34" charset="0"/>
              </a:rPr>
              <a:t>https://</a:t>
            </a:r>
            <a:r>
              <a:rPr lang="en-GB" sz="1600" dirty="0" err="1">
                <a:latin typeface="Arial" panose="020B0604020202020204" pitchFamily="34" charset="0"/>
                <a:cs typeface="Arial" panose="020B0604020202020204" pitchFamily="34" charset="0"/>
              </a:rPr>
              <a:t>unimelb.sona-systems.com</a:t>
            </a:r>
            <a:r>
              <a:rPr lang="en-GB" sz="1600" dirty="0">
                <a:latin typeface="Arial" panose="020B0604020202020204" pitchFamily="34" charset="0"/>
                <a:cs typeface="Arial" panose="020B0604020202020204" pitchFamily="34" charset="0"/>
              </a:rPr>
              <a:t>/</a:t>
            </a:r>
          </a:p>
        </p:txBody>
      </p:sp>
      <p:sp>
        <p:nvSpPr>
          <p:cNvPr id="11" name="TextBox 10">
            <a:extLst>
              <a:ext uri="{FF2B5EF4-FFF2-40B4-BE49-F238E27FC236}">
                <a16:creationId xmlns:a16="http://schemas.microsoft.com/office/drawing/2014/main" id="{0DC13D84-3AFA-EA40-9A36-31F479E08409}"/>
              </a:ext>
            </a:extLst>
          </p:cNvPr>
          <p:cNvSpPr txBox="1"/>
          <p:nvPr/>
        </p:nvSpPr>
        <p:spPr>
          <a:xfrm>
            <a:off x="-103415" y="185709"/>
            <a:ext cx="2302330" cy="646331"/>
          </a:xfrm>
          <a:prstGeom prst="rect">
            <a:avLst/>
          </a:prstGeom>
          <a:noFill/>
        </p:spPr>
        <p:txBody>
          <a:bodyPr wrap="square" rtlCol="0">
            <a:spAutoFit/>
          </a:bodyPr>
          <a:lstStyle/>
          <a:p>
            <a:pPr algn="ctr"/>
            <a:r>
              <a:rPr lang="en-GB" sz="3600" b="1" dirty="0">
                <a:solidFill>
                  <a:srgbClr val="0070C0"/>
                </a:solidFill>
                <a:latin typeface="Arial" panose="020B0604020202020204" pitchFamily="34" charset="0"/>
                <a:cs typeface="Arial" panose="020B0604020202020204" pitchFamily="34" charset="0"/>
              </a:rPr>
              <a:t>STEP 2</a:t>
            </a:r>
          </a:p>
        </p:txBody>
      </p:sp>
      <p:pic>
        <p:nvPicPr>
          <p:cNvPr id="3" name="Picture 2">
            <a:extLst>
              <a:ext uri="{FF2B5EF4-FFF2-40B4-BE49-F238E27FC236}">
                <a16:creationId xmlns:a16="http://schemas.microsoft.com/office/drawing/2014/main" id="{9A0AA68E-5FAB-DF4E-AE0E-08A0A48B3680}"/>
              </a:ext>
            </a:extLst>
          </p:cNvPr>
          <p:cNvPicPr>
            <a:picLocks noChangeAspect="1"/>
          </p:cNvPicPr>
          <p:nvPr/>
        </p:nvPicPr>
        <p:blipFill>
          <a:blip r:embed="rId3"/>
          <a:stretch>
            <a:fillRect/>
          </a:stretch>
        </p:blipFill>
        <p:spPr>
          <a:xfrm>
            <a:off x="3971582" y="1016874"/>
            <a:ext cx="8129816" cy="4621926"/>
          </a:xfrm>
          <a:prstGeom prst="rect">
            <a:avLst/>
          </a:prstGeom>
        </p:spPr>
      </p:pic>
      <p:sp>
        <p:nvSpPr>
          <p:cNvPr id="13" name="Bent Arrow 12">
            <a:extLst>
              <a:ext uri="{FF2B5EF4-FFF2-40B4-BE49-F238E27FC236}">
                <a16:creationId xmlns:a16="http://schemas.microsoft.com/office/drawing/2014/main" id="{5660669E-4170-294F-A90C-84FE0B10198E}"/>
              </a:ext>
            </a:extLst>
          </p:cNvPr>
          <p:cNvSpPr/>
          <p:nvPr/>
        </p:nvSpPr>
        <p:spPr>
          <a:xfrm rot="10800000" flipH="1">
            <a:off x="1727201" y="2278926"/>
            <a:ext cx="2665638" cy="1969908"/>
          </a:xfrm>
          <a:custGeom>
            <a:avLst/>
            <a:gdLst>
              <a:gd name="csX0" fmla="*/ 0 w 2665638"/>
              <a:gd name="csY0" fmla="*/ 1969908 h 1969908"/>
              <a:gd name="csX1" fmla="*/ 0 w 2665638"/>
              <a:gd name="csY1" fmla="*/ 1556227 h 1969908"/>
              <a:gd name="csX2" fmla="*/ 0 w 2665638"/>
              <a:gd name="csY2" fmla="*/ 1108073 h 1969908"/>
              <a:gd name="csX3" fmla="*/ 861835 w 2665638"/>
              <a:gd name="csY3" fmla="*/ 246238 h 1969908"/>
              <a:gd name="csX4" fmla="*/ 1325170 w 2665638"/>
              <a:gd name="csY4" fmla="*/ 246238 h 1969908"/>
              <a:gd name="csX5" fmla="*/ 1736052 w 2665638"/>
              <a:gd name="csY5" fmla="*/ 246239 h 1969908"/>
              <a:gd name="csX6" fmla="*/ 2173161 w 2665638"/>
              <a:gd name="csY6" fmla="*/ 246239 h 1969908"/>
              <a:gd name="csX7" fmla="*/ 2173161 w 2665638"/>
              <a:gd name="csY7" fmla="*/ 0 h 1969908"/>
              <a:gd name="csX8" fmla="*/ 2419400 w 2665638"/>
              <a:gd name="csY8" fmla="*/ 246239 h 1969908"/>
              <a:gd name="csX9" fmla="*/ 2665638 w 2665638"/>
              <a:gd name="csY9" fmla="*/ 492477 h 1969908"/>
              <a:gd name="csX10" fmla="*/ 2419400 w 2665638"/>
              <a:gd name="csY10" fmla="*/ 738716 h 1969908"/>
              <a:gd name="csX11" fmla="*/ 2173161 w 2665638"/>
              <a:gd name="csY11" fmla="*/ 984954 h 1969908"/>
              <a:gd name="csX12" fmla="*/ 2173161 w 2665638"/>
              <a:gd name="csY12" fmla="*/ 738716 h 1969908"/>
              <a:gd name="csX13" fmla="*/ 1736052 w 2665638"/>
              <a:gd name="csY13" fmla="*/ 738716 h 1969908"/>
              <a:gd name="csX14" fmla="*/ 1272717 w 2665638"/>
              <a:gd name="csY14" fmla="*/ 738716 h 1969908"/>
              <a:gd name="csX15" fmla="*/ 861835 w 2665638"/>
              <a:gd name="csY15" fmla="*/ 738716 h 1969908"/>
              <a:gd name="csX16" fmla="*/ 492477 w 2665638"/>
              <a:gd name="csY16" fmla="*/ 1108074 h 1969908"/>
              <a:gd name="csX17" fmla="*/ 492477 w 2665638"/>
              <a:gd name="csY17" fmla="*/ 1521754 h 1969908"/>
              <a:gd name="csX18" fmla="*/ 492477 w 2665638"/>
              <a:gd name="csY18" fmla="*/ 1969908 h 1969908"/>
              <a:gd name="csX19" fmla="*/ 0 w 2665638"/>
              <a:gd name="csY19" fmla="*/ 1969908 h 196990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2665638" h="1969908" fill="none" extrusionOk="0">
                <a:moveTo>
                  <a:pt x="0" y="1969908"/>
                </a:moveTo>
                <a:cubicBezTo>
                  <a:pt x="-12308" y="1830307"/>
                  <a:pt x="30391" y="1713455"/>
                  <a:pt x="0" y="1556227"/>
                </a:cubicBezTo>
                <a:cubicBezTo>
                  <a:pt x="-30391" y="1398999"/>
                  <a:pt x="32005" y="1198787"/>
                  <a:pt x="0" y="1108073"/>
                </a:cubicBezTo>
                <a:cubicBezTo>
                  <a:pt x="-17114" y="629320"/>
                  <a:pt x="446831" y="358935"/>
                  <a:pt x="861835" y="246238"/>
                </a:cubicBezTo>
                <a:cubicBezTo>
                  <a:pt x="1025725" y="229551"/>
                  <a:pt x="1181950" y="281432"/>
                  <a:pt x="1325170" y="246238"/>
                </a:cubicBezTo>
                <a:cubicBezTo>
                  <a:pt x="1468390" y="211044"/>
                  <a:pt x="1548574" y="258138"/>
                  <a:pt x="1736052" y="246239"/>
                </a:cubicBezTo>
                <a:cubicBezTo>
                  <a:pt x="1923530" y="234339"/>
                  <a:pt x="1980272" y="293319"/>
                  <a:pt x="2173161" y="246239"/>
                </a:cubicBezTo>
                <a:cubicBezTo>
                  <a:pt x="2153806" y="193324"/>
                  <a:pt x="2183190" y="74241"/>
                  <a:pt x="2173161" y="0"/>
                </a:cubicBezTo>
                <a:cubicBezTo>
                  <a:pt x="2300481" y="105058"/>
                  <a:pt x="2282980" y="149909"/>
                  <a:pt x="2419400" y="246239"/>
                </a:cubicBezTo>
                <a:cubicBezTo>
                  <a:pt x="2555820" y="342569"/>
                  <a:pt x="2552544" y="425817"/>
                  <a:pt x="2665638" y="492477"/>
                </a:cubicBezTo>
                <a:cubicBezTo>
                  <a:pt x="2611776" y="547692"/>
                  <a:pt x="2513381" y="618083"/>
                  <a:pt x="2419400" y="738716"/>
                </a:cubicBezTo>
                <a:cubicBezTo>
                  <a:pt x="2325418" y="859348"/>
                  <a:pt x="2225331" y="896065"/>
                  <a:pt x="2173161" y="984954"/>
                </a:cubicBezTo>
                <a:cubicBezTo>
                  <a:pt x="2150203" y="871306"/>
                  <a:pt x="2187408" y="860865"/>
                  <a:pt x="2173161" y="738716"/>
                </a:cubicBezTo>
                <a:cubicBezTo>
                  <a:pt x="1969334" y="738868"/>
                  <a:pt x="1925915" y="710819"/>
                  <a:pt x="1736052" y="738716"/>
                </a:cubicBezTo>
                <a:cubicBezTo>
                  <a:pt x="1546189" y="766613"/>
                  <a:pt x="1457757" y="703514"/>
                  <a:pt x="1272717" y="738716"/>
                </a:cubicBezTo>
                <a:cubicBezTo>
                  <a:pt x="1087678" y="773918"/>
                  <a:pt x="1044077" y="704084"/>
                  <a:pt x="861835" y="738716"/>
                </a:cubicBezTo>
                <a:cubicBezTo>
                  <a:pt x="685815" y="785333"/>
                  <a:pt x="432454" y="894728"/>
                  <a:pt x="492477" y="1108074"/>
                </a:cubicBezTo>
                <a:cubicBezTo>
                  <a:pt x="518616" y="1243341"/>
                  <a:pt x="489666" y="1404115"/>
                  <a:pt x="492477" y="1521754"/>
                </a:cubicBezTo>
                <a:cubicBezTo>
                  <a:pt x="495288" y="1639393"/>
                  <a:pt x="489891" y="1863678"/>
                  <a:pt x="492477" y="1969908"/>
                </a:cubicBezTo>
                <a:cubicBezTo>
                  <a:pt x="378951" y="2024426"/>
                  <a:pt x="100900" y="1925691"/>
                  <a:pt x="0" y="1969908"/>
                </a:cubicBezTo>
                <a:close/>
              </a:path>
              <a:path w="2665638" h="1969908" stroke="0" extrusionOk="0">
                <a:moveTo>
                  <a:pt x="0" y="1969908"/>
                </a:moveTo>
                <a:cubicBezTo>
                  <a:pt x="-15925" y="1843754"/>
                  <a:pt x="53512" y="1696064"/>
                  <a:pt x="0" y="1521754"/>
                </a:cubicBezTo>
                <a:cubicBezTo>
                  <a:pt x="-53512" y="1347444"/>
                  <a:pt x="25197" y="1198484"/>
                  <a:pt x="0" y="1108073"/>
                </a:cubicBezTo>
                <a:cubicBezTo>
                  <a:pt x="-36140" y="754213"/>
                  <a:pt x="416655" y="249194"/>
                  <a:pt x="861835" y="246238"/>
                </a:cubicBezTo>
                <a:cubicBezTo>
                  <a:pt x="994300" y="226874"/>
                  <a:pt x="1144780" y="272574"/>
                  <a:pt x="1285830" y="246238"/>
                </a:cubicBezTo>
                <a:cubicBezTo>
                  <a:pt x="1426880" y="219902"/>
                  <a:pt x="1584110" y="261557"/>
                  <a:pt x="1736052" y="246239"/>
                </a:cubicBezTo>
                <a:cubicBezTo>
                  <a:pt x="1887994" y="230921"/>
                  <a:pt x="1964459" y="282369"/>
                  <a:pt x="2173161" y="246239"/>
                </a:cubicBezTo>
                <a:cubicBezTo>
                  <a:pt x="2171276" y="158951"/>
                  <a:pt x="2184414" y="90044"/>
                  <a:pt x="2173161" y="0"/>
                </a:cubicBezTo>
                <a:cubicBezTo>
                  <a:pt x="2260932" y="82317"/>
                  <a:pt x="2309291" y="146156"/>
                  <a:pt x="2424324" y="251163"/>
                </a:cubicBezTo>
                <a:cubicBezTo>
                  <a:pt x="2539357" y="356170"/>
                  <a:pt x="2539843" y="381668"/>
                  <a:pt x="2665638" y="492477"/>
                </a:cubicBezTo>
                <a:cubicBezTo>
                  <a:pt x="2605588" y="594654"/>
                  <a:pt x="2527570" y="616329"/>
                  <a:pt x="2434174" y="723941"/>
                </a:cubicBezTo>
                <a:cubicBezTo>
                  <a:pt x="2340778" y="831553"/>
                  <a:pt x="2196646" y="898849"/>
                  <a:pt x="2173161" y="984954"/>
                </a:cubicBezTo>
                <a:cubicBezTo>
                  <a:pt x="2152917" y="928083"/>
                  <a:pt x="2195418" y="837344"/>
                  <a:pt x="2173161" y="738716"/>
                </a:cubicBezTo>
                <a:cubicBezTo>
                  <a:pt x="1996112" y="784033"/>
                  <a:pt x="1857792" y="718023"/>
                  <a:pt x="1722939" y="738716"/>
                </a:cubicBezTo>
                <a:cubicBezTo>
                  <a:pt x="1588086" y="759409"/>
                  <a:pt x="1487623" y="719567"/>
                  <a:pt x="1285830" y="738716"/>
                </a:cubicBezTo>
                <a:cubicBezTo>
                  <a:pt x="1084037" y="757865"/>
                  <a:pt x="982556" y="733918"/>
                  <a:pt x="861835" y="738716"/>
                </a:cubicBezTo>
                <a:cubicBezTo>
                  <a:pt x="674923" y="733849"/>
                  <a:pt x="473008" y="882121"/>
                  <a:pt x="492477" y="1108074"/>
                </a:cubicBezTo>
                <a:cubicBezTo>
                  <a:pt x="498799" y="1204314"/>
                  <a:pt x="451599" y="1429573"/>
                  <a:pt x="492477" y="1538991"/>
                </a:cubicBezTo>
                <a:cubicBezTo>
                  <a:pt x="533355" y="1648409"/>
                  <a:pt x="459803" y="1860663"/>
                  <a:pt x="492477" y="1969908"/>
                </a:cubicBezTo>
                <a:cubicBezTo>
                  <a:pt x="380688" y="2014247"/>
                  <a:pt x="142685" y="1959653"/>
                  <a:pt x="0" y="1969908"/>
                </a:cubicBezTo>
                <a:close/>
              </a:path>
            </a:pathLst>
          </a:custGeom>
          <a:solidFill>
            <a:srgbClr val="FF0000"/>
          </a:solidFill>
          <a:ln w="57150">
            <a:solidFill>
              <a:schemeClr val="tx1"/>
            </a:solidFill>
            <a:extLst>
              <a:ext uri="{C807C97D-BFC1-408E-A445-0C87EB9F89A2}">
                <ask:lineSketchStyleProps xmlns:ask="http://schemas.microsoft.com/office/drawing/2018/sketchyshapes" sd="3217979288">
                  <a:prstGeom prst="bentArrow">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Tree>
    <p:extLst>
      <p:ext uri="{BB962C8B-B14F-4D97-AF65-F5344CB8AC3E}">
        <p14:creationId xmlns:p14="http://schemas.microsoft.com/office/powerpoint/2010/main" val="2932089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1E7FB1-0091-B84F-90AA-3C8FC7F89E04}"/>
              </a:ext>
            </a:extLst>
          </p:cNvPr>
          <p:cNvPicPr>
            <a:picLocks noChangeAspect="1"/>
          </p:cNvPicPr>
          <p:nvPr/>
        </p:nvPicPr>
        <p:blipFill rotWithShape="1">
          <a:blip r:embed="rId2"/>
          <a:srcRect t="34866"/>
          <a:stretch/>
        </p:blipFill>
        <p:spPr>
          <a:xfrm>
            <a:off x="3830694" y="3756040"/>
            <a:ext cx="8399405" cy="2861907"/>
          </a:xfrm>
          <a:prstGeom prst="rect">
            <a:avLst/>
          </a:prstGeom>
        </p:spPr>
      </p:pic>
      <p:pic>
        <p:nvPicPr>
          <p:cNvPr id="2" name="Picture 1">
            <a:extLst>
              <a:ext uri="{FF2B5EF4-FFF2-40B4-BE49-F238E27FC236}">
                <a16:creationId xmlns:a16="http://schemas.microsoft.com/office/drawing/2014/main" id="{CACDC561-2E27-3A4B-A721-A04B6CE9514C}"/>
              </a:ext>
            </a:extLst>
          </p:cNvPr>
          <p:cNvPicPr>
            <a:picLocks noChangeAspect="1"/>
          </p:cNvPicPr>
          <p:nvPr/>
        </p:nvPicPr>
        <p:blipFill>
          <a:blip r:embed="rId3"/>
          <a:stretch>
            <a:fillRect/>
          </a:stretch>
        </p:blipFill>
        <p:spPr>
          <a:xfrm>
            <a:off x="3778252" y="1090842"/>
            <a:ext cx="8191500" cy="2168338"/>
          </a:xfrm>
          <a:prstGeom prst="rect">
            <a:avLst/>
          </a:prstGeom>
        </p:spPr>
      </p:pic>
      <p:sp>
        <p:nvSpPr>
          <p:cNvPr id="4" name="TextBox 3">
            <a:extLst>
              <a:ext uri="{FF2B5EF4-FFF2-40B4-BE49-F238E27FC236}">
                <a16:creationId xmlns:a16="http://schemas.microsoft.com/office/drawing/2014/main" id="{AE529080-CA18-0B42-B7B9-05F318D2F22D}"/>
              </a:ext>
            </a:extLst>
          </p:cNvPr>
          <p:cNvSpPr txBox="1"/>
          <p:nvPr/>
        </p:nvSpPr>
        <p:spPr>
          <a:xfrm>
            <a:off x="251108" y="1016874"/>
            <a:ext cx="3438072" cy="461665"/>
          </a:xfrm>
          <a:prstGeom prst="rect">
            <a:avLst/>
          </a:prstGeom>
          <a:noFill/>
          <a:ln>
            <a:solidFill>
              <a:schemeClr val="tx1"/>
            </a:solidFill>
          </a:ln>
        </p:spPr>
        <p:txBody>
          <a:bodyPr wrap="square" rtlCol="0">
            <a:spAutoFit/>
          </a:bodyPr>
          <a:lstStyle/>
          <a:p>
            <a:pPr algn="ctr"/>
            <a:r>
              <a:rPr lang="en-GB" sz="2400" dirty="0">
                <a:latin typeface="Arial" panose="020B0604020202020204" pitchFamily="34" charset="0"/>
                <a:cs typeface="Arial" panose="020B0604020202020204" pitchFamily="34" charset="0"/>
              </a:rPr>
              <a:t>Click Add New Study</a:t>
            </a:r>
          </a:p>
        </p:txBody>
      </p:sp>
      <p:sp>
        <p:nvSpPr>
          <p:cNvPr id="11" name="TextBox 10">
            <a:extLst>
              <a:ext uri="{FF2B5EF4-FFF2-40B4-BE49-F238E27FC236}">
                <a16:creationId xmlns:a16="http://schemas.microsoft.com/office/drawing/2014/main" id="{0DC13D84-3AFA-EA40-9A36-31F479E08409}"/>
              </a:ext>
            </a:extLst>
          </p:cNvPr>
          <p:cNvSpPr txBox="1"/>
          <p:nvPr/>
        </p:nvSpPr>
        <p:spPr>
          <a:xfrm>
            <a:off x="-103415" y="185709"/>
            <a:ext cx="2302330" cy="646331"/>
          </a:xfrm>
          <a:prstGeom prst="rect">
            <a:avLst/>
          </a:prstGeom>
          <a:noFill/>
        </p:spPr>
        <p:txBody>
          <a:bodyPr wrap="square" rtlCol="0">
            <a:spAutoFit/>
          </a:bodyPr>
          <a:lstStyle/>
          <a:p>
            <a:pPr algn="ctr"/>
            <a:r>
              <a:rPr lang="en-GB" sz="3600" b="1" dirty="0">
                <a:solidFill>
                  <a:srgbClr val="0070C0"/>
                </a:solidFill>
                <a:latin typeface="Arial" panose="020B0604020202020204" pitchFamily="34" charset="0"/>
                <a:cs typeface="Arial" panose="020B0604020202020204" pitchFamily="34" charset="0"/>
              </a:rPr>
              <a:t>STEP 3</a:t>
            </a:r>
          </a:p>
        </p:txBody>
      </p:sp>
      <p:sp>
        <p:nvSpPr>
          <p:cNvPr id="13" name="Bent Arrow 12">
            <a:extLst>
              <a:ext uri="{FF2B5EF4-FFF2-40B4-BE49-F238E27FC236}">
                <a16:creationId xmlns:a16="http://schemas.microsoft.com/office/drawing/2014/main" id="{5660669E-4170-294F-A90C-84FE0B10198E}"/>
              </a:ext>
            </a:extLst>
          </p:cNvPr>
          <p:cNvSpPr/>
          <p:nvPr/>
        </p:nvSpPr>
        <p:spPr>
          <a:xfrm rot="10800000" flipH="1">
            <a:off x="1651001" y="1556021"/>
            <a:ext cx="3746499" cy="1174478"/>
          </a:xfrm>
          <a:custGeom>
            <a:avLst/>
            <a:gdLst>
              <a:gd name="csX0" fmla="*/ 0 w 3746499"/>
              <a:gd name="csY0" fmla="*/ 1174478 h 1174478"/>
              <a:gd name="csX1" fmla="*/ 0 w 3746499"/>
              <a:gd name="csY1" fmla="*/ 686846 h 1174478"/>
              <a:gd name="csX2" fmla="*/ 513834 w 3746499"/>
              <a:gd name="csY2" fmla="*/ 173012 h 1174478"/>
              <a:gd name="csX3" fmla="*/ 1101643 w 3746499"/>
              <a:gd name="csY3" fmla="*/ 173012 h 1174478"/>
              <a:gd name="csX4" fmla="*/ 1630671 w 3746499"/>
              <a:gd name="csY4" fmla="*/ 173012 h 1174478"/>
              <a:gd name="csX5" fmla="*/ 2218481 w 3746499"/>
              <a:gd name="csY5" fmla="*/ 173012 h 1174478"/>
              <a:gd name="csX6" fmla="*/ 2747509 w 3746499"/>
              <a:gd name="csY6" fmla="*/ 173012 h 1174478"/>
              <a:gd name="csX7" fmla="*/ 3452880 w 3746499"/>
              <a:gd name="csY7" fmla="*/ 173012 h 1174478"/>
              <a:gd name="csX8" fmla="*/ 3452880 w 3746499"/>
              <a:gd name="csY8" fmla="*/ 0 h 1174478"/>
              <a:gd name="csX9" fmla="*/ 3746499 w 3746499"/>
              <a:gd name="csY9" fmla="*/ 319822 h 1174478"/>
              <a:gd name="csX10" fmla="*/ 3452880 w 3746499"/>
              <a:gd name="csY10" fmla="*/ 639644 h 1174478"/>
              <a:gd name="csX11" fmla="*/ 3452880 w 3746499"/>
              <a:gd name="csY11" fmla="*/ 466632 h 1174478"/>
              <a:gd name="csX12" fmla="*/ 2953242 w 3746499"/>
              <a:gd name="csY12" fmla="*/ 466632 h 1174478"/>
              <a:gd name="csX13" fmla="*/ 2365433 w 3746499"/>
              <a:gd name="csY13" fmla="*/ 466632 h 1174478"/>
              <a:gd name="csX14" fmla="*/ 1748233 w 3746499"/>
              <a:gd name="csY14" fmla="*/ 466632 h 1174478"/>
              <a:gd name="csX15" fmla="*/ 1101643 w 3746499"/>
              <a:gd name="csY15" fmla="*/ 466632 h 1174478"/>
              <a:gd name="csX16" fmla="*/ 513834 w 3746499"/>
              <a:gd name="csY16" fmla="*/ 466632 h 1174478"/>
              <a:gd name="csX17" fmla="*/ 293619 w 3746499"/>
              <a:gd name="csY17" fmla="*/ 686847 h 1174478"/>
              <a:gd name="csX18" fmla="*/ 293620 w 3746499"/>
              <a:gd name="csY18" fmla="*/ 1174478 h 1174478"/>
              <a:gd name="csX19" fmla="*/ 0 w 3746499"/>
              <a:gd name="csY19" fmla="*/ 1174478 h 11744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3746499" h="1174478" fill="none" extrusionOk="0">
                <a:moveTo>
                  <a:pt x="0" y="1174478"/>
                </a:moveTo>
                <a:cubicBezTo>
                  <a:pt x="-51170" y="1044460"/>
                  <a:pt x="3723" y="838071"/>
                  <a:pt x="0" y="686846"/>
                </a:cubicBezTo>
                <a:cubicBezTo>
                  <a:pt x="52644" y="428699"/>
                  <a:pt x="200075" y="110529"/>
                  <a:pt x="513834" y="173012"/>
                </a:cubicBezTo>
                <a:cubicBezTo>
                  <a:pt x="680223" y="133246"/>
                  <a:pt x="940971" y="219964"/>
                  <a:pt x="1101643" y="173012"/>
                </a:cubicBezTo>
                <a:cubicBezTo>
                  <a:pt x="1262315" y="126060"/>
                  <a:pt x="1401840" y="228528"/>
                  <a:pt x="1630671" y="173012"/>
                </a:cubicBezTo>
                <a:cubicBezTo>
                  <a:pt x="1859502" y="117496"/>
                  <a:pt x="2019881" y="229239"/>
                  <a:pt x="2218481" y="173012"/>
                </a:cubicBezTo>
                <a:cubicBezTo>
                  <a:pt x="2417081" y="116785"/>
                  <a:pt x="2509808" y="183782"/>
                  <a:pt x="2747509" y="173012"/>
                </a:cubicBezTo>
                <a:cubicBezTo>
                  <a:pt x="2985210" y="162242"/>
                  <a:pt x="3127932" y="244161"/>
                  <a:pt x="3452880" y="173012"/>
                </a:cubicBezTo>
                <a:cubicBezTo>
                  <a:pt x="3439427" y="88608"/>
                  <a:pt x="3461369" y="40901"/>
                  <a:pt x="3452880" y="0"/>
                </a:cubicBezTo>
                <a:cubicBezTo>
                  <a:pt x="3583664" y="87822"/>
                  <a:pt x="3590563" y="211966"/>
                  <a:pt x="3746499" y="319822"/>
                </a:cubicBezTo>
                <a:cubicBezTo>
                  <a:pt x="3698532" y="404095"/>
                  <a:pt x="3577633" y="474877"/>
                  <a:pt x="3452880" y="639644"/>
                </a:cubicBezTo>
                <a:cubicBezTo>
                  <a:pt x="3441317" y="567337"/>
                  <a:pt x="3464158" y="536484"/>
                  <a:pt x="3452880" y="466632"/>
                </a:cubicBezTo>
                <a:cubicBezTo>
                  <a:pt x="3228075" y="505265"/>
                  <a:pt x="3105794" y="416311"/>
                  <a:pt x="2953242" y="466632"/>
                </a:cubicBezTo>
                <a:cubicBezTo>
                  <a:pt x="2800690" y="516953"/>
                  <a:pt x="2531855" y="453677"/>
                  <a:pt x="2365433" y="466632"/>
                </a:cubicBezTo>
                <a:cubicBezTo>
                  <a:pt x="2199011" y="479587"/>
                  <a:pt x="1998686" y="441981"/>
                  <a:pt x="1748233" y="466632"/>
                </a:cubicBezTo>
                <a:cubicBezTo>
                  <a:pt x="1497780" y="491283"/>
                  <a:pt x="1272775" y="397420"/>
                  <a:pt x="1101643" y="466632"/>
                </a:cubicBezTo>
                <a:cubicBezTo>
                  <a:pt x="930511" y="535844"/>
                  <a:pt x="674411" y="459159"/>
                  <a:pt x="513834" y="466632"/>
                </a:cubicBezTo>
                <a:cubicBezTo>
                  <a:pt x="410392" y="461303"/>
                  <a:pt x="295215" y="576141"/>
                  <a:pt x="293619" y="686847"/>
                </a:cubicBezTo>
                <a:cubicBezTo>
                  <a:pt x="339008" y="856660"/>
                  <a:pt x="304720" y="999508"/>
                  <a:pt x="293620" y="1174478"/>
                </a:cubicBezTo>
                <a:cubicBezTo>
                  <a:pt x="157502" y="1195775"/>
                  <a:pt x="105016" y="1147341"/>
                  <a:pt x="0" y="1174478"/>
                </a:cubicBezTo>
                <a:close/>
              </a:path>
              <a:path w="3746499" h="1174478" stroke="0" extrusionOk="0">
                <a:moveTo>
                  <a:pt x="0" y="1174478"/>
                </a:moveTo>
                <a:cubicBezTo>
                  <a:pt x="-45742" y="1050621"/>
                  <a:pt x="25362" y="844733"/>
                  <a:pt x="0" y="686846"/>
                </a:cubicBezTo>
                <a:cubicBezTo>
                  <a:pt x="-4863" y="330025"/>
                  <a:pt x="205233" y="158369"/>
                  <a:pt x="513834" y="173012"/>
                </a:cubicBezTo>
                <a:cubicBezTo>
                  <a:pt x="704109" y="122115"/>
                  <a:pt x="936681" y="190907"/>
                  <a:pt x="1072253" y="173012"/>
                </a:cubicBezTo>
                <a:cubicBezTo>
                  <a:pt x="1207825" y="155117"/>
                  <a:pt x="1582648" y="178812"/>
                  <a:pt x="1718843" y="173012"/>
                </a:cubicBezTo>
                <a:cubicBezTo>
                  <a:pt x="1855038" y="167212"/>
                  <a:pt x="2145572" y="194333"/>
                  <a:pt x="2336043" y="173012"/>
                </a:cubicBezTo>
                <a:cubicBezTo>
                  <a:pt x="2526514" y="151691"/>
                  <a:pt x="2693976" y="198137"/>
                  <a:pt x="2923852" y="173012"/>
                </a:cubicBezTo>
                <a:cubicBezTo>
                  <a:pt x="3153728" y="147887"/>
                  <a:pt x="3259196" y="188756"/>
                  <a:pt x="3452880" y="173012"/>
                </a:cubicBezTo>
                <a:cubicBezTo>
                  <a:pt x="3452019" y="120521"/>
                  <a:pt x="3470721" y="72302"/>
                  <a:pt x="3452880" y="0"/>
                </a:cubicBezTo>
                <a:cubicBezTo>
                  <a:pt x="3609516" y="98406"/>
                  <a:pt x="3659929" y="232855"/>
                  <a:pt x="3746499" y="319822"/>
                </a:cubicBezTo>
                <a:cubicBezTo>
                  <a:pt x="3717324" y="420324"/>
                  <a:pt x="3528586" y="481504"/>
                  <a:pt x="3452880" y="639644"/>
                </a:cubicBezTo>
                <a:cubicBezTo>
                  <a:pt x="3451542" y="597346"/>
                  <a:pt x="3453283" y="515386"/>
                  <a:pt x="3452880" y="466632"/>
                </a:cubicBezTo>
                <a:cubicBezTo>
                  <a:pt x="3283360" y="488408"/>
                  <a:pt x="3096639" y="395824"/>
                  <a:pt x="2806290" y="466632"/>
                </a:cubicBezTo>
                <a:cubicBezTo>
                  <a:pt x="2515941" y="537440"/>
                  <a:pt x="2474092" y="433926"/>
                  <a:pt x="2159700" y="466632"/>
                </a:cubicBezTo>
                <a:cubicBezTo>
                  <a:pt x="1845308" y="499338"/>
                  <a:pt x="1695387" y="442504"/>
                  <a:pt x="1571891" y="466632"/>
                </a:cubicBezTo>
                <a:cubicBezTo>
                  <a:pt x="1448395" y="490760"/>
                  <a:pt x="783643" y="415605"/>
                  <a:pt x="513834" y="466632"/>
                </a:cubicBezTo>
                <a:cubicBezTo>
                  <a:pt x="424520" y="457425"/>
                  <a:pt x="275921" y="545262"/>
                  <a:pt x="293619" y="686847"/>
                </a:cubicBezTo>
                <a:cubicBezTo>
                  <a:pt x="284202" y="836316"/>
                  <a:pt x="284673" y="1006790"/>
                  <a:pt x="293620" y="1174478"/>
                </a:cubicBezTo>
                <a:cubicBezTo>
                  <a:pt x="158262" y="1202732"/>
                  <a:pt x="137707" y="1146706"/>
                  <a:pt x="0" y="1174478"/>
                </a:cubicBezTo>
                <a:close/>
              </a:path>
            </a:pathLst>
          </a:custGeom>
          <a:solidFill>
            <a:srgbClr val="FF0000"/>
          </a:solidFill>
          <a:ln w="57150">
            <a:solidFill>
              <a:schemeClr val="tx1"/>
            </a:solidFill>
            <a:extLst>
              <a:ext uri="{C807C97D-BFC1-408E-A445-0C87EB9F89A2}">
                <ask:lineSketchStyleProps xmlns:ask="http://schemas.microsoft.com/office/drawing/2018/sketchyshapes" sd="3217979288">
                  <a:prstGeom prst="bentArrow">
                    <a:avLst>
                      <a:gd name="adj1" fmla="val 25000"/>
                      <a:gd name="adj2" fmla="val 27231"/>
                      <a:gd name="adj3" fmla="val 25000"/>
                      <a:gd name="adj4" fmla="val 43750"/>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8" name="TextBox 7">
            <a:extLst>
              <a:ext uri="{FF2B5EF4-FFF2-40B4-BE49-F238E27FC236}">
                <a16:creationId xmlns:a16="http://schemas.microsoft.com/office/drawing/2014/main" id="{426CC5B0-4D37-364B-BAF2-E454689F376D}"/>
              </a:ext>
            </a:extLst>
          </p:cNvPr>
          <p:cNvSpPr txBox="1"/>
          <p:nvPr/>
        </p:nvSpPr>
        <p:spPr>
          <a:xfrm>
            <a:off x="341823" y="4260165"/>
            <a:ext cx="3438072" cy="461665"/>
          </a:xfrm>
          <a:prstGeom prst="rect">
            <a:avLst/>
          </a:prstGeom>
          <a:noFill/>
          <a:ln>
            <a:solidFill>
              <a:schemeClr val="tx1"/>
            </a:solidFill>
          </a:ln>
        </p:spPr>
        <p:txBody>
          <a:bodyPr wrap="square" rtlCol="0">
            <a:spAutoFit/>
          </a:bodyPr>
          <a:lstStyle/>
          <a:p>
            <a:pPr algn="ctr"/>
            <a:r>
              <a:rPr lang="en-GB" sz="2400" dirty="0">
                <a:latin typeface="Arial" panose="020B0604020202020204" pitchFamily="34" charset="0"/>
                <a:cs typeface="Arial" panose="020B0604020202020204" pitchFamily="34" charset="0"/>
              </a:rPr>
              <a:t>Select study type</a:t>
            </a:r>
          </a:p>
        </p:txBody>
      </p:sp>
      <p:sp>
        <p:nvSpPr>
          <p:cNvPr id="9" name="TextBox 8">
            <a:extLst>
              <a:ext uri="{FF2B5EF4-FFF2-40B4-BE49-F238E27FC236}">
                <a16:creationId xmlns:a16="http://schemas.microsoft.com/office/drawing/2014/main" id="{762711B8-F1D2-BC43-8B9A-9CA0B0A64111}"/>
              </a:ext>
            </a:extLst>
          </p:cNvPr>
          <p:cNvSpPr txBox="1"/>
          <p:nvPr/>
        </p:nvSpPr>
        <p:spPr>
          <a:xfrm>
            <a:off x="0" y="3429000"/>
            <a:ext cx="2302330" cy="646331"/>
          </a:xfrm>
          <a:prstGeom prst="rect">
            <a:avLst/>
          </a:prstGeom>
          <a:noFill/>
        </p:spPr>
        <p:txBody>
          <a:bodyPr wrap="square" rtlCol="0">
            <a:spAutoFit/>
          </a:bodyPr>
          <a:lstStyle/>
          <a:p>
            <a:pPr algn="ctr"/>
            <a:r>
              <a:rPr lang="en-GB" sz="3600" b="1" dirty="0">
                <a:solidFill>
                  <a:srgbClr val="0070C0"/>
                </a:solidFill>
                <a:latin typeface="Arial" panose="020B0604020202020204" pitchFamily="34" charset="0"/>
                <a:cs typeface="Arial" panose="020B0604020202020204" pitchFamily="34" charset="0"/>
              </a:rPr>
              <a:t>STEP 4</a:t>
            </a:r>
          </a:p>
        </p:txBody>
      </p:sp>
      <p:sp>
        <p:nvSpPr>
          <p:cNvPr id="6" name="Right Arrow 5">
            <a:extLst>
              <a:ext uri="{FF2B5EF4-FFF2-40B4-BE49-F238E27FC236}">
                <a16:creationId xmlns:a16="http://schemas.microsoft.com/office/drawing/2014/main" id="{21AC839A-66A9-004A-962E-EBF24326EA67}"/>
              </a:ext>
            </a:extLst>
          </p:cNvPr>
          <p:cNvSpPr/>
          <p:nvPr/>
        </p:nvSpPr>
        <p:spPr>
          <a:xfrm>
            <a:off x="3792595" y="4260165"/>
            <a:ext cx="666671" cy="461665"/>
          </a:xfrm>
          <a:custGeom>
            <a:avLst/>
            <a:gdLst>
              <a:gd name="csX0" fmla="*/ 0 w 666671"/>
              <a:gd name="csY0" fmla="*/ 115416 h 461665"/>
              <a:gd name="csX1" fmla="*/ 435839 w 666671"/>
              <a:gd name="csY1" fmla="*/ 115416 h 461665"/>
              <a:gd name="csX2" fmla="*/ 435839 w 666671"/>
              <a:gd name="csY2" fmla="*/ 0 h 461665"/>
              <a:gd name="csX3" fmla="*/ 666671 w 666671"/>
              <a:gd name="csY3" fmla="*/ 230833 h 461665"/>
              <a:gd name="csX4" fmla="*/ 435839 w 666671"/>
              <a:gd name="csY4" fmla="*/ 461665 h 461665"/>
              <a:gd name="csX5" fmla="*/ 435839 w 666671"/>
              <a:gd name="csY5" fmla="*/ 346249 h 461665"/>
              <a:gd name="csX6" fmla="*/ 0 w 666671"/>
              <a:gd name="csY6" fmla="*/ 346249 h 461665"/>
              <a:gd name="csX7" fmla="*/ 0 w 666671"/>
              <a:gd name="csY7" fmla="*/ 115416 h 46166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666671" h="461665" fill="none" extrusionOk="0">
                <a:moveTo>
                  <a:pt x="0" y="115416"/>
                </a:moveTo>
                <a:cubicBezTo>
                  <a:pt x="205320" y="73143"/>
                  <a:pt x="255239" y="145604"/>
                  <a:pt x="435839" y="115416"/>
                </a:cubicBezTo>
                <a:cubicBezTo>
                  <a:pt x="427372" y="78285"/>
                  <a:pt x="443844" y="40731"/>
                  <a:pt x="435839" y="0"/>
                </a:cubicBezTo>
                <a:cubicBezTo>
                  <a:pt x="550549" y="99462"/>
                  <a:pt x="573052" y="175054"/>
                  <a:pt x="666671" y="230833"/>
                </a:cubicBezTo>
                <a:cubicBezTo>
                  <a:pt x="628689" y="313184"/>
                  <a:pt x="478344" y="402982"/>
                  <a:pt x="435839" y="461665"/>
                </a:cubicBezTo>
                <a:cubicBezTo>
                  <a:pt x="433977" y="405593"/>
                  <a:pt x="448392" y="376288"/>
                  <a:pt x="435839" y="346249"/>
                </a:cubicBezTo>
                <a:cubicBezTo>
                  <a:pt x="228683" y="361836"/>
                  <a:pt x="90999" y="311930"/>
                  <a:pt x="0" y="346249"/>
                </a:cubicBezTo>
                <a:cubicBezTo>
                  <a:pt x="-5598" y="251100"/>
                  <a:pt x="21076" y="229899"/>
                  <a:pt x="0" y="115416"/>
                </a:cubicBezTo>
                <a:close/>
              </a:path>
              <a:path w="666671" h="461665" stroke="0" extrusionOk="0">
                <a:moveTo>
                  <a:pt x="0" y="115416"/>
                </a:moveTo>
                <a:cubicBezTo>
                  <a:pt x="160193" y="99072"/>
                  <a:pt x="259208" y="158841"/>
                  <a:pt x="435839" y="115416"/>
                </a:cubicBezTo>
                <a:cubicBezTo>
                  <a:pt x="435745" y="84462"/>
                  <a:pt x="439392" y="49817"/>
                  <a:pt x="435839" y="0"/>
                </a:cubicBezTo>
                <a:cubicBezTo>
                  <a:pt x="515059" y="28715"/>
                  <a:pt x="551205" y="164103"/>
                  <a:pt x="666671" y="230833"/>
                </a:cubicBezTo>
                <a:cubicBezTo>
                  <a:pt x="613665" y="332033"/>
                  <a:pt x="524998" y="350196"/>
                  <a:pt x="435839" y="461665"/>
                </a:cubicBezTo>
                <a:cubicBezTo>
                  <a:pt x="435198" y="425089"/>
                  <a:pt x="445433" y="376190"/>
                  <a:pt x="435839" y="346249"/>
                </a:cubicBezTo>
                <a:cubicBezTo>
                  <a:pt x="234229" y="368026"/>
                  <a:pt x="119396" y="315877"/>
                  <a:pt x="0" y="346249"/>
                </a:cubicBezTo>
                <a:cubicBezTo>
                  <a:pt x="-26904" y="275069"/>
                  <a:pt x="19292" y="217950"/>
                  <a:pt x="0" y="115416"/>
                </a:cubicBezTo>
                <a:close/>
              </a:path>
            </a:pathLst>
          </a:custGeom>
          <a:solidFill>
            <a:srgbClr val="FF0000"/>
          </a:solidFill>
          <a:ln w="57150">
            <a:solidFill>
              <a:schemeClr val="tx1"/>
            </a:solidFill>
            <a:extLst>
              <a:ext uri="{C807C97D-BFC1-408E-A445-0C87EB9F89A2}">
                <ask:lineSketchStyleProps xmlns:ask="http://schemas.microsoft.com/office/drawing/2018/sketchyshapes" sd="1198602906">
                  <a:prstGeom prst="rightArrow">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14" name="TextBox 13">
            <a:extLst>
              <a:ext uri="{FF2B5EF4-FFF2-40B4-BE49-F238E27FC236}">
                <a16:creationId xmlns:a16="http://schemas.microsoft.com/office/drawing/2014/main" id="{990BE2F9-2E60-A64E-9295-E3B72B0F7E04}"/>
              </a:ext>
            </a:extLst>
          </p:cNvPr>
          <p:cNvSpPr txBox="1"/>
          <p:nvPr/>
        </p:nvSpPr>
        <p:spPr>
          <a:xfrm>
            <a:off x="340180" y="6148909"/>
            <a:ext cx="3438072" cy="461665"/>
          </a:xfrm>
          <a:prstGeom prst="rect">
            <a:avLst/>
          </a:prstGeom>
          <a:noFill/>
          <a:ln>
            <a:solidFill>
              <a:schemeClr val="tx1"/>
            </a:solidFill>
          </a:ln>
        </p:spPr>
        <p:txBody>
          <a:bodyPr wrap="square" rtlCol="0">
            <a:spAutoFit/>
          </a:bodyPr>
          <a:lstStyle/>
          <a:p>
            <a:pPr algn="ctr"/>
            <a:r>
              <a:rPr lang="en-GB" sz="2400" dirty="0">
                <a:latin typeface="Arial" panose="020B0604020202020204" pitchFamily="34" charset="0"/>
                <a:cs typeface="Arial" panose="020B0604020202020204" pitchFamily="34" charset="0"/>
              </a:rPr>
              <a:t>Click “continue”</a:t>
            </a:r>
          </a:p>
        </p:txBody>
      </p:sp>
      <p:sp>
        <p:nvSpPr>
          <p:cNvPr id="15" name="Right Arrow 14">
            <a:extLst>
              <a:ext uri="{FF2B5EF4-FFF2-40B4-BE49-F238E27FC236}">
                <a16:creationId xmlns:a16="http://schemas.microsoft.com/office/drawing/2014/main" id="{C2746156-79D5-7C49-81F0-5E3F35A7E38D}"/>
              </a:ext>
            </a:extLst>
          </p:cNvPr>
          <p:cNvSpPr/>
          <p:nvPr/>
        </p:nvSpPr>
        <p:spPr>
          <a:xfrm>
            <a:off x="3829051" y="6156282"/>
            <a:ext cx="2152819" cy="461665"/>
          </a:xfrm>
          <a:custGeom>
            <a:avLst/>
            <a:gdLst>
              <a:gd name="csX0" fmla="*/ 0 w 2152819"/>
              <a:gd name="csY0" fmla="*/ 115416 h 461665"/>
              <a:gd name="csX1" fmla="*/ 518936 w 2152819"/>
              <a:gd name="csY1" fmla="*/ 115416 h 461665"/>
              <a:gd name="csX2" fmla="*/ 960994 w 2152819"/>
              <a:gd name="csY2" fmla="*/ 115416 h 461665"/>
              <a:gd name="csX3" fmla="*/ 1441490 w 2152819"/>
              <a:gd name="csY3" fmla="*/ 115416 h 461665"/>
              <a:gd name="csX4" fmla="*/ 1921987 w 2152819"/>
              <a:gd name="csY4" fmla="*/ 115416 h 461665"/>
              <a:gd name="csX5" fmla="*/ 1921987 w 2152819"/>
              <a:gd name="csY5" fmla="*/ 0 h 461665"/>
              <a:gd name="csX6" fmla="*/ 2152819 w 2152819"/>
              <a:gd name="csY6" fmla="*/ 230833 h 461665"/>
              <a:gd name="csX7" fmla="*/ 1921987 w 2152819"/>
              <a:gd name="csY7" fmla="*/ 461665 h 461665"/>
              <a:gd name="csX8" fmla="*/ 1921987 w 2152819"/>
              <a:gd name="csY8" fmla="*/ 346249 h 461665"/>
              <a:gd name="csX9" fmla="*/ 1499150 w 2152819"/>
              <a:gd name="csY9" fmla="*/ 346249 h 461665"/>
              <a:gd name="csX10" fmla="*/ 1057093 w 2152819"/>
              <a:gd name="csY10" fmla="*/ 346249 h 461665"/>
              <a:gd name="csX11" fmla="*/ 557376 w 2152819"/>
              <a:gd name="csY11" fmla="*/ 346249 h 461665"/>
              <a:gd name="csX12" fmla="*/ 0 w 2152819"/>
              <a:gd name="csY12" fmla="*/ 346249 h 461665"/>
              <a:gd name="csX13" fmla="*/ 0 w 2152819"/>
              <a:gd name="csY13" fmla="*/ 115416 h 46166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2152819" h="461665" fill="none" extrusionOk="0">
                <a:moveTo>
                  <a:pt x="0" y="115416"/>
                </a:moveTo>
                <a:cubicBezTo>
                  <a:pt x="230461" y="95642"/>
                  <a:pt x="367489" y="137216"/>
                  <a:pt x="518936" y="115416"/>
                </a:cubicBezTo>
                <a:cubicBezTo>
                  <a:pt x="670383" y="93616"/>
                  <a:pt x="772837" y="116855"/>
                  <a:pt x="960994" y="115416"/>
                </a:cubicBezTo>
                <a:cubicBezTo>
                  <a:pt x="1149151" y="113977"/>
                  <a:pt x="1254547" y="172945"/>
                  <a:pt x="1441490" y="115416"/>
                </a:cubicBezTo>
                <a:cubicBezTo>
                  <a:pt x="1628433" y="57887"/>
                  <a:pt x="1808220" y="147721"/>
                  <a:pt x="1921987" y="115416"/>
                </a:cubicBezTo>
                <a:cubicBezTo>
                  <a:pt x="1911661" y="84313"/>
                  <a:pt x="1922534" y="35728"/>
                  <a:pt x="1921987" y="0"/>
                </a:cubicBezTo>
                <a:cubicBezTo>
                  <a:pt x="2043862" y="103758"/>
                  <a:pt x="2101457" y="179815"/>
                  <a:pt x="2152819" y="230833"/>
                </a:cubicBezTo>
                <a:cubicBezTo>
                  <a:pt x="2101614" y="333688"/>
                  <a:pt x="1994530" y="369139"/>
                  <a:pt x="1921987" y="461665"/>
                </a:cubicBezTo>
                <a:cubicBezTo>
                  <a:pt x="1916094" y="405736"/>
                  <a:pt x="1933562" y="385165"/>
                  <a:pt x="1921987" y="346249"/>
                </a:cubicBezTo>
                <a:cubicBezTo>
                  <a:pt x="1712568" y="360030"/>
                  <a:pt x="1691230" y="327019"/>
                  <a:pt x="1499150" y="346249"/>
                </a:cubicBezTo>
                <a:cubicBezTo>
                  <a:pt x="1307070" y="365479"/>
                  <a:pt x="1145531" y="340619"/>
                  <a:pt x="1057093" y="346249"/>
                </a:cubicBezTo>
                <a:cubicBezTo>
                  <a:pt x="968655" y="351879"/>
                  <a:pt x="695631" y="322665"/>
                  <a:pt x="557376" y="346249"/>
                </a:cubicBezTo>
                <a:cubicBezTo>
                  <a:pt x="419121" y="369833"/>
                  <a:pt x="216740" y="318608"/>
                  <a:pt x="0" y="346249"/>
                </a:cubicBezTo>
                <a:cubicBezTo>
                  <a:pt x="-17144" y="298331"/>
                  <a:pt x="27429" y="181479"/>
                  <a:pt x="0" y="115416"/>
                </a:cubicBezTo>
                <a:close/>
              </a:path>
              <a:path w="2152819" h="461665" stroke="0" extrusionOk="0">
                <a:moveTo>
                  <a:pt x="0" y="115416"/>
                </a:moveTo>
                <a:cubicBezTo>
                  <a:pt x="213840" y="57738"/>
                  <a:pt x="305815" y="175233"/>
                  <a:pt x="518936" y="115416"/>
                </a:cubicBezTo>
                <a:cubicBezTo>
                  <a:pt x="732057" y="55599"/>
                  <a:pt x="841280" y="141055"/>
                  <a:pt x="960994" y="115416"/>
                </a:cubicBezTo>
                <a:cubicBezTo>
                  <a:pt x="1080708" y="89777"/>
                  <a:pt x="1284551" y="124131"/>
                  <a:pt x="1403051" y="115416"/>
                </a:cubicBezTo>
                <a:cubicBezTo>
                  <a:pt x="1521551" y="106701"/>
                  <a:pt x="1759684" y="129203"/>
                  <a:pt x="1921987" y="115416"/>
                </a:cubicBezTo>
                <a:cubicBezTo>
                  <a:pt x="1912973" y="69374"/>
                  <a:pt x="1926831" y="41200"/>
                  <a:pt x="1921987" y="0"/>
                </a:cubicBezTo>
                <a:cubicBezTo>
                  <a:pt x="2028559" y="86399"/>
                  <a:pt x="2066755" y="168792"/>
                  <a:pt x="2152819" y="230833"/>
                </a:cubicBezTo>
                <a:cubicBezTo>
                  <a:pt x="2110351" y="315125"/>
                  <a:pt x="1986397" y="396768"/>
                  <a:pt x="1921987" y="461665"/>
                </a:cubicBezTo>
                <a:cubicBezTo>
                  <a:pt x="1919593" y="405880"/>
                  <a:pt x="1930777" y="372880"/>
                  <a:pt x="1921987" y="346249"/>
                </a:cubicBezTo>
                <a:cubicBezTo>
                  <a:pt x="1740634" y="377872"/>
                  <a:pt x="1667359" y="328130"/>
                  <a:pt x="1499150" y="346249"/>
                </a:cubicBezTo>
                <a:cubicBezTo>
                  <a:pt x="1330941" y="364368"/>
                  <a:pt x="1150353" y="335625"/>
                  <a:pt x="1037873" y="346249"/>
                </a:cubicBezTo>
                <a:cubicBezTo>
                  <a:pt x="925393" y="356873"/>
                  <a:pt x="710037" y="330413"/>
                  <a:pt x="615036" y="346249"/>
                </a:cubicBezTo>
                <a:cubicBezTo>
                  <a:pt x="520035" y="362085"/>
                  <a:pt x="290061" y="288337"/>
                  <a:pt x="0" y="346249"/>
                </a:cubicBezTo>
                <a:cubicBezTo>
                  <a:pt x="-69" y="287211"/>
                  <a:pt x="21788" y="202278"/>
                  <a:pt x="0" y="115416"/>
                </a:cubicBezTo>
                <a:close/>
              </a:path>
            </a:pathLst>
          </a:custGeom>
          <a:solidFill>
            <a:srgbClr val="FF0000"/>
          </a:solidFill>
          <a:ln w="57150">
            <a:solidFill>
              <a:schemeClr val="tx1"/>
            </a:solidFill>
            <a:extLst>
              <a:ext uri="{C807C97D-BFC1-408E-A445-0C87EB9F89A2}">
                <ask:lineSketchStyleProps xmlns:ask="http://schemas.microsoft.com/office/drawing/2018/sketchyshapes" sd="1198602906">
                  <a:prstGeom prst="rightArrow">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3" name="Rectangle 2">
            <a:extLst>
              <a:ext uri="{FF2B5EF4-FFF2-40B4-BE49-F238E27FC236}">
                <a16:creationId xmlns:a16="http://schemas.microsoft.com/office/drawing/2014/main" id="{D9D42B65-836E-4F40-B494-0CA4A3432CC5}"/>
              </a:ext>
            </a:extLst>
          </p:cNvPr>
          <p:cNvSpPr/>
          <p:nvPr/>
        </p:nvSpPr>
        <p:spPr>
          <a:xfrm>
            <a:off x="7007051" y="4065794"/>
            <a:ext cx="3670748" cy="307777"/>
          </a:xfrm>
          <a:prstGeom prst="rect">
            <a:avLst/>
          </a:prstGeom>
        </p:spPr>
        <p:txBody>
          <a:bodyPr wrap="none">
            <a:spAutoFit/>
          </a:bodyPr>
          <a:lstStyle/>
          <a:p>
            <a:r>
              <a:rPr lang="en-GB" sz="1400" i="1" dirty="0">
                <a:solidFill>
                  <a:srgbClr val="FF0000"/>
                </a:solidFill>
              </a:rPr>
              <a:t>NB: in this example, I’ve selected Two-Part study</a:t>
            </a:r>
            <a:endParaRPr lang="en-US" sz="1400" dirty="0">
              <a:solidFill>
                <a:srgbClr val="FF0000"/>
              </a:solidFill>
            </a:endParaRPr>
          </a:p>
        </p:txBody>
      </p:sp>
    </p:spTree>
    <p:extLst>
      <p:ext uri="{BB962C8B-B14F-4D97-AF65-F5344CB8AC3E}">
        <p14:creationId xmlns:p14="http://schemas.microsoft.com/office/powerpoint/2010/main" val="1868170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3CA200-04BD-B348-89B8-E1C77F754D89}"/>
              </a:ext>
            </a:extLst>
          </p:cNvPr>
          <p:cNvPicPr>
            <a:picLocks noChangeAspect="1"/>
          </p:cNvPicPr>
          <p:nvPr/>
        </p:nvPicPr>
        <p:blipFill>
          <a:blip r:embed="rId2"/>
          <a:stretch>
            <a:fillRect/>
          </a:stretch>
        </p:blipFill>
        <p:spPr>
          <a:xfrm>
            <a:off x="2339948" y="1556021"/>
            <a:ext cx="9846718" cy="4862250"/>
          </a:xfrm>
          <a:prstGeom prst="rect">
            <a:avLst/>
          </a:prstGeom>
        </p:spPr>
      </p:pic>
      <p:sp>
        <p:nvSpPr>
          <p:cNvPr id="4" name="TextBox 3">
            <a:extLst>
              <a:ext uri="{FF2B5EF4-FFF2-40B4-BE49-F238E27FC236}">
                <a16:creationId xmlns:a16="http://schemas.microsoft.com/office/drawing/2014/main" id="{AE529080-CA18-0B42-B7B9-05F318D2F22D}"/>
              </a:ext>
            </a:extLst>
          </p:cNvPr>
          <p:cNvSpPr txBox="1"/>
          <p:nvPr/>
        </p:nvSpPr>
        <p:spPr>
          <a:xfrm>
            <a:off x="2047848" y="278041"/>
            <a:ext cx="9598052" cy="461665"/>
          </a:xfrm>
          <a:prstGeom prst="rect">
            <a:avLst/>
          </a:prstGeom>
          <a:noFill/>
          <a:ln>
            <a:solidFill>
              <a:schemeClr val="tx1"/>
            </a:solidFill>
          </a:ln>
        </p:spPr>
        <p:txBody>
          <a:bodyPr wrap="square" rtlCol="0">
            <a:spAutoFit/>
          </a:bodyPr>
          <a:lstStyle/>
          <a:p>
            <a:pPr algn="ctr"/>
            <a:r>
              <a:rPr lang="en-GB" sz="2400" dirty="0">
                <a:latin typeface="Arial" panose="020B0604020202020204" pitchFamily="34" charset="0"/>
                <a:cs typeface="Arial" panose="020B0604020202020204" pitchFamily="34" charset="0"/>
              </a:rPr>
              <a:t>     Add a study name,      a brief abstract,     and a longer description</a:t>
            </a:r>
          </a:p>
        </p:txBody>
      </p:sp>
      <p:sp>
        <p:nvSpPr>
          <p:cNvPr id="11" name="TextBox 10">
            <a:extLst>
              <a:ext uri="{FF2B5EF4-FFF2-40B4-BE49-F238E27FC236}">
                <a16:creationId xmlns:a16="http://schemas.microsoft.com/office/drawing/2014/main" id="{0DC13D84-3AFA-EA40-9A36-31F479E08409}"/>
              </a:ext>
            </a:extLst>
          </p:cNvPr>
          <p:cNvSpPr txBox="1"/>
          <p:nvPr/>
        </p:nvSpPr>
        <p:spPr>
          <a:xfrm>
            <a:off x="-103415" y="185709"/>
            <a:ext cx="2302330" cy="646331"/>
          </a:xfrm>
          <a:prstGeom prst="rect">
            <a:avLst/>
          </a:prstGeom>
          <a:noFill/>
        </p:spPr>
        <p:txBody>
          <a:bodyPr wrap="square" rtlCol="0">
            <a:spAutoFit/>
          </a:bodyPr>
          <a:lstStyle/>
          <a:p>
            <a:pPr algn="ctr"/>
            <a:r>
              <a:rPr lang="en-GB" sz="3600" b="1" dirty="0">
                <a:solidFill>
                  <a:srgbClr val="0070C0"/>
                </a:solidFill>
                <a:latin typeface="Arial" panose="020B0604020202020204" pitchFamily="34" charset="0"/>
                <a:cs typeface="Arial" panose="020B0604020202020204" pitchFamily="34" charset="0"/>
              </a:rPr>
              <a:t>STEP 5</a:t>
            </a:r>
          </a:p>
        </p:txBody>
      </p:sp>
      <p:sp>
        <p:nvSpPr>
          <p:cNvPr id="16" name="Right Arrow 15">
            <a:extLst>
              <a:ext uri="{FF2B5EF4-FFF2-40B4-BE49-F238E27FC236}">
                <a16:creationId xmlns:a16="http://schemas.microsoft.com/office/drawing/2014/main" id="{A853E70C-5913-D24A-9337-D4FC922C4B0D}"/>
              </a:ext>
            </a:extLst>
          </p:cNvPr>
          <p:cNvSpPr/>
          <p:nvPr/>
        </p:nvSpPr>
        <p:spPr>
          <a:xfrm rot="2931231">
            <a:off x="4188758" y="1325188"/>
            <a:ext cx="1890487" cy="461665"/>
          </a:xfrm>
          <a:custGeom>
            <a:avLst/>
            <a:gdLst>
              <a:gd name="csX0" fmla="*/ 0 w 1890487"/>
              <a:gd name="csY0" fmla="*/ 115416 h 461665"/>
              <a:gd name="csX1" fmla="*/ 553218 w 1890487"/>
              <a:gd name="csY1" fmla="*/ 115416 h 461665"/>
              <a:gd name="csX2" fmla="*/ 1139630 w 1890487"/>
              <a:gd name="csY2" fmla="*/ 115416 h 461665"/>
              <a:gd name="csX3" fmla="*/ 1659655 w 1890487"/>
              <a:gd name="csY3" fmla="*/ 115416 h 461665"/>
              <a:gd name="csX4" fmla="*/ 1659655 w 1890487"/>
              <a:gd name="csY4" fmla="*/ 0 h 461665"/>
              <a:gd name="csX5" fmla="*/ 1890487 w 1890487"/>
              <a:gd name="csY5" fmla="*/ 230833 h 461665"/>
              <a:gd name="csX6" fmla="*/ 1659655 w 1890487"/>
              <a:gd name="csY6" fmla="*/ 461665 h 461665"/>
              <a:gd name="csX7" fmla="*/ 1659655 w 1890487"/>
              <a:gd name="csY7" fmla="*/ 346249 h 461665"/>
              <a:gd name="csX8" fmla="*/ 1123033 w 1890487"/>
              <a:gd name="csY8" fmla="*/ 346249 h 461665"/>
              <a:gd name="csX9" fmla="*/ 553218 w 1890487"/>
              <a:gd name="csY9" fmla="*/ 346249 h 461665"/>
              <a:gd name="csX10" fmla="*/ 0 w 1890487"/>
              <a:gd name="csY10" fmla="*/ 346249 h 461665"/>
              <a:gd name="csX11" fmla="*/ 0 w 1890487"/>
              <a:gd name="csY11" fmla="*/ 115416 h 46166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1890487" h="461665" fill="none" extrusionOk="0">
                <a:moveTo>
                  <a:pt x="0" y="115416"/>
                </a:moveTo>
                <a:cubicBezTo>
                  <a:pt x="115660" y="82031"/>
                  <a:pt x="376461" y="133410"/>
                  <a:pt x="553218" y="115416"/>
                </a:cubicBezTo>
                <a:cubicBezTo>
                  <a:pt x="729975" y="97422"/>
                  <a:pt x="881529" y="135595"/>
                  <a:pt x="1139630" y="115416"/>
                </a:cubicBezTo>
                <a:cubicBezTo>
                  <a:pt x="1397731" y="95237"/>
                  <a:pt x="1435618" y="137789"/>
                  <a:pt x="1659655" y="115416"/>
                </a:cubicBezTo>
                <a:cubicBezTo>
                  <a:pt x="1657186" y="58324"/>
                  <a:pt x="1667604" y="40624"/>
                  <a:pt x="1659655" y="0"/>
                </a:cubicBezTo>
                <a:cubicBezTo>
                  <a:pt x="1713132" y="50210"/>
                  <a:pt x="1775086" y="122017"/>
                  <a:pt x="1890487" y="230833"/>
                </a:cubicBezTo>
                <a:cubicBezTo>
                  <a:pt x="1805836" y="370285"/>
                  <a:pt x="1760614" y="356484"/>
                  <a:pt x="1659655" y="461665"/>
                </a:cubicBezTo>
                <a:cubicBezTo>
                  <a:pt x="1646240" y="416238"/>
                  <a:pt x="1666819" y="383631"/>
                  <a:pt x="1659655" y="346249"/>
                </a:cubicBezTo>
                <a:cubicBezTo>
                  <a:pt x="1434316" y="409466"/>
                  <a:pt x="1287383" y="333575"/>
                  <a:pt x="1123033" y="346249"/>
                </a:cubicBezTo>
                <a:cubicBezTo>
                  <a:pt x="958683" y="358923"/>
                  <a:pt x="802588" y="296316"/>
                  <a:pt x="553218" y="346249"/>
                </a:cubicBezTo>
                <a:cubicBezTo>
                  <a:pt x="303848" y="396182"/>
                  <a:pt x="172151" y="319569"/>
                  <a:pt x="0" y="346249"/>
                </a:cubicBezTo>
                <a:cubicBezTo>
                  <a:pt x="-5464" y="275331"/>
                  <a:pt x="7949" y="202194"/>
                  <a:pt x="0" y="115416"/>
                </a:cubicBezTo>
                <a:close/>
              </a:path>
              <a:path w="1890487" h="461665" stroke="0" extrusionOk="0">
                <a:moveTo>
                  <a:pt x="0" y="115416"/>
                </a:moveTo>
                <a:cubicBezTo>
                  <a:pt x="169895" y="107274"/>
                  <a:pt x="388121" y="167863"/>
                  <a:pt x="586411" y="115416"/>
                </a:cubicBezTo>
                <a:cubicBezTo>
                  <a:pt x="784701" y="62969"/>
                  <a:pt x="928836" y="145050"/>
                  <a:pt x="1106437" y="115416"/>
                </a:cubicBezTo>
                <a:cubicBezTo>
                  <a:pt x="1284038" y="85782"/>
                  <a:pt x="1400626" y="123440"/>
                  <a:pt x="1659655" y="115416"/>
                </a:cubicBezTo>
                <a:cubicBezTo>
                  <a:pt x="1647788" y="67603"/>
                  <a:pt x="1663721" y="38029"/>
                  <a:pt x="1659655" y="0"/>
                </a:cubicBezTo>
                <a:cubicBezTo>
                  <a:pt x="1788369" y="76286"/>
                  <a:pt x="1808245" y="186934"/>
                  <a:pt x="1890487" y="230833"/>
                </a:cubicBezTo>
                <a:cubicBezTo>
                  <a:pt x="1814015" y="332385"/>
                  <a:pt x="1749362" y="350801"/>
                  <a:pt x="1659655" y="461665"/>
                </a:cubicBezTo>
                <a:cubicBezTo>
                  <a:pt x="1652771" y="419276"/>
                  <a:pt x="1671895" y="382803"/>
                  <a:pt x="1659655" y="346249"/>
                </a:cubicBezTo>
                <a:cubicBezTo>
                  <a:pt x="1398109" y="412524"/>
                  <a:pt x="1339591" y="339383"/>
                  <a:pt x="1089840" y="346249"/>
                </a:cubicBezTo>
                <a:cubicBezTo>
                  <a:pt x="840090" y="353115"/>
                  <a:pt x="713285" y="311540"/>
                  <a:pt x="569815" y="346249"/>
                </a:cubicBezTo>
                <a:cubicBezTo>
                  <a:pt x="426345" y="380958"/>
                  <a:pt x="172625" y="305333"/>
                  <a:pt x="0" y="346249"/>
                </a:cubicBezTo>
                <a:cubicBezTo>
                  <a:pt x="-18582" y="279496"/>
                  <a:pt x="20829" y="220257"/>
                  <a:pt x="0" y="115416"/>
                </a:cubicBezTo>
                <a:close/>
              </a:path>
            </a:pathLst>
          </a:custGeom>
          <a:solidFill>
            <a:srgbClr val="FF0000"/>
          </a:solidFill>
          <a:ln w="57150">
            <a:solidFill>
              <a:schemeClr val="tx1"/>
            </a:solidFill>
            <a:extLst>
              <a:ext uri="{C807C97D-BFC1-408E-A445-0C87EB9F89A2}">
                <ask:lineSketchStyleProps xmlns:ask="http://schemas.microsoft.com/office/drawing/2018/sketchyshapes" sd="1198602906">
                  <a:prstGeom prst="rightArrow">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17" name="Right Arrow 16">
            <a:extLst>
              <a:ext uri="{FF2B5EF4-FFF2-40B4-BE49-F238E27FC236}">
                <a16:creationId xmlns:a16="http://schemas.microsoft.com/office/drawing/2014/main" id="{BFEAB55A-A7E5-6D4F-9600-C151DCF0B496}"/>
              </a:ext>
            </a:extLst>
          </p:cNvPr>
          <p:cNvSpPr/>
          <p:nvPr/>
        </p:nvSpPr>
        <p:spPr>
          <a:xfrm rot="4494284">
            <a:off x="8278184" y="1811059"/>
            <a:ext cx="2701205" cy="461665"/>
          </a:xfrm>
          <a:custGeom>
            <a:avLst/>
            <a:gdLst>
              <a:gd name="csX0" fmla="*/ 0 w 2701205"/>
              <a:gd name="csY0" fmla="*/ 115416 h 461665"/>
              <a:gd name="csX1" fmla="*/ 518778 w 2701205"/>
              <a:gd name="csY1" fmla="*/ 115416 h 461665"/>
              <a:gd name="csX2" fmla="*/ 1062260 w 2701205"/>
              <a:gd name="csY2" fmla="*/ 115416 h 461665"/>
              <a:gd name="csX3" fmla="*/ 1605742 w 2701205"/>
              <a:gd name="csY3" fmla="*/ 115416 h 461665"/>
              <a:gd name="csX4" fmla="*/ 2470373 w 2701205"/>
              <a:gd name="csY4" fmla="*/ 115416 h 461665"/>
              <a:gd name="csX5" fmla="*/ 2470373 w 2701205"/>
              <a:gd name="csY5" fmla="*/ 0 h 461665"/>
              <a:gd name="csX6" fmla="*/ 2701205 w 2701205"/>
              <a:gd name="csY6" fmla="*/ 230833 h 461665"/>
              <a:gd name="csX7" fmla="*/ 2470373 w 2701205"/>
              <a:gd name="csY7" fmla="*/ 461665 h 461665"/>
              <a:gd name="csX8" fmla="*/ 2470373 w 2701205"/>
              <a:gd name="csY8" fmla="*/ 346249 h 461665"/>
              <a:gd name="csX9" fmla="*/ 1926891 w 2701205"/>
              <a:gd name="csY9" fmla="*/ 346249 h 461665"/>
              <a:gd name="csX10" fmla="*/ 1408113 w 2701205"/>
              <a:gd name="csY10" fmla="*/ 346249 h 461665"/>
              <a:gd name="csX11" fmla="*/ 988149 w 2701205"/>
              <a:gd name="csY11" fmla="*/ 346249 h 461665"/>
              <a:gd name="csX12" fmla="*/ 494075 w 2701205"/>
              <a:gd name="csY12" fmla="*/ 346249 h 461665"/>
              <a:gd name="csX13" fmla="*/ 0 w 2701205"/>
              <a:gd name="csY13" fmla="*/ 346249 h 461665"/>
              <a:gd name="csX14" fmla="*/ 0 w 2701205"/>
              <a:gd name="csY14" fmla="*/ 115416 h 46166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2701205" h="461665" fill="none" extrusionOk="0">
                <a:moveTo>
                  <a:pt x="0" y="115416"/>
                </a:moveTo>
                <a:cubicBezTo>
                  <a:pt x="238368" y="107675"/>
                  <a:pt x="354285" y="150157"/>
                  <a:pt x="518778" y="115416"/>
                </a:cubicBezTo>
                <a:cubicBezTo>
                  <a:pt x="683271" y="80675"/>
                  <a:pt x="900505" y="143243"/>
                  <a:pt x="1062260" y="115416"/>
                </a:cubicBezTo>
                <a:cubicBezTo>
                  <a:pt x="1224015" y="87589"/>
                  <a:pt x="1405661" y="116932"/>
                  <a:pt x="1605742" y="115416"/>
                </a:cubicBezTo>
                <a:cubicBezTo>
                  <a:pt x="1805823" y="113900"/>
                  <a:pt x="2247861" y="207910"/>
                  <a:pt x="2470373" y="115416"/>
                </a:cubicBezTo>
                <a:cubicBezTo>
                  <a:pt x="2456958" y="69989"/>
                  <a:pt x="2477537" y="37382"/>
                  <a:pt x="2470373" y="0"/>
                </a:cubicBezTo>
                <a:cubicBezTo>
                  <a:pt x="2574118" y="54776"/>
                  <a:pt x="2617967" y="157240"/>
                  <a:pt x="2701205" y="230833"/>
                </a:cubicBezTo>
                <a:cubicBezTo>
                  <a:pt x="2662391" y="290297"/>
                  <a:pt x="2569657" y="334347"/>
                  <a:pt x="2470373" y="461665"/>
                </a:cubicBezTo>
                <a:cubicBezTo>
                  <a:pt x="2459962" y="415214"/>
                  <a:pt x="2471230" y="376325"/>
                  <a:pt x="2470373" y="346249"/>
                </a:cubicBezTo>
                <a:cubicBezTo>
                  <a:pt x="2357228" y="376362"/>
                  <a:pt x="2159348" y="309962"/>
                  <a:pt x="1926891" y="346249"/>
                </a:cubicBezTo>
                <a:cubicBezTo>
                  <a:pt x="1694434" y="382536"/>
                  <a:pt x="1565523" y="310911"/>
                  <a:pt x="1408113" y="346249"/>
                </a:cubicBezTo>
                <a:cubicBezTo>
                  <a:pt x="1250703" y="381587"/>
                  <a:pt x="1087917" y="335550"/>
                  <a:pt x="988149" y="346249"/>
                </a:cubicBezTo>
                <a:cubicBezTo>
                  <a:pt x="888381" y="356948"/>
                  <a:pt x="632179" y="317888"/>
                  <a:pt x="494075" y="346249"/>
                </a:cubicBezTo>
                <a:cubicBezTo>
                  <a:pt x="355971" y="374610"/>
                  <a:pt x="148680" y="322418"/>
                  <a:pt x="0" y="346249"/>
                </a:cubicBezTo>
                <a:cubicBezTo>
                  <a:pt x="-13704" y="252690"/>
                  <a:pt x="13459" y="211258"/>
                  <a:pt x="0" y="115416"/>
                </a:cubicBezTo>
                <a:close/>
              </a:path>
              <a:path w="2701205" h="461665" stroke="0" extrusionOk="0">
                <a:moveTo>
                  <a:pt x="0" y="115416"/>
                </a:moveTo>
                <a:cubicBezTo>
                  <a:pt x="151612" y="76349"/>
                  <a:pt x="356134" y="160897"/>
                  <a:pt x="543482" y="115416"/>
                </a:cubicBezTo>
                <a:cubicBezTo>
                  <a:pt x="730830" y="69935"/>
                  <a:pt x="878383" y="144473"/>
                  <a:pt x="988149" y="115416"/>
                </a:cubicBezTo>
                <a:cubicBezTo>
                  <a:pt x="1097915" y="86359"/>
                  <a:pt x="1261994" y="154109"/>
                  <a:pt x="1432816" y="115416"/>
                </a:cubicBezTo>
                <a:cubicBezTo>
                  <a:pt x="1603638" y="76723"/>
                  <a:pt x="1724029" y="115873"/>
                  <a:pt x="1877483" y="115416"/>
                </a:cubicBezTo>
                <a:cubicBezTo>
                  <a:pt x="2030937" y="114959"/>
                  <a:pt x="2314476" y="126616"/>
                  <a:pt x="2470373" y="115416"/>
                </a:cubicBezTo>
                <a:cubicBezTo>
                  <a:pt x="2467009" y="67899"/>
                  <a:pt x="2470582" y="28355"/>
                  <a:pt x="2470373" y="0"/>
                </a:cubicBezTo>
                <a:cubicBezTo>
                  <a:pt x="2557359" y="82790"/>
                  <a:pt x="2597114" y="129581"/>
                  <a:pt x="2701205" y="230833"/>
                </a:cubicBezTo>
                <a:cubicBezTo>
                  <a:pt x="2621954" y="314144"/>
                  <a:pt x="2560552" y="349683"/>
                  <a:pt x="2470373" y="461665"/>
                </a:cubicBezTo>
                <a:cubicBezTo>
                  <a:pt x="2457877" y="430953"/>
                  <a:pt x="2471798" y="396406"/>
                  <a:pt x="2470373" y="346249"/>
                </a:cubicBezTo>
                <a:cubicBezTo>
                  <a:pt x="2264700" y="390464"/>
                  <a:pt x="2083918" y="337981"/>
                  <a:pt x="1976298" y="346249"/>
                </a:cubicBezTo>
                <a:cubicBezTo>
                  <a:pt x="1868678" y="354517"/>
                  <a:pt x="1743466" y="302639"/>
                  <a:pt x="1556335" y="346249"/>
                </a:cubicBezTo>
                <a:cubicBezTo>
                  <a:pt x="1369204" y="389859"/>
                  <a:pt x="1164427" y="329344"/>
                  <a:pt x="1012853" y="346249"/>
                </a:cubicBezTo>
                <a:cubicBezTo>
                  <a:pt x="861279" y="363154"/>
                  <a:pt x="609102" y="291290"/>
                  <a:pt x="469371" y="346249"/>
                </a:cubicBezTo>
                <a:cubicBezTo>
                  <a:pt x="329640" y="401208"/>
                  <a:pt x="166855" y="341684"/>
                  <a:pt x="0" y="346249"/>
                </a:cubicBezTo>
                <a:cubicBezTo>
                  <a:pt x="-16693" y="299393"/>
                  <a:pt x="7979" y="196692"/>
                  <a:pt x="0" y="115416"/>
                </a:cubicBezTo>
                <a:close/>
              </a:path>
            </a:pathLst>
          </a:custGeom>
          <a:solidFill>
            <a:srgbClr val="FF0000"/>
          </a:solidFill>
          <a:ln w="57150">
            <a:solidFill>
              <a:schemeClr val="tx1"/>
            </a:solidFill>
            <a:extLst>
              <a:ext uri="{C807C97D-BFC1-408E-A445-0C87EB9F89A2}">
                <ask:lineSketchStyleProps xmlns:ask="http://schemas.microsoft.com/office/drawing/2018/sketchyshapes" sd="1198602906">
                  <a:prstGeom prst="rightArrow">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18" name="Right Arrow 17">
            <a:extLst>
              <a:ext uri="{FF2B5EF4-FFF2-40B4-BE49-F238E27FC236}">
                <a16:creationId xmlns:a16="http://schemas.microsoft.com/office/drawing/2014/main" id="{1C193D05-3B33-FE46-8591-AD7C873CCF16}"/>
              </a:ext>
            </a:extLst>
          </p:cNvPr>
          <p:cNvSpPr/>
          <p:nvPr/>
        </p:nvSpPr>
        <p:spPr>
          <a:xfrm rot="4494284">
            <a:off x="6634217" y="1581299"/>
            <a:ext cx="2225262" cy="461665"/>
          </a:xfrm>
          <a:custGeom>
            <a:avLst/>
            <a:gdLst>
              <a:gd name="csX0" fmla="*/ 0 w 2225262"/>
              <a:gd name="csY0" fmla="*/ 115416 h 461665"/>
              <a:gd name="csX1" fmla="*/ 538496 w 2225262"/>
              <a:gd name="csY1" fmla="*/ 115416 h 461665"/>
              <a:gd name="csX2" fmla="*/ 997215 w 2225262"/>
              <a:gd name="csY2" fmla="*/ 115416 h 461665"/>
              <a:gd name="csX3" fmla="*/ 1495823 w 2225262"/>
              <a:gd name="csY3" fmla="*/ 115416 h 461665"/>
              <a:gd name="csX4" fmla="*/ 1994430 w 2225262"/>
              <a:gd name="csY4" fmla="*/ 115416 h 461665"/>
              <a:gd name="csX5" fmla="*/ 1994430 w 2225262"/>
              <a:gd name="csY5" fmla="*/ 0 h 461665"/>
              <a:gd name="csX6" fmla="*/ 2225262 w 2225262"/>
              <a:gd name="csY6" fmla="*/ 230833 h 461665"/>
              <a:gd name="csX7" fmla="*/ 1994430 w 2225262"/>
              <a:gd name="csY7" fmla="*/ 461665 h 461665"/>
              <a:gd name="csX8" fmla="*/ 1994430 w 2225262"/>
              <a:gd name="csY8" fmla="*/ 346249 h 461665"/>
              <a:gd name="csX9" fmla="*/ 1555655 w 2225262"/>
              <a:gd name="csY9" fmla="*/ 346249 h 461665"/>
              <a:gd name="csX10" fmla="*/ 1096937 w 2225262"/>
              <a:gd name="csY10" fmla="*/ 346249 h 461665"/>
              <a:gd name="csX11" fmla="*/ 578385 w 2225262"/>
              <a:gd name="csY11" fmla="*/ 346249 h 461665"/>
              <a:gd name="csX12" fmla="*/ 0 w 2225262"/>
              <a:gd name="csY12" fmla="*/ 346249 h 461665"/>
              <a:gd name="csX13" fmla="*/ 0 w 2225262"/>
              <a:gd name="csY13" fmla="*/ 115416 h 46166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2225262" h="461665" fill="none" extrusionOk="0">
                <a:moveTo>
                  <a:pt x="0" y="115416"/>
                </a:moveTo>
                <a:cubicBezTo>
                  <a:pt x="171378" y="77095"/>
                  <a:pt x="382451" y="129736"/>
                  <a:pt x="538496" y="115416"/>
                </a:cubicBezTo>
                <a:cubicBezTo>
                  <a:pt x="694541" y="101096"/>
                  <a:pt x="812793" y="152167"/>
                  <a:pt x="997215" y="115416"/>
                </a:cubicBezTo>
                <a:cubicBezTo>
                  <a:pt x="1181637" y="78665"/>
                  <a:pt x="1263656" y="141179"/>
                  <a:pt x="1495823" y="115416"/>
                </a:cubicBezTo>
                <a:cubicBezTo>
                  <a:pt x="1727990" y="89653"/>
                  <a:pt x="1759837" y="136676"/>
                  <a:pt x="1994430" y="115416"/>
                </a:cubicBezTo>
                <a:cubicBezTo>
                  <a:pt x="1984104" y="84313"/>
                  <a:pt x="1994977" y="35728"/>
                  <a:pt x="1994430" y="0"/>
                </a:cubicBezTo>
                <a:cubicBezTo>
                  <a:pt x="2116305" y="103758"/>
                  <a:pt x="2173900" y="179815"/>
                  <a:pt x="2225262" y="230833"/>
                </a:cubicBezTo>
                <a:cubicBezTo>
                  <a:pt x="2174057" y="333688"/>
                  <a:pt x="2066973" y="369139"/>
                  <a:pt x="1994430" y="461665"/>
                </a:cubicBezTo>
                <a:cubicBezTo>
                  <a:pt x="1988537" y="405736"/>
                  <a:pt x="2006005" y="385165"/>
                  <a:pt x="1994430" y="346249"/>
                </a:cubicBezTo>
                <a:cubicBezTo>
                  <a:pt x="1792311" y="397686"/>
                  <a:pt x="1688300" y="338666"/>
                  <a:pt x="1555655" y="346249"/>
                </a:cubicBezTo>
                <a:cubicBezTo>
                  <a:pt x="1423011" y="353832"/>
                  <a:pt x="1324610" y="332153"/>
                  <a:pt x="1096937" y="346249"/>
                </a:cubicBezTo>
                <a:cubicBezTo>
                  <a:pt x="869264" y="360345"/>
                  <a:pt x="688942" y="285224"/>
                  <a:pt x="578385" y="346249"/>
                </a:cubicBezTo>
                <a:cubicBezTo>
                  <a:pt x="467828" y="407274"/>
                  <a:pt x="212787" y="331831"/>
                  <a:pt x="0" y="346249"/>
                </a:cubicBezTo>
                <a:cubicBezTo>
                  <a:pt x="-17144" y="298331"/>
                  <a:pt x="27429" y="181479"/>
                  <a:pt x="0" y="115416"/>
                </a:cubicBezTo>
                <a:close/>
              </a:path>
              <a:path w="2225262" h="461665" stroke="0" extrusionOk="0">
                <a:moveTo>
                  <a:pt x="0" y="115416"/>
                </a:moveTo>
                <a:cubicBezTo>
                  <a:pt x="195081" y="61849"/>
                  <a:pt x="318897" y="172902"/>
                  <a:pt x="538496" y="115416"/>
                </a:cubicBezTo>
                <a:cubicBezTo>
                  <a:pt x="758095" y="57930"/>
                  <a:pt x="858339" y="155356"/>
                  <a:pt x="997215" y="115416"/>
                </a:cubicBezTo>
                <a:cubicBezTo>
                  <a:pt x="1136091" y="75476"/>
                  <a:pt x="1315507" y="142677"/>
                  <a:pt x="1455934" y="115416"/>
                </a:cubicBezTo>
                <a:cubicBezTo>
                  <a:pt x="1596361" y="88155"/>
                  <a:pt x="1768939" y="124314"/>
                  <a:pt x="1994430" y="115416"/>
                </a:cubicBezTo>
                <a:cubicBezTo>
                  <a:pt x="1985416" y="69374"/>
                  <a:pt x="1999274" y="41200"/>
                  <a:pt x="1994430" y="0"/>
                </a:cubicBezTo>
                <a:cubicBezTo>
                  <a:pt x="2101002" y="86399"/>
                  <a:pt x="2139198" y="168792"/>
                  <a:pt x="2225262" y="230833"/>
                </a:cubicBezTo>
                <a:cubicBezTo>
                  <a:pt x="2182794" y="315125"/>
                  <a:pt x="2058840" y="396768"/>
                  <a:pt x="1994430" y="461665"/>
                </a:cubicBezTo>
                <a:cubicBezTo>
                  <a:pt x="1992036" y="405880"/>
                  <a:pt x="2003220" y="372880"/>
                  <a:pt x="1994430" y="346249"/>
                </a:cubicBezTo>
                <a:cubicBezTo>
                  <a:pt x="1805503" y="366828"/>
                  <a:pt x="1647333" y="319427"/>
                  <a:pt x="1555655" y="346249"/>
                </a:cubicBezTo>
                <a:cubicBezTo>
                  <a:pt x="1463977" y="373071"/>
                  <a:pt x="1288475" y="345797"/>
                  <a:pt x="1076992" y="346249"/>
                </a:cubicBezTo>
                <a:cubicBezTo>
                  <a:pt x="865509" y="346701"/>
                  <a:pt x="768616" y="314349"/>
                  <a:pt x="638218" y="346249"/>
                </a:cubicBezTo>
                <a:cubicBezTo>
                  <a:pt x="507820" y="378149"/>
                  <a:pt x="192994" y="285435"/>
                  <a:pt x="0" y="346249"/>
                </a:cubicBezTo>
                <a:cubicBezTo>
                  <a:pt x="-69" y="287211"/>
                  <a:pt x="21788" y="202278"/>
                  <a:pt x="0" y="115416"/>
                </a:cubicBezTo>
                <a:close/>
              </a:path>
            </a:pathLst>
          </a:custGeom>
          <a:solidFill>
            <a:srgbClr val="FF0000"/>
          </a:solidFill>
          <a:ln w="57150">
            <a:solidFill>
              <a:schemeClr val="tx1"/>
            </a:solidFill>
            <a:extLst>
              <a:ext uri="{C807C97D-BFC1-408E-A445-0C87EB9F89A2}">
                <ask:lineSketchStyleProps xmlns:ask="http://schemas.microsoft.com/office/drawing/2018/sketchyshapes" sd="1198602906">
                  <a:prstGeom prst="rightArrow">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19" name="TextBox 18">
            <a:extLst>
              <a:ext uri="{FF2B5EF4-FFF2-40B4-BE49-F238E27FC236}">
                <a16:creationId xmlns:a16="http://schemas.microsoft.com/office/drawing/2014/main" id="{BF300585-5126-B945-B427-C896DDD9AEED}"/>
              </a:ext>
            </a:extLst>
          </p:cNvPr>
          <p:cNvSpPr txBox="1"/>
          <p:nvPr/>
        </p:nvSpPr>
        <p:spPr>
          <a:xfrm>
            <a:off x="59042" y="3610650"/>
            <a:ext cx="2245714" cy="2500685"/>
          </a:xfrm>
          <a:prstGeom prst="rect">
            <a:avLst/>
          </a:prstGeom>
          <a:noFill/>
          <a:ln>
            <a:solidFill>
              <a:schemeClr val="tx1"/>
            </a:solidFill>
          </a:ln>
        </p:spPr>
        <p:txBody>
          <a:bodyPr wrap="square" rtlCol="0">
            <a:spAutoFit/>
          </a:bodyPr>
          <a:lstStyle/>
          <a:p>
            <a:r>
              <a:rPr lang="en-GB" dirty="0">
                <a:latin typeface="Arial" panose="020B0604020202020204" pitchFamily="34" charset="0"/>
                <a:cs typeface="Arial" panose="020B0604020202020204" pitchFamily="34" charset="0"/>
              </a:rPr>
              <a:t>Specify a duration and number of REP credits</a:t>
            </a:r>
            <a:endParaRPr lang="en-GB" sz="1050" dirty="0">
              <a:latin typeface="Arial" panose="020B0604020202020204" pitchFamily="34" charset="0"/>
              <a:cs typeface="Arial" panose="020B0604020202020204" pitchFamily="34" charset="0"/>
            </a:endParaRPr>
          </a:p>
          <a:p>
            <a:endParaRPr lang="en-GB" sz="1050" dirty="0">
              <a:latin typeface="Arial" panose="020B0604020202020204" pitchFamily="34" charset="0"/>
              <a:cs typeface="Arial" panose="020B0604020202020204" pitchFamily="34" charset="0"/>
            </a:endParaRPr>
          </a:p>
          <a:p>
            <a:endParaRPr lang="en-GB" sz="1050" dirty="0">
              <a:latin typeface="Arial" panose="020B0604020202020204" pitchFamily="34" charset="0"/>
              <a:cs typeface="Arial" panose="020B0604020202020204" pitchFamily="34" charset="0"/>
            </a:endParaRPr>
          </a:p>
          <a:p>
            <a:endParaRPr lang="en-GB" sz="1050" dirty="0">
              <a:latin typeface="Arial" panose="020B0604020202020204" pitchFamily="34" charset="0"/>
              <a:cs typeface="Arial" panose="020B0604020202020204" pitchFamily="34" charset="0"/>
            </a:endParaRPr>
          </a:p>
          <a:p>
            <a:endParaRPr lang="en-GB" sz="105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Min = 0.5 credits</a:t>
            </a:r>
          </a:p>
          <a:p>
            <a:r>
              <a:rPr lang="en-GB" sz="1600" dirty="0">
                <a:latin typeface="Arial" panose="020B0604020202020204" pitchFamily="34" charset="0"/>
                <a:cs typeface="Arial" panose="020B0604020202020204" pitchFamily="34" charset="0"/>
              </a:rPr>
              <a:t>1 hour = 1 credit</a:t>
            </a:r>
          </a:p>
        </p:txBody>
      </p:sp>
      <p:sp>
        <p:nvSpPr>
          <p:cNvPr id="20" name="Right Arrow 19">
            <a:extLst>
              <a:ext uri="{FF2B5EF4-FFF2-40B4-BE49-F238E27FC236}">
                <a16:creationId xmlns:a16="http://schemas.microsoft.com/office/drawing/2014/main" id="{04C7BB6E-4EB1-D347-813C-5854E392CC18}"/>
              </a:ext>
            </a:extLst>
          </p:cNvPr>
          <p:cNvSpPr/>
          <p:nvPr/>
        </p:nvSpPr>
        <p:spPr>
          <a:xfrm rot="671275">
            <a:off x="2366097" y="4864790"/>
            <a:ext cx="3285653" cy="461665"/>
          </a:xfrm>
          <a:custGeom>
            <a:avLst/>
            <a:gdLst>
              <a:gd name="csX0" fmla="*/ 0 w 3285653"/>
              <a:gd name="csY0" fmla="*/ 115416 h 461665"/>
              <a:gd name="csX1" fmla="*/ 478589 w 3285653"/>
              <a:gd name="csY1" fmla="*/ 115416 h 461665"/>
              <a:gd name="csX2" fmla="*/ 1048822 w 3285653"/>
              <a:gd name="csY2" fmla="*/ 115416 h 461665"/>
              <a:gd name="csX3" fmla="*/ 1527410 w 3285653"/>
              <a:gd name="csY3" fmla="*/ 115416 h 461665"/>
              <a:gd name="csX4" fmla="*/ 2067096 w 3285653"/>
              <a:gd name="csY4" fmla="*/ 115416 h 461665"/>
              <a:gd name="csX5" fmla="*/ 2606781 w 3285653"/>
              <a:gd name="csY5" fmla="*/ 115416 h 461665"/>
              <a:gd name="csX6" fmla="*/ 3054821 w 3285653"/>
              <a:gd name="csY6" fmla="*/ 115416 h 461665"/>
              <a:gd name="csX7" fmla="*/ 3054821 w 3285653"/>
              <a:gd name="csY7" fmla="*/ 0 h 461665"/>
              <a:gd name="csX8" fmla="*/ 3285653 w 3285653"/>
              <a:gd name="csY8" fmla="*/ 230833 h 461665"/>
              <a:gd name="csX9" fmla="*/ 3054821 w 3285653"/>
              <a:gd name="csY9" fmla="*/ 461665 h 461665"/>
              <a:gd name="csX10" fmla="*/ 3054821 w 3285653"/>
              <a:gd name="csY10" fmla="*/ 346249 h 461665"/>
              <a:gd name="csX11" fmla="*/ 2545684 w 3285653"/>
              <a:gd name="csY11" fmla="*/ 346249 h 461665"/>
              <a:gd name="csX12" fmla="*/ 1975451 w 3285653"/>
              <a:gd name="csY12" fmla="*/ 346249 h 461665"/>
              <a:gd name="csX13" fmla="*/ 1466314 w 3285653"/>
              <a:gd name="csY13" fmla="*/ 346249 h 461665"/>
              <a:gd name="csX14" fmla="*/ 926629 w 3285653"/>
              <a:gd name="csY14" fmla="*/ 346249 h 461665"/>
              <a:gd name="csX15" fmla="*/ 0 w 3285653"/>
              <a:gd name="csY15" fmla="*/ 346249 h 461665"/>
              <a:gd name="csX16" fmla="*/ 0 w 3285653"/>
              <a:gd name="csY16" fmla="*/ 115416 h 46166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3285653" h="461665" fill="none" extrusionOk="0">
                <a:moveTo>
                  <a:pt x="0" y="115416"/>
                </a:moveTo>
                <a:cubicBezTo>
                  <a:pt x="96128" y="63277"/>
                  <a:pt x="253027" y="128733"/>
                  <a:pt x="478589" y="115416"/>
                </a:cubicBezTo>
                <a:cubicBezTo>
                  <a:pt x="704151" y="102099"/>
                  <a:pt x="901495" y="136535"/>
                  <a:pt x="1048822" y="115416"/>
                </a:cubicBezTo>
                <a:cubicBezTo>
                  <a:pt x="1196149" y="94297"/>
                  <a:pt x="1400946" y="117008"/>
                  <a:pt x="1527410" y="115416"/>
                </a:cubicBezTo>
                <a:cubicBezTo>
                  <a:pt x="1653874" y="113824"/>
                  <a:pt x="1953925" y="165152"/>
                  <a:pt x="2067096" y="115416"/>
                </a:cubicBezTo>
                <a:cubicBezTo>
                  <a:pt x="2180267" y="65680"/>
                  <a:pt x="2349458" y="158179"/>
                  <a:pt x="2606781" y="115416"/>
                </a:cubicBezTo>
                <a:cubicBezTo>
                  <a:pt x="2864104" y="72653"/>
                  <a:pt x="2876596" y="145107"/>
                  <a:pt x="3054821" y="115416"/>
                </a:cubicBezTo>
                <a:cubicBezTo>
                  <a:pt x="3049414" y="84166"/>
                  <a:pt x="3061195" y="48495"/>
                  <a:pt x="3054821" y="0"/>
                </a:cubicBezTo>
                <a:cubicBezTo>
                  <a:pt x="3145224" y="66231"/>
                  <a:pt x="3163430" y="135274"/>
                  <a:pt x="3285653" y="230833"/>
                </a:cubicBezTo>
                <a:cubicBezTo>
                  <a:pt x="3248873" y="288766"/>
                  <a:pt x="3146669" y="333456"/>
                  <a:pt x="3054821" y="461665"/>
                </a:cubicBezTo>
                <a:cubicBezTo>
                  <a:pt x="3043662" y="410100"/>
                  <a:pt x="3063861" y="370199"/>
                  <a:pt x="3054821" y="346249"/>
                </a:cubicBezTo>
                <a:cubicBezTo>
                  <a:pt x="2833211" y="355704"/>
                  <a:pt x="2653743" y="316801"/>
                  <a:pt x="2545684" y="346249"/>
                </a:cubicBezTo>
                <a:cubicBezTo>
                  <a:pt x="2437625" y="375697"/>
                  <a:pt x="2094001" y="289963"/>
                  <a:pt x="1975451" y="346249"/>
                </a:cubicBezTo>
                <a:cubicBezTo>
                  <a:pt x="1856901" y="402535"/>
                  <a:pt x="1680172" y="290768"/>
                  <a:pt x="1466314" y="346249"/>
                </a:cubicBezTo>
                <a:cubicBezTo>
                  <a:pt x="1252456" y="401730"/>
                  <a:pt x="1195313" y="336341"/>
                  <a:pt x="926629" y="346249"/>
                </a:cubicBezTo>
                <a:cubicBezTo>
                  <a:pt x="657945" y="356157"/>
                  <a:pt x="356408" y="238844"/>
                  <a:pt x="0" y="346249"/>
                </a:cubicBezTo>
                <a:cubicBezTo>
                  <a:pt x="-25232" y="273660"/>
                  <a:pt x="13748" y="193492"/>
                  <a:pt x="0" y="115416"/>
                </a:cubicBezTo>
                <a:close/>
              </a:path>
              <a:path w="3285653" h="461665" stroke="0" extrusionOk="0">
                <a:moveTo>
                  <a:pt x="0" y="115416"/>
                </a:moveTo>
                <a:cubicBezTo>
                  <a:pt x="261565" y="104482"/>
                  <a:pt x="442727" y="176110"/>
                  <a:pt x="570233" y="115416"/>
                </a:cubicBezTo>
                <a:cubicBezTo>
                  <a:pt x="697739" y="54722"/>
                  <a:pt x="919723" y="135698"/>
                  <a:pt x="1018274" y="115416"/>
                </a:cubicBezTo>
                <a:cubicBezTo>
                  <a:pt x="1116825" y="95134"/>
                  <a:pt x="1273567" y="137352"/>
                  <a:pt x="1466314" y="115416"/>
                </a:cubicBezTo>
                <a:cubicBezTo>
                  <a:pt x="1659061" y="93480"/>
                  <a:pt x="1773700" y="116157"/>
                  <a:pt x="1914354" y="115416"/>
                </a:cubicBezTo>
                <a:cubicBezTo>
                  <a:pt x="2055008" y="114675"/>
                  <a:pt x="2247165" y="138321"/>
                  <a:pt x="2454040" y="115416"/>
                </a:cubicBezTo>
                <a:cubicBezTo>
                  <a:pt x="2660915" y="92511"/>
                  <a:pt x="2897024" y="133516"/>
                  <a:pt x="3054821" y="115416"/>
                </a:cubicBezTo>
                <a:cubicBezTo>
                  <a:pt x="3054180" y="78840"/>
                  <a:pt x="3064415" y="29941"/>
                  <a:pt x="3054821" y="0"/>
                </a:cubicBezTo>
                <a:cubicBezTo>
                  <a:pt x="3150503" y="59684"/>
                  <a:pt x="3179056" y="173993"/>
                  <a:pt x="3285653" y="230833"/>
                </a:cubicBezTo>
                <a:cubicBezTo>
                  <a:pt x="3218572" y="305363"/>
                  <a:pt x="3104127" y="379926"/>
                  <a:pt x="3054821" y="461665"/>
                </a:cubicBezTo>
                <a:cubicBezTo>
                  <a:pt x="3042379" y="438579"/>
                  <a:pt x="3058898" y="386137"/>
                  <a:pt x="3054821" y="346249"/>
                </a:cubicBezTo>
                <a:cubicBezTo>
                  <a:pt x="2848118" y="376696"/>
                  <a:pt x="2726358" y="337337"/>
                  <a:pt x="2637329" y="346249"/>
                </a:cubicBezTo>
                <a:cubicBezTo>
                  <a:pt x="2548300" y="355161"/>
                  <a:pt x="2257253" y="325917"/>
                  <a:pt x="2067096" y="346249"/>
                </a:cubicBezTo>
                <a:cubicBezTo>
                  <a:pt x="1876939" y="366581"/>
                  <a:pt x="1681178" y="309312"/>
                  <a:pt x="1496862" y="346249"/>
                </a:cubicBezTo>
                <a:cubicBezTo>
                  <a:pt x="1312546" y="383186"/>
                  <a:pt x="1220726" y="322619"/>
                  <a:pt x="987725" y="346249"/>
                </a:cubicBezTo>
                <a:cubicBezTo>
                  <a:pt x="754724" y="369879"/>
                  <a:pt x="722724" y="308038"/>
                  <a:pt x="570233" y="346249"/>
                </a:cubicBezTo>
                <a:cubicBezTo>
                  <a:pt x="417742" y="384460"/>
                  <a:pt x="170851" y="288595"/>
                  <a:pt x="0" y="346249"/>
                </a:cubicBezTo>
                <a:cubicBezTo>
                  <a:pt x="-7494" y="240160"/>
                  <a:pt x="27458" y="227369"/>
                  <a:pt x="0" y="115416"/>
                </a:cubicBezTo>
                <a:close/>
              </a:path>
            </a:pathLst>
          </a:custGeom>
          <a:solidFill>
            <a:srgbClr val="FF0000"/>
          </a:solidFill>
          <a:ln w="57150">
            <a:solidFill>
              <a:schemeClr val="tx1"/>
            </a:solidFill>
            <a:extLst>
              <a:ext uri="{C807C97D-BFC1-408E-A445-0C87EB9F89A2}">
                <ask:lineSketchStyleProps xmlns:ask="http://schemas.microsoft.com/office/drawing/2018/sketchyshapes" sd="1198602906">
                  <a:prstGeom prst="rightArrow">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21" name="Right Arrow 20">
            <a:extLst>
              <a:ext uri="{FF2B5EF4-FFF2-40B4-BE49-F238E27FC236}">
                <a16:creationId xmlns:a16="http://schemas.microsoft.com/office/drawing/2014/main" id="{3CC1D9ED-D13B-8D4B-B9ED-93BF67597B77}"/>
              </a:ext>
            </a:extLst>
          </p:cNvPr>
          <p:cNvSpPr/>
          <p:nvPr/>
        </p:nvSpPr>
        <p:spPr>
          <a:xfrm rot="671275">
            <a:off x="1887155" y="5856657"/>
            <a:ext cx="623522" cy="461665"/>
          </a:xfrm>
          <a:custGeom>
            <a:avLst/>
            <a:gdLst>
              <a:gd name="csX0" fmla="*/ 0 w 623522"/>
              <a:gd name="csY0" fmla="*/ 115416 h 461665"/>
              <a:gd name="csX1" fmla="*/ 392690 w 623522"/>
              <a:gd name="csY1" fmla="*/ 115416 h 461665"/>
              <a:gd name="csX2" fmla="*/ 392690 w 623522"/>
              <a:gd name="csY2" fmla="*/ 0 h 461665"/>
              <a:gd name="csX3" fmla="*/ 623522 w 623522"/>
              <a:gd name="csY3" fmla="*/ 230833 h 461665"/>
              <a:gd name="csX4" fmla="*/ 392690 w 623522"/>
              <a:gd name="csY4" fmla="*/ 461665 h 461665"/>
              <a:gd name="csX5" fmla="*/ 392690 w 623522"/>
              <a:gd name="csY5" fmla="*/ 346249 h 461665"/>
              <a:gd name="csX6" fmla="*/ 0 w 623522"/>
              <a:gd name="csY6" fmla="*/ 346249 h 461665"/>
              <a:gd name="csX7" fmla="*/ 0 w 623522"/>
              <a:gd name="csY7" fmla="*/ 115416 h 46166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623522" h="461665" fill="none" extrusionOk="0">
                <a:moveTo>
                  <a:pt x="0" y="115416"/>
                </a:moveTo>
                <a:cubicBezTo>
                  <a:pt x="178457" y="101711"/>
                  <a:pt x="309201" y="153038"/>
                  <a:pt x="392690" y="115416"/>
                </a:cubicBezTo>
                <a:cubicBezTo>
                  <a:pt x="384223" y="78285"/>
                  <a:pt x="400695" y="40731"/>
                  <a:pt x="392690" y="0"/>
                </a:cubicBezTo>
                <a:cubicBezTo>
                  <a:pt x="507400" y="99462"/>
                  <a:pt x="529903" y="175054"/>
                  <a:pt x="623522" y="230833"/>
                </a:cubicBezTo>
                <a:cubicBezTo>
                  <a:pt x="585540" y="313184"/>
                  <a:pt x="435195" y="402982"/>
                  <a:pt x="392690" y="461665"/>
                </a:cubicBezTo>
                <a:cubicBezTo>
                  <a:pt x="390828" y="405593"/>
                  <a:pt x="405243" y="376288"/>
                  <a:pt x="392690" y="346249"/>
                </a:cubicBezTo>
                <a:cubicBezTo>
                  <a:pt x="262643" y="360896"/>
                  <a:pt x="95562" y="319018"/>
                  <a:pt x="0" y="346249"/>
                </a:cubicBezTo>
                <a:cubicBezTo>
                  <a:pt x="-5598" y="251100"/>
                  <a:pt x="21076" y="229899"/>
                  <a:pt x="0" y="115416"/>
                </a:cubicBezTo>
                <a:close/>
              </a:path>
              <a:path w="623522" h="461665" stroke="0" extrusionOk="0">
                <a:moveTo>
                  <a:pt x="0" y="115416"/>
                </a:moveTo>
                <a:cubicBezTo>
                  <a:pt x="131574" y="107333"/>
                  <a:pt x="199041" y="117827"/>
                  <a:pt x="392690" y="115416"/>
                </a:cubicBezTo>
                <a:cubicBezTo>
                  <a:pt x="392596" y="84462"/>
                  <a:pt x="396243" y="49817"/>
                  <a:pt x="392690" y="0"/>
                </a:cubicBezTo>
                <a:cubicBezTo>
                  <a:pt x="471910" y="28715"/>
                  <a:pt x="508056" y="164103"/>
                  <a:pt x="623522" y="230833"/>
                </a:cubicBezTo>
                <a:cubicBezTo>
                  <a:pt x="570516" y="332033"/>
                  <a:pt x="481849" y="350196"/>
                  <a:pt x="392690" y="461665"/>
                </a:cubicBezTo>
                <a:cubicBezTo>
                  <a:pt x="392049" y="425089"/>
                  <a:pt x="402284" y="376190"/>
                  <a:pt x="392690" y="346249"/>
                </a:cubicBezTo>
                <a:cubicBezTo>
                  <a:pt x="200420" y="384818"/>
                  <a:pt x="181638" y="312550"/>
                  <a:pt x="0" y="346249"/>
                </a:cubicBezTo>
                <a:cubicBezTo>
                  <a:pt x="-26904" y="275069"/>
                  <a:pt x="19292" y="217950"/>
                  <a:pt x="0" y="115416"/>
                </a:cubicBezTo>
                <a:close/>
              </a:path>
            </a:pathLst>
          </a:custGeom>
          <a:solidFill>
            <a:srgbClr val="FF0000"/>
          </a:solidFill>
          <a:ln w="57150">
            <a:solidFill>
              <a:schemeClr val="tx1"/>
            </a:solidFill>
            <a:extLst>
              <a:ext uri="{C807C97D-BFC1-408E-A445-0C87EB9F89A2}">
                <ask:lineSketchStyleProps xmlns:ask="http://schemas.microsoft.com/office/drawing/2018/sketchyshapes" sd="1198602906">
                  <a:prstGeom prst="rightArrow">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12" name="TextBox 11">
            <a:extLst>
              <a:ext uri="{FF2B5EF4-FFF2-40B4-BE49-F238E27FC236}">
                <a16:creationId xmlns:a16="http://schemas.microsoft.com/office/drawing/2014/main" id="{1E392888-6D65-9849-ACB5-A1B8CF0001BC}"/>
              </a:ext>
            </a:extLst>
          </p:cNvPr>
          <p:cNvSpPr txBox="1"/>
          <p:nvPr/>
        </p:nvSpPr>
        <p:spPr>
          <a:xfrm>
            <a:off x="-6860" y="3008929"/>
            <a:ext cx="2302330" cy="646331"/>
          </a:xfrm>
          <a:prstGeom prst="rect">
            <a:avLst/>
          </a:prstGeom>
          <a:noFill/>
        </p:spPr>
        <p:txBody>
          <a:bodyPr wrap="square" rtlCol="0">
            <a:spAutoFit/>
          </a:bodyPr>
          <a:lstStyle/>
          <a:p>
            <a:pPr algn="ctr"/>
            <a:r>
              <a:rPr lang="en-GB" sz="3600" b="1" dirty="0">
                <a:solidFill>
                  <a:srgbClr val="0070C0"/>
                </a:solidFill>
                <a:latin typeface="Arial" panose="020B0604020202020204" pitchFamily="34" charset="0"/>
                <a:cs typeface="Arial" panose="020B0604020202020204" pitchFamily="34" charset="0"/>
              </a:rPr>
              <a:t>STEP 6</a:t>
            </a:r>
          </a:p>
        </p:txBody>
      </p:sp>
      <p:sp>
        <p:nvSpPr>
          <p:cNvPr id="13" name="TextBox 12">
            <a:extLst>
              <a:ext uri="{FF2B5EF4-FFF2-40B4-BE49-F238E27FC236}">
                <a16:creationId xmlns:a16="http://schemas.microsoft.com/office/drawing/2014/main" id="{043BAC7D-3582-EB47-B16E-99B0369532B8}"/>
              </a:ext>
            </a:extLst>
          </p:cNvPr>
          <p:cNvSpPr txBox="1"/>
          <p:nvPr/>
        </p:nvSpPr>
        <p:spPr>
          <a:xfrm>
            <a:off x="7139814" y="5095622"/>
            <a:ext cx="4993144" cy="1477328"/>
          </a:xfrm>
          <a:prstGeom prst="rect">
            <a:avLst/>
          </a:prstGeom>
          <a:solidFill>
            <a:schemeClr val="bg1"/>
          </a:solidFill>
          <a:ln w="38100">
            <a:solidFill>
              <a:srgbClr val="0432FF"/>
            </a:solidFill>
          </a:ln>
        </p:spPr>
        <p:txBody>
          <a:bodyPr wrap="square" rtlCol="0">
            <a:spAutoFit/>
          </a:bodyPr>
          <a:lstStyle/>
          <a:p>
            <a:r>
              <a:rPr lang="en-GB" b="1" i="1" dirty="0">
                <a:solidFill>
                  <a:srgbClr val="0432FF"/>
                </a:solidFill>
                <a:latin typeface="Times New Roman" panose="02020603050405020304" pitchFamily="18" charset="0"/>
                <a:cs typeface="Times New Roman" panose="02020603050405020304" pitchFamily="18" charset="0"/>
              </a:rPr>
              <a:t>**TIP: </a:t>
            </a:r>
            <a:r>
              <a:rPr lang="en-GB" sz="1200" b="1" i="1" dirty="0">
                <a:solidFill>
                  <a:srgbClr val="0432FF"/>
                </a:solidFill>
                <a:latin typeface="Times New Roman" panose="02020603050405020304" pitchFamily="18" charset="0"/>
                <a:cs typeface="Times New Roman" panose="02020603050405020304" pitchFamily="18" charset="0"/>
              </a:rPr>
              <a:t>the total number of participants you can recruit depends on duration of both parts of your study + your REP quota. </a:t>
            </a:r>
          </a:p>
          <a:p>
            <a:r>
              <a:rPr lang="en-GB" sz="1200" b="1" i="1" dirty="0">
                <a:solidFill>
                  <a:srgbClr val="0432FF"/>
                </a:solidFill>
                <a:latin typeface="Times New Roman" panose="02020603050405020304" pitchFamily="18" charset="0"/>
                <a:cs typeface="Times New Roman" panose="02020603050405020304" pitchFamily="18" charset="0"/>
              </a:rPr>
              <a:t>Note: </a:t>
            </a:r>
            <a:r>
              <a:rPr lang="en-GB" sz="1200" i="1" u="sng" dirty="0">
                <a:solidFill>
                  <a:srgbClr val="0432FF"/>
                </a:solidFill>
                <a:latin typeface="Times New Roman" panose="02020603050405020304" pitchFamily="18" charset="0"/>
                <a:cs typeface="Times New Roman" panose="02020603050405020304" pitchFamily="18" charset="0"/>
              </a:rPr>
              <a:t>each semester</a:t>
            </a:r>
            <a:r>
              <a:rPr lang="en-GB" sz="1200" i="1" dirty="0">
                <a:solidFill>
                  <a:srgbClr val="0432FF"/>
                </a:solidFill>
                <a:latin typeface="Times New Roman" panose="02020603050405020304" pitchFamily="18" charset="0"/>
                <a:cs typeface="Times New Roman" panose="02020603050405020304" pitchFamily="18" charset="0"/>
              </a:rPr>
              <a:t>, 4</a:t>
            </a:r>
            <a:r>
              <a:rPr lang="en-GB" sz="1200" i="1" baseline="30000" dirty="0">
                <a:solidFill>
                  <a:srgbClr val="0432FF"/>
                </a:solidFill>
                <a:latin typeface="Times New Roman" panose="02020603050405020304" pitchFamily="18" charset="0"/>
                <a:cs typeface="Times New Roman" panose="02020603050405020304" pitchFamily="18" charset="0"/>
              </a:rPr>
              <a:t>th</a:t>
            </a:r>
            <a:r>
              <a:rPr lang="en-GB" sz="1200" i="1" dirty="0">
                <a:solidFill>
                  <a:srgbClr val="0432FF"/>
                </a:solidFill>
                <a:latin typeface="Times New Roman" panose="02020603050405020304" pitchFamily="18" charset="0"/>
                <a:cs typeface="Times New Roman" panose="02020603050405020304" pitchFamily="18" charset="0"/>
              </a:rPr>
              <a:t> year and </a:t>
            </a:r>
            <a:r>
              <a:rPr lang="en-GB" sz="1200" i="1" dirty="0" err="1">
                <a:solidFill>
                  <a:srgbClr val="0432FF"/>
                </a:solidFill>
                <a:latin typeface="Times New Roman" panose="02020603050405020304" pitchFamily="18" charset="0"/>
                <a:cs typeface="Times New Roman" panose="02020603050405020304" pitchFamily="18" charset="0"/>
              </a:rPr>
              <a:t>MPsych</a:t>
            </a:r>
            <a:r>
              <a:rPr lang="en-GB" sz="1200" i="1" dirty="0">
                <a:solidFill>
                  <a:srgbClr val="0432FF"/>
                </a:solidFill>
                <a:latin typeface="Times New Roman" panose="02020603050405020304" pitchFamily="18" charset="0"/>
                <a:cs typeface="Times New Roman" panose="02020603050405020304" pitchFamily="18" charset="0"/>
              </a:rPr>
              <a:t> students are eligible for 80 hours; PhD students and staff are eligible for 100 hours. </a:t>
            </a:r>
          </a:p>
          <a:p>
            <a:r>
              <a:rPr lang="en-GB" sz="1200" i="1" dirty="0">
                <a:solidFill>
                  <a:srgbClr val="0432FF"/>
                </a:solidFill>
                <a:latin typeface="Times New Roman" panose="02020603050405020304" pitchFamily="18" charset="0"/>
                <a:cs typeface="Times New Roman" panose="02020603050405020304" pitchFamily="18" charset="0"/>
              </a:rPr>
              <a:t>To combine multiple researchers’ REP hours, email </a:t>
            </a:r>
            <a:r>
              <a:rPr lang="en-GB" sz="1200" i="1" dirty="0">
                <a:solidFill>
                  <a:srgbClr val="0432FF"/>
                </a:solidFill>
                <a:latin typeface="Times New Roman" panose="02020603050405020304" pitchFamily="18" charset="0"/>
                <a:cs typeface="Times New Roman" panose="02020603050405020304" pitchFamily="18" charset="0"/>
                <a:hlinkClick r:id="rId3"/>
              </a:rPr>
              <a:t>REP-Psych@unimelb.edu.au</a:t>
            </a:r>
            <a:r>
              <a:rPr lang="en-GB" sz="1200" i="1" dirty="0">
                <a:solidFill>
                  <a:srgbClr val="0432FF"/>
                </a:solidFill>
                <a:latin typeface="Times New Roman" panose="02020603050405020304" pitchFamily="18" charset="0"/>
                <a:cs typeface="Times New Roman" panose="02020603050405020304" pitchFamily="18" charset="0"/>
              </a:rPr>
              <a:t> and Cc everyone combining their hours to request your hours to be combined for a single study.</a:t>
            </a:r>
          </a:p>
        </p:txBody>
      </p:sp>
    </p:spTree>
    <p:extLst>
      <p:ext uri="{BB962C8B-B14F-4D97-AF65-F5344CB8AC3E}">
        <p14:creationId xmlns:p14="http://schemas.microsoft.com/office/powerpoint/2010/main" val="694215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C943B1-6C98-3147-87C1-B726BBE7103D}"/>
              </a:ext>
            </a:extLst>
          </p:cNvPr>
          <p:cNvPicPr>
            <a:picLocks noChangeAspect="1"/>
          </p:cNvPicPr>
          <p:nvPr/>
        </p:nvPicPr>
        <p:blipFill>
          <a:blip r:embed="rId2"/>
          <a:stretch>
            <a:fillRect/>
          </a:stretch>
        </p:blipFill>
        <p:spPr>
          <a:xfrm>
            <a:off x="2352529" y="940566"/>
            <a:ext cx="8901879" cy="5917434"/>
          </a:xfrm>
          <a:prstGeom prst="rect">
            <a:avLst/>
          </a:prstGeom>
        </p:spPr>
      </p:pic>
      <p:sp>
        <p:nvSpPr>
          <p:cNvPr id="4" name="TextBox 3">
            <a:extLst>
              <a:ext uri="{FF2B5EF4-FFF2-40B4-BE49-F238E27FC236}">
                <a16:creationId xmlns:a16="http://schemas.microsoft.com/office/drawing/2014/main" id="{AE529080-CA18-0B42-B7B9-05F318D2F22D}"/>
              </a:ext>
            </a:extLst>
          </p:cNvPr>
          <p:cNvSpPr txBox="1"/>
          <p:nvPr/>
        </p:nvSpPr>
        <p:spPr>
          <a:xfrm>
            <a:off x="2047848" y="278041"/>
            <a:ext cx="9598052" cy="707886"/>
          </a:xfrm>
          <a:prstGeom prst="rect">
            <a:avLst/>
          </a:prstGeom>
          <a:noFill/>
          <a:ln>
            <a:solidFill>
              <a:schemeClr val="tx1"/>
            </a:solidFill>
          </a:ln>
        </p:spPr>
        <p:txBody>
          <a:bodyPr wrap="square" rtlCol="0">
            <a:spAutoFit/>
          </a:bodyPr>
          <a:lstStyle/>
          <a:p>
            <a:r>
              <a:rPr lang="en-GB" sz="2000" dirty="0">
                <a:latin typeface="Arial" panose="020B0604020202020204" pitchFamily="34" charset="0"/>
                <a:cs typeface="Arial" panose="020B0604020202020204" pitchFamily="34" charset="0"/>
              </a:rPr>
              <a:t>Add yourself as “Researcher” by moving your name </a:t>
            </a:r>
          </a:p>
          <a:p>
            <a:r>
              <a:rPr lang="en-GB" sz="2000" dirty="0">
                <a:latin typeface="Arial" panose="020B0604020202020204" pitchFamily="34" charset="0"/>
                <a:cs typeface="Arial" panose="020B0604020202020204" pitchFamily="34" charset="0"/>
              </a:rPr>
              <a:t>from “available” to “selected” using the arrows</a:t>
            </a:r>
          </a:p>
        </p:txBody>
      </p:sp>
      <p:sp>
        <p:nvSpPr>
          <p:cNvPr id="11" name="TextBox 10">
            <a:extLst>
              <a:ext uri="{FF2B5EF4-FFF2-40B4-BE49-F238E27FC236}">
                <a16:creationId xmlns:a16="http://schemas.microsoft.com/office/drawing/2014/main" id="{0DC13D84-3AFA-EA40-9A36-31F479E08409}"/>
              </a:ext>
            </a:extLst>
          </p:cNvPr>
          <p:cNvSpPr txBox="1"/>
          <p:nvPr/>
        </p:nvSpPr>
        <p:spPr>
          <a:xfrm>
            <a:off x="-103415" y="185709"/>
            <a:ext cx="2302330" cy="646331"/>
          </a:xfrm>
          <a:prstGeom prst="rect">
            <a:avLst/>
          </a:prstGeom>
          <a:noFill/>
        </p:spPr>
        <p:txBody>
          <a:bodyPr wrap="square" rtlCol="0">
            <a:spAutoFit/>
          </a:bodyPr>
          <a:lstStyle/>
          <a:p>
            <a:pPr algn="ctr"/>
            <a:r>
              <a:rPr lang="en-GB" sz="3600" b="1" dirty="0">
                <a:solidFill>
                  <a:srgbClr val="0070C0"/>
                </a:solidFill>
                <a:latin typeface="Arial" panose="020B0604020202020204" pitchFamily="34" charset="0"/>
                <a:cs typeface="Arial" panose="020B0604020202020204" pitchFamily="34" charset="0"/>
              </a:rPr>
              <a:t>STEP 7</a:t>
            </a:r>
          </a:p>
        </p:txBody>
      </p:sp>
      <p:sp>
        <p:nvSpPr>
          <p:cNvPr id="16" name="Right Arrow 15">
            <a:extLst>
              <a:ext uri="{FF2B5EF4-FFF2-40B4-BE49-F238E27FC236}">
                <a16:creationId xmlns:a16="http://schemas.microsoft.com/office/drawing/2014/main" id="{A853E70C-5913-D24A-9337-D4FC922C4B0D}"/>
              </a:ext>
            </a:extLst>
          </p:cNvPr>
          <p:cNvSpPr/>
          <p:nvPr/>
        </p:nvSpPr>
        <p:spPr>
          <a:xfrm rot="2931231">
            <a:off x="7158460" y="1087813"/>
            <a:ext cx="1259557" cy="560549"/>
          </a:xfrm>
          <a:custGeom>
            <a:avLst/>
            <a:gdLst>
              <a:gd name="csX0" fmla="*/ 0 w 1259557"/>
              <a:gd name="csY0" fmla="*/ 140137 h 560549"/>
              <a:gd name="csX1" fmla="*/ 489642 w 1259557"/>
              <a:gd name="csY1" fmla="*/ 140137 h 560549"/>
              <a:gd name="csX2" fmla="*/ 979283 w 1259557"/>
              <a:gd name="csY2" fmla="*/ 140137 h 560549"/>
              <a:gd name="csX3" fmla="*/ 979283 w 1259557"/>
              <a:gd name="csY3" fmla="*/ 0 h 560549"/>
              <a:gd name="csX4" fmla="*/ 1259557 w 1259557"/>
              <a:gd name="csY4" fmla="*/ 280275 h 560549"/>
              <a:gd name="csX5" fmla="*/ 979283 w 1259557"/>
              <a:gd name="csY5" fmla="*/ 560549 h 560549"/>
              <a:gd name="csX6" fmla="*/ 979283 w 1259557"/>
              <a:gd name="csY6" fmla="*/ 420412 h 560549"/>
              <a:gd name="csX7" fmla="*/ 509227 w 1259557"/>
              <a:gd name="csY7" fmla="*/ 420412 h 560549"/>
              <a:gd name="csX8" fmla="*/ 0 w 1259557"/>
              <a:gd name="csY8" fmla="*/ 420412 h 560549"/>
              <a:gd name="csX9" fmla="*/ 0 w 1259557"/>
              <a:gd name="csY9" fmla="*/ 140137 h 56054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1259557" h="560549" fill="none" extrusionOk="0">
                <a:moveTo>
                  <a:pt x="0" y="140137"/>
                </a:moveTo>
                <a:cubicBezTo>
                  <a:pt x="236166" y="93075"/>
                  <a:pt x="390789" y="177423"/>
                  <a:pt x="489642" y="140137"/>
                </a:cubicBezTo>
                <a:cubicBezTo>
                  <a:pt x="588495" y="102851"/>
                  <a:pt x="864488" y="167224"/>
                  <a:pt x="979283" y="140137"/>
                </a:cubicBezTo>
                <a:cubicBezTo>
                  <a:pt x="966265" y="81054"/>
                  <a:pt x="991877" y="42845"/>
                  <a:pt x="979283" y="0"/>
                </a:cubicBezTo>
                <a:cubicBezTo>
                  <a:pt x="1080796" y="83644"/>
                  <a:pt x="1164713" y="221633"/>
                  <a:pt x="1259557" y="280275"/>
                </a:cubicBezTo>
                <a:cubicBezTo>
                  <a:pt x="1169942" y="405637"/>
                  <a:pt x="1028757" y="482201"/>
                  <a:pt x="979283" y="560549"/>
                </a:cubicBezTo>
                <a:cubicBezTo>
                  <a:pt x="971936" y="498292"/>
                  <a:pt x="982061" y="488714"/>
                  <a:pt x="979283" y="420412"/>
                </a:cubicBezTo>
                <a:cubicBezTo>
                  <a:pt x="752238" y="437805"/>
                  <a:pt x="670980" y="400594"/>
                  <a:pt x="509227" y="420412"/>
                </a:cubicBezTo>
                <a:cubicBezTo>
                  <a:pt x="347474" y="440230"/>
                  <a:pt x="246162" y="380959"/>
                  <a:pt x="0" y="420412"/>
                </a:cubicBezTo>
                <a:cubicBezTo>
                  <a:pt x="-31010" y="289559"/>
                  <a:pt x="17601" y="242743"/>
                  <a:pt x="0" y="140137"/>
                </a:cubicBezTo>
                <a:close/>
              </a:path>
              <a:path w="1259557" h="560549" stroke="0" extrusionOk="0">
                <a:moveTo>
                  <a:pt x="0" y="140137"/>
                </a:moveTo>
                <a:cubicBezTo>
                  <a:pt x="116303" y="105789"/>
                  <a:pt x="331249" y="180383"/>
                  <a:pt x="509227" y="140137"/>
                </a:cubicBezTo>
                <a:cubicBezTo>
                  <a:pt x="687205" y="99891"/>
                  <a:pt x="825974" y="186609"/>
                  <a:pt x="979283" y="140137"/>
                </a:cubicBezTo>
                <a:cubicBezTo>
                  <a:pt x="970643" y="102210"/>
                  <a:pt x="989393" y="34175"/>
                  <a:pt x="979283" y="0"/>
                </a:cubicBezTo>
                <a:cubicBezTo>
                  <a:pt x="1110473" y="119817"/>
                  <a:pt x="1188345" y="236581"/>
                  <a:pt x="1259557" y="280275"/>
                </a:cubicBezTo>
                <a:cubicBezTo>
                  <a:pt x="1161038" y="416302"/>
                  <a:pt x="1040823" y="497748"/>
                  <a:pt x="979283" y="560549"/>
                </a:cubicBezTo>
                <a:cubicBezTo>
                  <a:pt x="978048" y="501367"/>
                  <a:pt x="990999" y="487544"/>
                  <a:pt x="979283" y="420412"/>
                </a:cubicBezTo>
                <a:cubicBezTo>
                  <a:pt x="737409" y="430358"/>
                  <a:pt x="700652" y="393800"/>
                  <a:pt x="470056" y="420412"/>
                </a:cubicBezTo>
                <a:cubicBezTo>
                  <a:pt x="239460" y="447024"/>
                  <a:pt x="119716" y="412290"/>
                  <a:pt x="0" y="420412"/>
                </a:cubicBezTo>
                <a:cubicBezTo>
                  <a:pt x="-24784" y="326769"/>
                  <a:pt x="8145" y="197618"/>
                  <a:pt x="0" y="140137"/>
                </a:cubicBezTo>
                <a:close/>
              </a:path>
            </a:pathLst>
          </a:custGeom>
          <a:solidFill>
            <a:srgbClr val="FF0000"/>
          </a:solidFill>
          <a:ln w="57150">
            <a:solidFill>
              <a:schemeClr val="tx1"/>
            </a:solidFill>
            <a:extLst>
              <a:ext uri="{C807C97D-BFC1-408E-A445-0C87EB9F89A2}">
                <ask:lineSketchStyleProps xmlns:ask="http://schemas.microsoft.com/office/drawing/2018/sketchyshapes" sd="1198602906">
                  <a:prstGeom prst="rightArrow">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19" name="TextBox 18">
            <a:extLst>
              <a:ext uri="{FF2B5EF4-FFF2-40B4-BE49-F238E27FC236}">
                <a16:creationId xmlns:a16="http://schemas.microsoft.com/office/drawing/2014/main" id="{BF300585-5126-B945-B427-C896DDD9AEED}"/>
              </a:ext>
            </a:extLst>
          </p:cNvPr>
          <p:cNvSpPr txBox="1"/>
          <p:nvPr/>
        </p:nvSpPr>
        <p:spPr>
          <a:xfrm>
            <a:off x="30734" y="2035889"/>
            <a:ext cx="2245714" cy="1077218"/>
          </a:xfrm>
          <a:prstGeom prst="rect">
            <a:avLst/>
          </a:prstGeom>
          <a:noFill/>
          <a:ln>
            <a:solidFill>
              <a:schemeClr val="tx1"/>
            </a:solidFill>
          </a:ln>
        </p:spPr>
        <p:txBody>
          <a:bodyPr wrap="square" rtlCol="0">
            <a:spAutoFit/>
          </a:bodyPr>
          <a:lstStyle/>
          <a:p>
            <a:r>
              <a:rPr lang="en-GB" sz="1600" dirty="0">
                <a:latin typeface="Arial" panose="020B0604020202020204" pitchFamily="34" charset="0"/>
                <a:cs typeface="Arial" panose="020B0604020202020204" pitchFamily="34" charset="0"/>
              </a:rPr>
              <a:t>Add your supervisor as “Principal Investigator” using the drop-down menu</a:t>
            </a:r>
          </a:p>
        </p:txBody>
      </p:sp>
      <p:sp>
        <p:nvSpPr>
          <p:cNvPr id="20" name="Right Arrow 19">
            <a:extLst>
              <a:ext uri="{FF2B5EF4-FFF2-40B4-BE49-F238E27FC236}">
                <a16:creationId xmlns:a16="http://schemas.microsoft.com/office/drawing/2014/main" id="{04C7BB6E-4EB1-D347-813C-5854E392CC18}"/>
              </a:ext>
            </a:extLst>
          </p:cNvPr>
          <p:cNvSpPr/>
          <p:nvPr/>
        </p:nvSpPr>
        <p:spPr>
          <a:xfrm rot="671275">
            <a:off x="2225843" y="2900737"/>
            <a:ext cx="3127540" cy="583886"/>
          </a:xfrm>
          <a:custGeom>
            <a:avLst/>
            <a:gdLst>
              <a:gd name="csX0" fmla="*/ 0 w 3127540"/>
              <a:gd name="csY0" fmla="*/ 145972 h 583886"/>
              <a:gd name="csX1" fmla="*/ 595475 w 3127540"/>
              <a:gd name="csY1" fmla="*/ 145972 h 583886"/>
              <a:gd name="csX2" fmla="*/ 1219307 w 3127540"/>
              <a:gd name="csY2" fmla="*/ 145972 h 583886"/>
              <a:gd name="csX3" fmla="*/ 1843138 w 3127540"/>
              <a:gd name="csY3" fmla="*/ 145972 h 583886"/>
              <a:gd name="csX4" fmla="*/ 2835597 w 3127540"/>
              <a:gd name="csY4" fmla="*/ 145972 h 583886"/>
              <a:gd name="csX5" fmla="*/ 2835597 w 3127540"/>
              <a:gd name="csY5" fmla="*/ 0 h 583886"/>
              <a:gd name="csX6" fmla="*/ 3127540 w 3127540"/>
              <a:gd name="csY6" fmla="*/ 291943 h 583886"/>
              <a:gd name="csX7" fmla="*/ 2835597 w 3127540"/>
              <a:gd name="csY7" fmla="*/ 583886 h 583886"/>
              <a:gd name="csX8" fmla="*/ 2835597 w 3127540"/>
              <a:gd name="csY8" fmla="*/ 437915 h 583886"/>
              <a:gd name="csX9" fmla="*/ 2211766 w 3127540"/>
              <a:gd name="csY9" fmla="*/ 437915 h 583886"/>
              <a:gd name="csX10" fmla="*/ 1616290 w 3127540"/>
              <a:gd name="csY10" fmla="*/ 437915 h 583886"/>
              <a:gd name="csX11" fmla="*/ 1134239 w 3127540"/>
              <a:gd name="csY11" fmla="*/ 437915 h 583886"/>
              <a:gd name="csX12" fmla="*/ 567119 w 3127540"/>
              <a:gd name="csY12" fmla="*/ 437915 h 583886"/>
              <a:gd name="csX13" fmla="*/ 0 w 3127540"/>
              <a:gd name="csY13" fmla="*/ 437915 h 583886"/>
              <a:gd name="csX14" fmla="*/ 0 w 3127540"/>
              <a:gd name="csY14" fmla="*/ 145972 h 58388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3127540" h="583886" fill="none" extrusionOk="0">
                <a:moveTo>
                  <a:pt x="0" y="145972"/>
                </a:moveTo>
                <a:cubicBezTo>
                  <a:pt x="171837" y="107803"/>
                  <a:pt x="413541" y="151871"/>
                  <a:pt x="595475" y="145972"/>
                </a:cubicBezTo>
                <a:cubicBezTo>
                  <a:pt x="777409" y="140073"/>
                  <a:pt x="950841" y="147971"/>
                  <a:pt x="1219307" y="145972"/>
                </a:cubicBezTo>
                <a:cubicBezTo>
                  <a:pt x="1487773" y="143973"/>
                  <a:pt x="1584895" y="206366"/>
                  <a:pt x="1843138" y="145972"/>
                </a:cubicBezTo>
                <a:cubicBezTo>
                  <a:pt x="2101381" y="85578"/>
                  <a:pt x="2354412" y="157938"/>
                  <a:pt x="2835597" y="145972"/>
                </a:cubicBezTo>
                <a:cubicBezTo>
                  <a:pt x="2830131" y="109552"/>
                  <a:pt x="2844713" y="69764"/>
                  <a:pt x="2835597" y="0"/>
                </a:cubicBezTo>
                <a:cubicBezTo>
                  <a:pt x="3013110" y="113363"/>
                  <a:pt x="3028326" y="223437"/>
                  <a:pt x="3127540" y="291943"/>
                </a:cubicBezTo>
                <a:cubicBezTo>
                  <a:pt x="3048097" y="389648"/>
                  <a:pt x="2932488" y="433002"/>
                  <a:pt x="2835597" y="583886"/>
                </a:cubicBezTo>
                <a:cubicBezTo>
                  <a:pt x="2827167" y="531476"/>
                  <a:pt x="2852058" y="471749"/>
                  <a:pt x="2835597" y="437915"/>
                </a:cubicBezTo>
                <a:cubicBezTo>
                  <a:pt x="2643271" y="499048"/>
                  <a:pt x="2383593" y="419724"/>
                  <a:pt x="2211766" y="437915"/>
                </a:cubicBezTo>
                <a:cubicBezTo>
                  <a:pt x="2039939" y="456106"/>
                  <a:pt x="1880775" y="380288"/>
                  <a:pt x="1616290" y="437915"/>
                </a:cubicBezTo>
                <a:cubicBezTo>
                  <a:pt x="1351805" y="495542"/>
                  <a:pt x="1366809" y="381778"/>
                  <a:pt x="1134239" y="437915"/>
                </a:cubicBezTo>
                <a:cubicBezTo>
                  <a:pt x="901669" y="494052"/>
                  <a:pt x="721986" y="382977"/>
                  <a:pt x="567119" y="437915"/>
                </a:cubicBezTo>
                <a:cubicBezTo>
                  <a:pt x="412252" y="492853"/>
                  <a:pt x="229475" y="391578"/>
                  <a:pt x="0" y="437915"/>
                </a:cubicBezTo>
                <a:cubicBezTo>
                  <a:pt x="-27748" y="350754"/>
                  <a:pt x="20324" y="224298"/>
                  <a:pt x="0" y="145972"/>
                </a:cubicBezTo>
                <a:close/>
              </a:path>
              <a:path w="3127540" h="583886" stroke="0" extrusionOk="0">
                <a:moveTo>
                  <a:pt x="0" y="145972"/>
                </a:moveTo>
                <a:cubicBezTo>
                  <a:pt x="150081" y="120658"/>
                  <a:pt x="384573" y="159689"/>
                  <a:pt x="623831" y="145972"/>
                </a:cubicBezTo>
                <a:cubicBezTo>
                  <a:pt x="863089" y="132255"/>
                  <a:pt x="906439" y="167633"/>
                  <a:pt x="1134239" y="145972"/>
                </a:cubicBezTo>
                <a:cubicBezTo>
                  <a:pt x="1362039" y="124311"/>
                  <a:pt x="1432209" y="195877"/>
                  <a:pt x="1644646" y="145972"/>
                </a:cubicBezTo>
                <a:cubicBezTo>
                  <a:pt x="1857083" y="96067"/>
                  <a:pt x="1905255" y="163395"/>
                  <a:pt x="2155054" y="145972"/>
                </a:cubicBezTo>
                <a:cubicBezTo>
                  <a:pt x="2404853" y="128549"/>
                  <a:pt x="2520679" y="151001"/>
                  <a:pt x="2835597" y="145972"/>
                </a:cubicBezTo>
                <a:cubicBezTo>
                  <a:pt x="2829894" y="94437"/>
                  <a:pt x="2846173" y="53199"/>
                  <a:pt x="2835597" y="0"/>
                </a:cubicBezTo>
                <a:cubicBezTo>
                  <a:pt x="2942831" y="80920"/>
                  <a:pt x="3001848" y="204853"/>
                  <a:pt x="3127540" y="291943"/>
                </a:cubicBezTo>
                <a:cubicBezTo>
                  <a:pt x="3039597" y="380551"/>
                  <a:pt x="2907281" y="442150"/>
                  <a:pt x="2835597" y="583886"/>
                </a:cubicBezTo>
                <a:cubicBezTo>
                  <a:pt x="2826587" y="515363"/>
                  <a:pt x="2852361" y="499152"/>
                  <a:pt x="2835597" y="437915"/>
                </a:cubicBezTo>
                <a:cubicBezTo>
                  <a:pt x="2686813" y="446813"/>
                  <a:pt x="2411321" y="402777"/>
                  <a:pt x="2268478" y="437915"/>
                </a:cubicBezTo>
                <a:cubicBezTo>
                  <a:pt x="2125635" y="473053"/>
                  <a:pt x="2007610" y="425230"/>
                  <a:pt x="1786426" y="437915"/>
                </a:cubicBezTo>
                <a:cubicBezTo>
                  <a:pt x="1565242" y="450600"/>
                  <a:pt x="1348690" y="365033"/>
                  <a:pt x="1162595" y="437915"/>
                </a:cubicBezTo>
                <a:cubicBezTo>
                  <a:pt x="976500" y="510797"/>
                  <a:pt x="762595" y="397767"/>
                  <a:pt x="538763" y="437915"/>
                </a:cubicBezTo>
                <a:cubicBezTo>
                  <a:pt x="314931" y="478063"/>
                  <a:pt x="194908" y="398170"/>
                  <a:pt x="0" y="437915"/>
                </a:cubicBezTo>
                <a:cubicBezTo>
                  <a:pt x="-28261" y="355809"/>
                  <a:pt x="5495" y="204799"/>
                  <a:pt x="0" y="145972"/>
                </a:cubicBezTo>
                <a:close/>
              </a:path>
            </a:pathLst>
          </a:custGeom>
          <a:solidFill>
            <a:srgbClr val="FF0000"/>
          </a:solidFill>
          <a:ln w="57150">
            <a:solidFill>
              <a:schemeClr val="tx1"/>
            </a:solidFill>
            <a:extLst>
              <a:ext uri="{C807C97D-BFC1-408E-A445-0C87EB9F89A2}">
                <ask:lineSketchStyleProps xmlns:ask="http://schemas.microsoft.com/office/drawing/2018/sketchyshapes" sd="1198602906">
                  <a:prstGeom prst="rightArrow">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21" name="Right Arrow 20">
            <a:extLst>
              <a:ext uri="{FF2B5EF4-FFF2-40B4-BE49-F238E27FC236}">
                <a16:creationId xmlns:a16="http://schemas.microsoft.com/office/drawing/2014/main" id="{3CC1D9ED-D13B-8D4B-B9ED-93BF67597B77}"/>
              </a:ext>
            </a:extLst>
          </p:cNvPr>
          <p:cNvSpPr/>
          <p:nvPr/>
        </p:nvSpPr>
        <p:spPr>
          <a:xfrm rot="20185934">
            <a:off x="2180669" y="4652032"/>
            <a:ext cx="623522" cy="461665"/>
          </a:xfrm>
          <a:custGeom>
            <a:avLst/>
            <a:gdLst>
              <a:gd name="csX0" fmla="*/ 0 w 623522"/>
              <a:gd name="csY0" fmla="*/ 115416 h 461665"/>
              <a:gd name="csX1" fmla="*/ 392690 w 623522"/>
              <a:gd name="csY1" fmla="*/ 115416 h 461665"/>
              <a:gd name="csX2" fmla="*/ 392690 w 623522"/>
              <a:gd name="csY2" fmla="*/ 0 h 461665"/>
              <a:gd name="csX3" fmla="*/ 623522 w 623522"/>
              <a:gd name="csY3" fmla="*/ 230833 h 461665"/>
              <a:gd name="csX4" fmla="*/ 392690 w 623522"/>
              <a:gd name="csY4" fmla="*/ 461665 h 461665"/>
              <a:gd name="csX5" fmla="*/ 392690 w 623522"/>
              <a:gd name="csY5" fmla="*/ 346249 h 461665"/>
              <a:gd name="csX6" fmla="*/ 0 w 623522"/>
              <a:gd name="csY6" fmla="*/ 346249 h 461665"/>
              <a:gd name="csX7" fmla="*/ 0 w 623522"/>
              <a:gd name="csY7" fmla="*/ 115416 h 46166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623522" h="461665" fill="none" extrusionOk="0">
                <a:moveTo>
                  <a:pt x="0" y="115416"/>
                </a:moveTo>
                <a:cubicBezTo>
                  <a:pt x="178457" y="101711"/>
                  <a:pt x="309201" y="153038"/>
                  <a:pt x="392690" y="115416"/>
                </a:cubicBezTo>
                <a:cubicBezTo>
                  <a:pt x="384223" y="78285"/>
                  <a:pt x="400695" y="40731"/>
                  <a:pt x="392690" y="0"/>
                </a:cubicBezTo>
                <a:cubicBezTo>
                  <a:pt x="507400" y="99462"/>
                  <a:pt x="529903" y="175054"/>
                  <a:pt x="623522" y="230833"/>
                </a:cubicBezTo>
                <a:cubicBezTo>
                  <a:pt x="585540" y="313184"/>
                  <a:pt x="435195" y="402982"/>
                  <a:pt x="392690" y="461665"/>
                </a:cubicBezTo>
                <a:cubicBezTo>
                  <a:pt x="390828" y="405593"/>
                  <a:pt x="405243" y="376288"/>
                  <a:pt x="392690" y="346249"/>
                </a:cubicBezTo>
                <a:cubicBezTo>
                  <a:pt x="262643" y="360896"/>
                  <a:pt x="95562" y="319018"/>
                  <a:pt x="0" y="346249"/>
                </a:cubicBezTo>
                <a:cubicBezTo>
                  <a:pt x="-5598" y="251100"/>
                  <a:pt x="21076" y="229899"/>
                  <a:pt x="0" y="115416"/>
                </a:cubicBezTo>
                <a:close/>
              </a:path>
              <a:path w="623522" h="461665" stroke="0" extrusionOk="0">
                <a:moveTo>
                  <a:pt x="0" y="115416"/>
                </a:moveTo>
                <a:cubicBezTo>
                  <a:pt x="131574" y="107333"/>
                  <a:pt x="199041" y="117827"/>
                  <a:pt x="392690" y="115416"/>
                </a:cubicBezTo>
                <a:cubicBezTo>
                  <a:pt x="392596" y="84462"/>
                  <a:pt x="396243" y="49817"/>
                  <a:pt x="392690" y="0"/>
                </a:cubicBezTo>
                <a:cubicBezTo>
                  <a:pt x="471910" y="28715"/>
                  <a:pt x="508056" y="164103"/>
                  <a:pt x="623522" y="230833"/>
                </a:cubicBezTo>
                <a:cubicBezTo>
                  <a:pt x="570516" y="332033"/>
                  <a:pt x="481849" y="350196"/>
                  <a:pt x="392690" y="461665"/>
                </a:cubicBezTo>
                <a:cubicBezTo>
                  <a:pt x="392049" y="425089"/>
                  <a:pt x="402284" y="376190"/>
                  <a:pt x="392690" y="346249"/>
                </a:cubicBezTo>
                <a:cubicBezTo>
                  <a:pt x="200420" y="384818"/>
                  <a:pt x="181638" y="312550"/>
                  <a:pt x="0" y="346249"/>
                </a:cubicBezTo>
                <a:cubicBezTo>
                  <a:pt x="-26904" y="275069"/>
                  <a:pt x="19292" y="217950"/>
                  <a:pt x="0" y="115416"/>
                </a:cubicBezTo>
                <a:close/>
              </a:path>
            </a:pathLst>
          </a:custGeom>
          <a:solidFill>
            <a:srgbClr val="FF0000"/>
          </a:solidFill>
          <a:ln w="57150">
            <a:solidFill>
              <a:schemeClr val="tx1"/>
            </a:solidFill>
            <a:extLst>
              <a:ext uri="{C807C97D-BFC1-408E-A445-0C87EB9F89A2}">
                <ask:lineSketchStyleProps xmlns:ask="http://schemas.microsoft.com/office/drawing/2018/sketchyshapes" sd="1198602906">
                  <a:prstGeom prst="rightArrow">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2" name="TextBox 11">
            <a:extLst>
              <a:ext uri="{FF2B5EF4-FFF2-40B4-BE49-F238E27FC236}">
                <a16:creationId xmlns:a16="http://schemas.microsoft.com/office/drawing/2014/main" id="{3C1633A2-EC95-754D-9160-D7214EC5C077}"/>
              </a:ext>
            </a:extLst>
          </p:cNvPr>
          <p:cNvSpPr txBox="1"/>
          <p:nvPr/>
        </p:nvSpPr>
        <p:spPr>
          <a:xfrm>
            <a:off x="30734" y="4373778"/>
            <a:ext cx="2245714" cy="1261884"/>
          </a:xfrm>
          <a:prstGeom prst="rect">
            <a:avLst/>
          </a:prstGeom>
          <a:noFill/>
          <a:ln>
            <a:solidFill>
              <a:schemeClr val="tx1"/>
            </a:solidFill>
          </a:ln>
        </p:spPr>
        <p:txBody>
          <a:bodyPr wrap="square" rtlCol="0">
            <a:spAutoFit/>
          </a:bodyPr>
          <a:lstStyle/>
          <a:p>
            <a:r>
              <a:rPr lang="en-GB" sz="1600" dirty="0">
                <a:latin typeface="Arial" panose="020B0604020202020204" pitchFamily="34" charset="0"/>
                <a:cs typeface="Arial" panose="020B0604020202020204" pitchFamily="34" charset="0"/>
              </a:rPr>
              <a:t>Enter your ethics ID </a:t>
            </a:r>
          </a:p>
          <a:p>
            <a:r>
              <a:rPr lang="en-GB" sz="1600" dirty="0">
                <a:latin typeface="Arial" panose="020B0604020202020204" pitchFamily="34" charset="0"/>
                <a:cs typeface="Arial" panose="020B0604020202020204" pitchFamily="34" charset="0"/>
              </a:rPr>
              <a:t>and ethics expiry date</a:t>
            </a:r>
          </a:p>
          <a:p>
            <a:r>
              <a:rPr lang="en-GB" sz="1600" dirty="0">
                <a:latin typeface="Arial" panose="020B0604020202020204" pitchFamily="34" charset="0"/>
                <a:cs typeface="Arial" panose="020B0604020202020204" pitchFamily="34" charset="0"/>
              </a:rPr>
              <a:t>as listed on your ethics approval letter </a:t>
            </a:r>
            <a:r>
              <a:rPr lang="en-GB" sz="1200" dirty="0">
                <a:latin typeface="Arial" panose="020B0604020202020204" pitchFamily="34" charset="0"/>
                <a:cs typeface="Arial" panose="020B0604020202020204" pitchFamily="34" charset="0"/>
              </a:rPr>
              <a:t>(ask your supervisor if unsure) </a:t>
            </a:r>
          </a:p>
        </p:txBody>
      </p:sp>
      <p:sp>
        <p:nvSpPr>
          <p:cNvPr id="13" name="Rounded Rectangle 12">
            <a:extLst>
              <a:ext uri="{FF2B5EF4-FFF2-40B4-BE49-F238E27FC236}">
                <a16:creationId xmlns:a16="http://schemas.microsoft.com/office/drawing/2014/main" id="{1131EE2F-F4E8-3443-83F8-483972C25D78}"/>
              </a:ext>
            </a:extLst>
          </p:cNvPr>
          <p:cNvSpPr/>
          <p:nvPr/>
        </p:nvSpPr>
        <p:spPr>
          <a:xfrm>
            <a:off x="5156370" y="5354893"/>
            <a:ext cx="1054100" cy="280769"/>
          </a:xfrm>
          <a:custGeom>
            <a:avLst/>
            <a:gdLst>
              <a:gd name="csX0" fmla="*/ 0 w 1054100"/>
              <a:gd name="csY0" fmla="*/ 46796 h 280769"/>
              <a:gd name="csX1" fmla="*/ 46796 w 1054100"/>
              <a:gd name="csY1" fmla="*/ 0 h 280769"/>
              <a:gd name="csX2" fmla="*/ 527050 w 1054100"/>
              <a:gd name="csY2" fmla="*/ 0 h 280769"/>
              <a:gd name="csX3" fmla="*/ 1007304 w 1054100"/>
              <a:gd name="csY3" fmla="*/ 0 h 280769"/>
              <a:gd name="csX4" fmla="*/ 1054100 w 1054100"/>
              <a:gd name="csY4" fmla="*/ 46796 h 280769"/>
              <a:gd name="csX5" fmla="*/ 1054100 w 1054100"/>
              <a:gd name="csY5" fmla="*/ 233973 h 280769"/>
              <a:gd name="csX6" fmla="*/ 1007304 w 1054100"/>
              <a:gd name="csY6" fmla="*/ 280769 h 280769"/>
              <a:gd name="csX7" fmla="*/ 555865 w 1054100"/>
              <a:gd name="csY7" fmla="*/ 280769 h 280769"/>
              <a:gd name="csX8" fmla="*/ 46796 w 1054100"/>
              <a:gd name="csY8" fmla="*/ 280769 h 280769"/>
              <a:gd name="csX9" fmla="*/ 0 w 1054100"/>
              <a:gd name="csY9" fmla="*/ 233973 h 280769"/>
              <a:gd name="csX10" fmla="*/ 0 w 1054100"/>
              <a:gd name="csY10" fmla="*/ 46796 h 28076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054100" h="280769" extrusionOk="0">
                <a:moveTo>
                  <a:pt x="0" y="46796"/>
                </a:moveTo>
                <a:cubicBezTo>
                  <a:pt x="504" y="19813"/>
                  <a:pt x="23994" y="-258"/>
                  <a:pt x="46796" y="0"/>
                </a:cubicBezTo>
                <a:cubicBezTo>
                  <a:pt x="210206" y="-29612"/>
                  <a:pt x="402820" y="39212"/>
                  <a:pt x="527050" y="0"/>
                </a:cubicBezTo>
                <a:cubicBezTo>
                  <a:pt x="651280" y="-39212"/>
                  <a:pt x="841329" y="23781"/>
                  <a:pt x="1007304" y="0"/>
                </a:cubicBezTo>
                <a:cubicBezTo>
                  <a:pt x="1034412" y="163"/>
                  <a:pt x="1055993" y="25477"/>
                  <a:pt x="1054100" y="46796"/>
                </a:cubicBezTo>
                <a:cubicBezTo>
                  <a:pt x="1069116" y="112938"/>
                  <a:pt x="1042586" y="184309"/>
                  <a:pt x="1054100" y="233973"/>
                </a:cubicBezTo>
                <a:cubicBezTo>
                  <a:pt x="1055690" y="252258"/>
                  <a:pt x="1028599" y="274649"/>
                  <a:pt x="1007304" y="280769"/>
                </a:cubicBezTo>
                <a:cubicBezTo>
                  <a:pt x="893413" y="329349"/>
                  <a:pt x="667978" y="257544"/>
                  <a:pt x="555865" y="280769"/>
                </a:cubicBezTo>
                <a:cubicBezTo>
                  <a:pt x="443752" y="303994"/>
                  <a:pt x="218448" y="277826"/>
                  <a:pt x="46796" y="280769"/>
                </a:cubicBezTo>
                <a:cubicBezTo>
                  <a:pt x="14734" y="284384"/>
                  <a:pt x="-2183" y="260029"/>
                  <a:pt x="0" y="233973"/>
                </a:cubicBezTo>
                <a:cubicBezTo>
                  <a:pt x="-4726" y="176077"/>
                  <a:pt x="16186" y="123154"/>
                  <a:pt x="0" y="46796"/>
                </a:cubicBezTo>
                <a:close/>
              </a:path>
            </a:pathLst>
          </a:custGeom>
          <a:noFill/>
          <a:ln w="57150">
            <a:solidFill>
              <a:srgbClr val="FF0000"/>
            </a:solidFill>
            <a:extLst>
              <a:ext uri="{C807C97D-BFC1-408E-A445-0C87EB9F89A2}">
                <ask:lineSketchStyleProps xmlns:ask="http://schemas.microsoft.com/office/drawing/2018/sketchyshapes" sd="2126282118">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350B6F01-229E-7E4D-9916-95B6ACC10310}"/>
              </a:ext>
            </a:extLst>
          </p:cNvPr>
          <p:cNvSpPr txBox="1"/>
          <p:nvPr/>
        </p:nvSpPr>
        <p:spPr>
          <a:xfrm>
            <a:off x="1795937" y="5780782"/>
            <a:ext cx="3360433" cy="830997"/>
          </a:xfrm>
          <a:prstGeom prst="rect">
            <a:avLst/>
          </a:prstGeom>
          <a:noFill/>
          <a:ln>
            <a:solidFill>
              <a:schemeClr val="tx1"/>
            </a:solidFill>
          </a:ln>
        </p:spPr>
        <p:txBody>
          <a:bodyPr wrap="square" rtlCol="0">
            <a:spAutoFit/>
          </a:bodyPr>
          <a:lstStyle/>
          <a:p>
            <a:pPr algn="ctr"/>
            <a:r>
              <a:rPr lang="en-GB" sz="1600" dirty="0">
                <a:latin typeface="Arial" panose="020B0604020202020204" pitchFamily="34" charset="0"/>
                <a:cs typeface="Arial" panose="020B0604020202020204" pitchFamily="34" charset="0"/>
              </a:rPr>
              <a:t>Select “yes” for “Active Study”</a:t>
            </a:r>
          </a:p>
          <a:p>
            <a:pPr algn="ctr"/>
            <a:endParaRPr lang="en-GB" sz="1600" dirty="0">
              <a:latin typeface="Arial" panose="020B0604020202020204" pitchFamily="34" charset="0"/>
              <a:cs typeface="Arial" panose="020B0604020202020204" pitchFamily="34" charset="0"/>
            </a:endParaRPr>
          </a:p>
          <a:p>
            <a:pPr algn="ctr"/>
            <a:r>
              <a:rPr lang="en-GB" sz="1600" dirty="0">
                <a:latin typeface="Arial" panose="020B0604020202020204" pitchFamily="34" charset="0"/>
                <a:cs typeface="Arial" panose="020B0604020202020204" pitchFamily="34" charset="0"/>
              </a:rPr>
              <a:t>do </a:t>
            </a:r>
            <a:r>
              <a:rPr lang="en-GB" sz="1600" u="sng" dirty="0">
                <a:latin typeface="Arial" panose="020B0604020202020204" pitchFamily="34" charset="0"/>
                <a:cs typeface="Arial" panose="020B0604020202020204" pitchFamily="34" charset="0"/>
              </a:rPr>
              <a:t>NOT</a:t>
            </a:r>
            <a:r>
              <a:rPr lang="en-GB" sz="1600" dirty="0">
                <a:latin typeface="Arial" panose="020B0604020202020204" pitchFamily="34" charset="0"/>
                <a:cs typeface="Arial" panose="020B0604020202020204" pitchFamily="34" charset="0"/>
              </a:rPr>
              <a:t> click “Add This Study” yet</a:t>
            </a:r>
          </a:p>
        </p:txBody>
      </p:sp>
      <p:sp>
        <p:nvSpPr>
          <p:cNvPr id="15" name="Right Arrow 14">
            <a:extLst>
              <a:ext uri="{FF2B5EF4-FFF2-40B4-BE49-F238E27FC236}">
                <a16:creationId xmlns:a16="http://schemas.microsoft.com/office/drawing/2014/main" id="{E5ECBB85-8D35-1840-8C63-A1762C630469}"/>
              </a:ext>
            </a:extLst>
          </p:cNvPr>
          <p:cNvSpPr/>
          <p:nvPr/>
        </p:nvSpPr>
        <p:spPr>
          <a:xfrm rot="20185934">
            <a:off x="4958537" y="5630284"/>
            <a:ext cx="623522" cy="461665"/>
          </a:xfrm>
          <a:custGeom>
            <a:avLst/>
            <a:gdLst>
              <a:gd name="csX0" fmla="*/ 0 w 623522"/>
              <a:gd name="csY0" fmla="*/ 115416 h 461665"/>
              <a:gd name="csX1" fmla="*/ 392690 w 623522"/>
              <a:gd name="csY1" fmla="*/ 115416 h 461665"/>
              <a:gd name="csX2" fmla="*/ 392690 w 623522"/>
              <a:gd name="csY2" fmla="*/ 0 h 461665"/>
              <a:gd name="csX3" fmla="*/ 623522 w 623522"/>
              <a:gd name="csY3" fmla="*/ 230833 h 461665"/>
              <a:gd name="csX4" fmla="*/ 392690 w 623522"/>
              <a:gd name="csY4" fmla="*/ 461665 h 461665"/>
              <a:gd name="csX5" fmla="*/ 392690 w 623522"/>
              <a:gd name="csY5" fmla="*/ 346249 h 461665"/>
              <a:gd name="csX6" fmla="*/ 0 w 623522"/>
              <a:gd name="csY6" fmla="*/ 346249 h 461665"/>
              <a:gd name="csX7" fmla="*/ 0 w 623522"/>
              <a:gd name="csY7" fmla="*/ 115416 h 46166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623522" h="461665" fill="none" extrusionOk="0">
                <a:moveTo>
                  <a:pt x="0" y="115416"/>
                </a:moveTo>
                <a:cubicBezTo>
                  <a:pt x="178457" y="101711"/>
                  <a:pt x="309201" y="153038"/>
                  <a:pt x="392690" y="115416"/>
                </a:cubicBezTo>
                <a:cubicBezTo>
                  <a:pt x="384223" y="78285"/>
                  <a:pt x="400695" y="40731"/>
                  <a:pt x="392690" y="0"/>
                </a:cubicBezTo>
                <a:cubicBezTo>
                  <a:pt x="507400" y="99462"/>
                  <a:pt x="529903" y="175054"/>
                  <a:pt x="623522" y="230833"/>
                </a:cubicBezTo>
                <a:cubicBezTo>
                  <a:pt x="585540" y="313184"/>
                  <a:pt x="435195" y="402982"/>
                  <a:pt x="392690" y="461665"/>
                </a:cubicBezTo>
                <a:cubicBezTo>
                  <a:pt x="390828" y="405593"/>
                  <a:pt x="405243" y="376288"/>
                  <a:pt x="392690" y="346249"/>
                </a:cubicBezTo>
                <a:cubicBezTo>
                  <a:pt x="262643" y="360896"/>
                  <a:pt x="95562" y="319018"/>
                  <a:pt x="0" y="346249"/>
                </a:cubicBezTo>
                <a:cubicBezTo>
                  <a:pt x="-5598" y="251100"/>
                  <a:pt x="21076" y="229899"/>
                  <a:pt x="0" y="115416"/>
                </a:cubicBezTo>
                <a:close/>
              </a:path>
              <a:path w="623522" h="461665" stroke="0" extrusionOk="0">
                <a:moveTo>
                  <a:pt x="0" y="115416"/>
                </a:moveTo>
                <a:cubicBezTo>
                  <a:pt x="131574" y="107333"/>
                  <a:pt x="199041" y="117827"/>
                  <a:pt x="392690" y="115416"/>
                </a:cubicBezTo>
                <a:cubicBezTo>
                  <a:pt x="392596" y="84462"/>
                  <a:pt x="396243" y="49817"/>
                  <a:pt x="392690" y="0"/>
                </a:cubicBezTo>
                <a:cubicBezTo>
                  <a:pt x="471910" y="28715"/>
                  <a:pt x="508056" y="164103"/>
                  <a:pt x="623522" y="230833"/>
                </a:cubicBezTo>
                <a:cubicBezTo>
                  <a:pt x="570516" y="332033"/>
                  <a:pt x="481849" y="350196"/>
                  <a:pt x="392690" y="461665"/>
                </a:cubicBezTo>
                <a:cubicBezTo>
                  <a:pt x="392049" y="425089"/>
                  <a:pt x="402284" y="376190"/>
                  <a:pt x="392690" y="346249"/>
                </a:cubicBezTo>
                <a:cubicBezTo>
                  <a:pt x="200420" y="384818"/>
                  <a:pt x="181638" y="312550"/>
                  <a:pt x="0" y="346249"/>
                </a:cubicBezTo>
                <a:cubicBezTo>
                  <a:pt x="-26904" y="275069"/>
                  <a:pt x="19292" y="217950"/>
                  <a:pt x="0" y="115416"/>
                </a:cubicBezTo>
                <a:close/>
              </a:path>
            </a:pathLst>
          </a:custGeom>
          <a:solidFill>
            <a:srgbClr val="FF0000"/>
          </a:solidFill>
          <a:ln w="57150">
            <a:solidFill>
              <a:schemeClr val="tx1"/>
            </a:solidFill>
            <a:extLst>
              <a:ext uri="{C807C97D-BFC1-408E-A445-0C87EB9F89A2}">
                <ask:lineSketchStyleProps xmlns:ask="http://schemas.microsoft.com/office/drawing/2018/sketchyshapes" sd="1198602906">
                  <a:prstGeom prst="rightArrow">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22" name="TextBox 21">
            <a:extLst>
              <a:ext uri="{FF2B5EF4-FFF2-40B4-BE49-F238E27FC236}">
                <a16:creationId xmlns:a16="http://schemas.microsoft.com/office/drawing/2014/main" id="{0638610B-7F07-B44C-9167-CF55CE9F3366}"/>
              </a:ext>
            </a:extLst>
          </p:cNvPr>
          <p:cNvSpPr txBox="1"/>
          <p:nvPr/>
        </p:nvSpPr>
        <p:spPr>
          <a:xfrm>
            <a:off x="-187951" y="1431881"/>
            <a:ext cx="2302330" cy="646331"/>
          </a:xfrm>
          <a:prstGeom prst="rect">
            <a:avLst/>
          </a:prstGeom>
          <a:noFill/>
        </p:spPr>
        <p:txBody>
          <a:bodyPr wrap="square" rtlCol="0">
            <a:spAutoFit/>
          </a:bodyPr>
          <a:lstStyle/>
          <a:p>
            <a:pPr algn="ctr"/>
            <a:r>
              <a:rPr lang="en-GB" sz="3600" b="1" dirty="0">
                <a:solidFill>
                  <a:srgbClr val="0070C0"/>
                </a:solidFill>
                <a:latin typeface="Arial" panose="020B0604020202020204" pitchFamily="34" charset="0"/>
                <a:cs typeface="Arial" panose="020B0604020202020204" pitchFamily="34" charset="0"/>
              </a:rPr>
              <a:t>STEP 8</a:t>
            </a:r>
          </a:p>
        </p:txBody>
      </p:sp>
      <p:sp>
        <p:nvSpPr>
          <p:cNvPr id="23" name="TextBox 22">
            <a:extLst>
              <a:ext uri="{FF2B5EF4-FFF2-40B4-BE49-F238E27FC236}">
                <a16:creationId xmlns:a16="http://schemas.microsoft.com/office/drawing/2014/main" id="{D16FC738-5EF4-2B48-A33A-FF3B13FC5F60}"/>
              </a:ext>
            </a:extLst>
          </p:cNvPr>
          <p:cNvSpPr txBox="1"/>
          <p:nvPr/>
        </p:nvSpPr>
        <p:spPr>
          <a:xfrm>
            <a:off x="-25882" y="3729351"/>
            <a:ext cx="2302330" cy="646331"/>
          </a:xfrm>
          <a:prstGeom prst="rect">
            <a:avLst/>
          </a:prstGeom>
          <a:noFill/>
        </p:spPr>
        <p:txBody>
          <a:bodyPr wrap="square" rtlCol="0">
            <a:spAutoFit/>
          </a:bodyPr>
          <a:lstStyle/>
          <a:p>
            <a:pPr algn="ctr"/>
            <a:r>
              <a:rPr lang="en-GB" sz="3600" b="1" dirty="0">
                <a:solidFill>
                  <a:srgbClr val="0070C0"/>
                </a:solidFill>
                <a:latin typeface="Arial" panose="020B0604020202020204" pitchFamily="34" charset="0"/>
                <a:cs typeface="Arial" panose="020B0604020202020204" pitchFamily="34" charset="0"/>
              </a:rPr>
              <a:t>STEP 9</a:t>
            </a:r>
          </a:p>
        </p:txBody>
      </p:sp>
      <p:sp>
        <p:nvSpPr>
          <p:cNvPr id="24" name="TextBox 23">
            <a:extLst>
              <a:ext uri="{FF2B5EF4-FFF2-40B4-BE49-F238E27FC236}">
                <a16:creationId xmlns:a16="http://schemas.microsoft.com/office/drawing/2014/main" id="{BF3AE058-88AD-4449-B643-273BD35D493B}"/>
              </a:ext>
            </a:extLst>
          </p:cNvPr>
          <p:cNvSpPr txBox="1"/>
          <p:nvPr/>
        </p:nvSpPr>
        <p:spPr>
          <a:xfrm>
            <a:off x="-187951" y="5903784"/>
            <a:ext cx="2302330" cy="584775"/>
          </a:xfrm>
          <a:prstGeom prst="rect">
            <a:avLst/>
          </a:prstGeom>
          <a:noFill/>
        </p:spPr>
        <p:txBody>
          <a:bodyPr wrap="square" rtlCol="0">
            <a:spAutoFit/>
          </a:bodyPr>
          <a:lstStyle/>
          <a:p>
            <a:pPr algn="ctr"/>
            <a:r>
              <a:rPr lang="en-GB" sz="3200" b="1" dirty="0">
                <a:solidFill>
                  <a:srgbClr val="0070C0"/>
                </a:solidFill>
                <a:latin typeface="Arial" panose="020B0604020202020204" pitchFamily="34" charset="0"/>
                <a:cs typeface="Arial" panose="020B0604020202020204" pitchFamily="34" charset="0"/>
              </a:rPr>
              <a:t>STEP 10</a:t>
            </a:r>
          </a:p>
        </p:txBody>
      </p:sp>
      <p:sp>
        <p:nvSpPr>
          <p:cNvPr id="5" name="&quot;No&quot; Symbol 4">
            <a:extLst>
              <a:ext uri="{FF2B5EF4-FFF2-40B4-BE49-F238E27FC236}">
                <a16:creationId xmlns:a16="http://schemas.microsoft.com/office/drawing/2014/main" id="{C25441B6-D0DD-2243-A6EE-3ECB1607C98A}"/>
              </a:ext>
            </a:extLst>
          </p:cNvPr>
          <p:cNvSpPr/>
          <p:nvPr/>
        </p:nvSpPr>
        <p:spPr>
          <a:xfrm>
            <a:off x="5380311" y="6257836"/>
            <a:ext cx="1338285" cy="707886"/>
          </a:xfrm>
          <a:prstGeom prst="noSmoking">
            <a:avLst>
              <a:gd name="adj" fmla="val 17315"/>
            </a:avLst>
          </a:prstGeom>
          <a:solidFill>
            <a:srgbClr val="FFC000"/>
          </a:solidFill>
          <a:ln w="38100">
            <a:solidFill>
              <a:schemeClr val="tx1"/>
            </a:solidFill>
            <a:extLst>
              <a:ext uri="{C807C97D-BFC1-408E-A445-0C87EB9F89A2}">
                <ask:lineSketchStyleProps xmlns:ask="http://schemas.microsoft.com/office/drawing/2018/sketchyshapes" sd="1219033472">
                  <a:custGeom>
                    <a:avLst/>
                    <a:gdLst>
                      <a:gd name="connsiteX0" fmla="*/ 0 w 1338285"/>
                      <a:gd name="connsiteY0" fmla="*/ 353943 h 707886"/>
                      <a:gd name="connsiteX1" fmla="*/ 669143 w 1338285"/>
                      <a:gd name="connsiteY1" fmla="*/ 0 h 707886"/>
                      <a:gd name="connsiteX2" fmla="*/ 1338286 w 1338285"/>
                      <a:gd name="connsiteY2" fmla="*/ 353943 h 707886"/>
                      <a:gd name="connsiteX3" fmla="*/ 669143 w 1338285"/>
                      <a:gd name="connsiteY3" fmla="*/ 707886 h 707886"/>
                      <a:gd name="connsiteX4" fmla="*/ 0 w 1338285"/>
                      <a:gd name="connsiteY4" fmla="*/ 353943 h 707886"/>
                      <a:gd name="connsiteX5" fmla="*/ 1094467 w 1338285"/>
                      <a:gd name="connsiteY5" fmla="*/ 499258 h 707886"/>
                      <a:gd name="connsiteX6" fmla="*/ 788570 w 1338285"/>
                      <a:gd name="connsiteY6" fmla="*/ 128160 h 707886"/>
                      <a:gd name="connsiteX7" fmla="*/ 400634 w 1338285"/>
                      <a:gd name="connsiteY7" fmla="*/ 152413 h 707886"/>
                      <a:gd name="connsiteX8" fmla="*/ 733674 w 1338285"/>
                      <a:gd name="connsiteY8" fmla="*/ 318899 h 707886"/>
                      <a:gd name="connsiteX9" fmla="*/ 1094467 w 1338285"/>
                      <a:gd name="connsiteY9" fmla="*/ 499258 h 707886"/>
                      <a:gd name="connsiteX10" fmla="*/ 243818 w 1338285"/>
                      <a:gd name="connsiteY10" fmla="*/ 208628 h 707886"/>
                      <a:gd name="connsiteX11" fmla="*/ 549715 w 1338285"/>
                      <a:gd name="connsiteY11" fmla="*/ 579726 h 707886"/>
                      <a:gd name="connsiteX12" fmla="*/ 937651 w 1338285"/>
                      <a:gd name="connsiteY12" fmla="*/ 555473 h 707886"/>
                      <a:gd name="connsiteX13" fmla="*/ 583796 w 1338285"/>
                      <a:gd name="connsiteY13" fmla="*/ 378582 h 707886"/>
                      <a:gd name="connsiteX14" fmla="*/ 243818 w 1338285"/>
                      <a:gd name="connsiteY14" fmla="*/ 208628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38285" h="707886" fill="none" extrusionOk="0">
                        <a:moveTo>
                          <a:pt x="0" y="353943"/>
                        </a:moveTo>
                        <a:cubicBezTo>
                          <a:pt x="-21532" y="162002"/>
                          <a:pt x="267662" y="-22027"/>
                          <a:pt x="669143" y="0"/>
                        </a:cubicBezTo>
                        <a:cubicBezTo>
                          <a:pt x="1033219" y="-389"/>
                          <a:pt x="1319056" y="119267"/>
                          <a:pt x="1338286" y="353943"/>
                        </a:cubicBezTo>
                        <a:cubicBezTo>
                          <a:pt x="1344383" y="466955"/>
                          <a:pt x="964292" y="751333"/>
                          <a:pt x="669143" y="707886"/>
                        </a:cubicBezTo>
                        <a:cubicBezTo>
                          <a:pt x="297523" y="711574"/>
                          <a:pt x="6713" y="554409"/>
                          <a:pt x="0" y="353943"/>
                        </a:cubicBezTo>
                        <a:close/>
                        <a:moveTo>
                          <a:pt x="1094467" y="499258"/>
                        </a:moveTo>
                        <a:cubicBezTo>
                          <a:pt x="838678" y="664409"/>
                          <a:pt x="444237" y="60419"/>
                          <a:pt x="788570" y="128160"/>
                        </a:cubicBezTo>
                        <a:cubicBezTo>
                          <a:pt x="906880" y="162316"/>
                          <a:pt x="271449" y="181141"/>
                          <a:pt x="400634" y="152413"/>
                        </a:cubicBezTo>
                        <a:cubicBezTo>
                          <a:pt x="495828" y="151041"/>
                          <a:pt x="625917" y="303365"/>
                          <a:pt x="733674" y="318899"/>
                        </a:cubicBezTo>
                        <a:cubicBezTo>
                          <a:pt x="841431" y="334433"/>
                          <a:pt x="897962" y="447009"/>
                          <a:pt x="1094467" y="499258"/>
                        </a:cubicBezTo>
                        <a:close/>
                        <a:moveTo>
                          <a:pt x="243818" y="208628"/>
                        </a:moveTo>
                        <a:cubicBezTo>
                          <a:pt x="570472" y="137326"/>
                          <a:pt x="940320" y="631555"/>
                          <a:pt x="549715" y="579726"/>
                        </a:cubicBezTo>
                        <a:cubicBezTo>
                          <a:pt x="406412" y="590017"/>
                          <a:pt x="1046631" y="515686"/>
                          <a:pt x="937651" y="555473"/>
                        </a:cubicBezTo>
                        <a:cubicBezTo>
                          <a:pt x="748696" y="495424"/>
                          <a:pt x="747370" y="442189"/>
                          <a:pt x="583796" y="378582"/>
                        </a:cubicBezTo>
                        <a:cubicBezTo>
                          <a:pt x="420222" y="314975"/>
                          <a:pt x="430217" y="251798"/>
                          <a:pt x="243818" y="208628"/>
                        </a:cubicBezTo>
                        <a:close/>
                      </a:path>
                      <a:path w="1338285" h="707886" stroke="0" extrusionOk="0">
                        <a:moveTo>
                          <a:pt x="0" y="353943"/>
                        </a:moveTo>
                        <a:cubicBezTo>
                          <a:pt x="-20307" y="145940"/>
                          <a:pt x="223532" y="28544"/>
                          <a:pt x="669143" y="0"/>
                        </a:cubicBezTo>
                        <a:cubicBezTo>
                          <a:pt x="1067033" y="5965"/>
                          <a:pt x="1310786" y="159340"/>
                          <a:pt x="1338286" y="353943"/>
                        </a:cubicBezTo>
                        <a:cubicBezTo>
                          <a:pt x="1302511" y="584356"/>
                          <a:pt x="1030527" y="753058"/>
                          <a:pt x="669143" y="707886"/>
                        </a:cubicBezTo>
                        <a:cubicBezTo>
                          <a:pt x="249873" y="680687"/>
                          <a:pt x="17800" y="557925"/>
                          <a:pt x="0" y="353943"/>
                        </a:cubicBezTo>
                        <a:close/>
                        <a:moveTo>
                          <a:pt x="1094467" y="499258"/>
                        </a:moveTo>
                        <a:cubicBezTo>
                          <a:pt x="938724" y="644428"/>
                          <a:pt x="401614" y="73393"/>
                          <a:pt x="788570" y="128160"/>
                        </a:cubicBezTo>
                        <a:cubicBezTo>
                          <a:pt x="901905" y="137817"/>
                          <a:pt x="268119" y="194412"/>
                          <a:pt x="400634" y="152413"/>
                        </a:cubicBezTo>
                        <a:cubicBezTo>
                          <a:pt x="557455" y="187848"/>
                          <a:pt x="582323" y="289313"/>
                          <a:pt x="733674" y="318899"/>
                        </a:cubicBezTo>
                        <a:cubicBezTo>
                          <a:pt x="885025" y="348485"/>
                          <a:pt x="971772" y="461439"/>
                          <a:pt x="1094467" y="499258"/>
                        </a:cubicBezTo>
                        <a:close/>
                        <a:moveTo>
                          <a:pt x="243818" y="208628"/>
                        </a:moveTo>
                        <a:cubicBezTo>
                          <a:pt x="417546" y="62111"/>
                          <a:pt x="1001950" y="663714"/>
                          <a:pt x="549715" y="579726"/>
                        </a:cubicBezTo>
                        <a:cubicBezTo>
                          <a:pt x="430150" y="585651"/>
                          <a:pt x="1058496" y="559169"/>
                          <a:pt x="937651" y="555473"/>
                        </a:cubicBezTo>
                        <a:cubicBezTo>
                          <a:pt x="792471" y="485213"/>
                          <a:pt x="724774" y="417340"/>
                          <a:pt x="611549" y="392456"/>
                        </a:cubicBezTo>
                        <a:cubicBezTo>
                          <a:pt x="498324" y="367572"/>
                          <a:pt x="331068" y="243658"/>
                          <a:pt x="243818" y="208628"/>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TextBox 2">
            <a:extLst>
              <a:ext uri="{FF2B5EF4-FFF2-40B4-BE49-F238E27FC236}">
                <a16:creationId xmlns:a16="http://schemas.microsoft.com/office/drawing/2014/main" id="{8B715280-1813-4B40-84D9-20F2F3A011B4}"/>
              </a:ext>
            </a:extLst>
          </p:cNvPr>
          <p:cNvSpPr txBox="1"/>
          <p:nvPr/>
        </p:nvSpPr>
        <p:spPr>
          <a:xfrm>
            <a:off x="8125755" y="108765"/>
            <a:ext cx="3808068" cy="1446550"/>
          </a:xfrm>
          <a:prstGeom prst="rect">
            <a:avLst/>
          </a:prstGeom>
          <a:solidFill>
            <a:schemeClr val="bg1"/>
          </a:solidFill>
          <a:ln w="38100">
            <a:solidFill>
              <a:srgbClr val="0432FF"/>
            </a:solidFill>
          </a:ln>
        </p:spPr>
        <p:txBody>
          <a:bodyPr wrap="square" rtlCol="0">
            <a:spAutoFit/>
          </a:bodyPr>
          <a:lstStyle/>
          <a:p>
            <a:r>
              <a:rPr lang="en-GB" b="1" i="1" dirty="0">
                <a:solidFill>
                  <a:srgbClr val="0432FF"/>
                </a:solidFill>
                <a:latin typeface="Times New Roman" panose="02020603050405020304" pitchFamily="18" charset="0"/>
                <a:cs typeface="Times New Roman" panose="02020603050405020304" pitchFamily="18" charset="0"/>
              </a:rPr>
              <a:t>**TIP: </a:t>
            </a:r>
            <a:r>
              <a:rPr lang="en-GB" sz="1400" i="1" dirty="0">
                <a:solidFill>
                  <a:srgbClr val="0432FF"/>
                </a:solidFill>
                <a:latin typeface="Times New Roman" panose="02020603050405020304" pitchFamily="18" charset="0"/>
                <a:cs typeface="Times New Roman" panose="02020603050405020304" pitchFamily="18" charset="0"/>
              </a:rPr>
              <a:t>for collaborative studies, add multiple researchers to allow multiple people to administer the study on SONA systems!</a:t>
            </a:r>
          </a:p>
          <a:p>
            <a:r>
              <a:rPr lang="en-GB" sz="1400" i="1" dirty="0">
                <a:solidFill>
                  <a:srgbClr val="0432FF"/>
                </a:solidFill>
                <a:latin typeface="Times New Roman" panose="02020603050405020304" pitchFamily="18" charset="0"/>
                <a:cs typeface="Times New Roman" panose="02020603050405020304" pitchFamily="18" charset="0"/>
              </a:rPr>
              <a:t>You can also combine the REP hours of multiple researchers (including the P.I.) by emailing </a:t>
            </a:r>
            <a:r>
              <a:rPr lang="en-GB" sz="1400" i="1" dirty="0" err="1">
                <a:solidFill>
                  <a:srgbClr val="0432FF"/>
                </a:solidFill>
                <a:latin typeface="Times New Roman" panose="02020603050405020304" pitchFamily="18" charset="0"/>
                <a:cs typeface="Times New Roman" panose="02020603050405020304" pitchFamily="18" charset="0"/>
              </a:rPr>
              <a:t>REP-Psych@unimelb.edu.au</a:t>
            </a:r>
            <a:endParaRPr lang="en-GB" i="1" dirty="0">
              <a:solidFill>
                <a:srgbClr val="0432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4787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6712B9-7864-024E-AF9A-F22300070EA7}"/>
              </a:ext>
            </a:extLst>
          </p:cNvPr>
          <p:cNvPicPr>
            <a:picLocks noChangeAspect="1"/>
          </p:cNvPicPr>
          <p:nvPr/>
        </p:nvPicPr>
        <p:blipFill>
          <a:blip r:embed="rId2"/>
          <a:stretch>
            <a:fillRect/>
          </a:stretch>
        </p:blipFill>
        <p:spPr>
          <a:xfrm>
            <a:off x="2472882" y="1609777"/>
            <a:ext cx="9620005" cy="1075177"/>
          </a:xfrm>
          <a:prstGeom prst="rect">
            <a:avLst/>
          </a:prstGeom>
        </p:spPr>
      </p:pic>
      <p:sp>
        <p:nvSpPr>
          <p:cNvPr id="4" name="TextBox 3">
            <a:extLst>
              <a:ext uri="{FF2B5EF4-FFF2-40B4-BE49-F238E27FC236}">
                <a16:creationId xmlns:a16="http://schemas.microsoft.com/office/drawing/2014/main" id="{AE529080-CA18-0B42-B7B9-05F318D2F22D}"/>
              </a:ext>
            </a:extLst>
          </p:cNvPr>
          <p:cNvSpPr txBox="1"/>
          <p:nvPr/>
        </p:nvSpPr>
        <p:spPr>
          <a:xfrm>
            <a:off x="2047848" y="278041"/>
            <a:ext cx="9598052" cy="400110"/>
          </a:xfrm>
          <a:prstGeom prst="rect">
            <a:avLst/>
          </a:prstGeom>
          <a:noFill/>
          <a:ln>
            <a:solidFill>
              <a:schemeClr val="tx1"/>
            </a:solidFill>
          </a:ln>
        </p:spPr>
        <p:txBody>
          <a:bodyPr wrap="square" rtlCol="0">
            <a:spAutoFit/>
          </a:bodyPr>
          <a:lstStyle/>
          <a:p>
            <a:r>
              <a:rPr lang="en-GB" sz="2000" dirty="0">
                <a:latin typeface="Arial" panose="020B0604020202020204" pitchFamily="34" charset="0"/>
                <a:cs typeface="Arial" panose="020B0604020202020204" pitchFamily="34" charset="0"/>
              </a:rPr>
              <a:t>Scroll down to “Advanced Settings”</a:t>
            </a:r>
          </a:p>
        </p:txBody>
      </p:sp>
      <p:sp>
        <p:nvSpPr>
          <p:cNvPr id="11" name="TextBox 10">
            <a:extLst>
              <a:ext uri="{FF2B5EF4-FFF2-40B4-BE49-F238E27FC236}">
                <a16:creationId xmlns:a16="http://schemas.microsoft.com/office/drawing/2014/main" id="{0DC13D84-3AFA-EA40-9A36-31F479E08409}"/>
              </a:ext>
            </a:extLst>
          </p:cNvPr>
          <p:cNvSpPr txBox="1"/>
          <p:nvPr/>
        </p:nvSpPr>
        <p:spPr>
          <a:xfrm>
            <a:off x="-103415" y="185709"/>
            <a:ext cx="2302330" cy="584775"/>
          </a:xfrm>
          <a:prstGeom prst="rect">
            <a:avLst/>
          </a:prstGeom>
          <a:noFill/>
        </p:spPr>
        <p:txBody>
          <a:bodyPr wrap="square" rtlCol="0">
            <a:spAutoFit/>
          </a:bodyPr>
          <a:lstStyle/>
          <a:p>
            <a:pPr algn="ctr"/>
            <a:r>
              <a:rPr lang="en-GB" sz="3200" b="1" dirty="0">
                <a:solidFill>
                  <a:srgbClr val="0070C0"/>
                </a:solidFill>
                <a:latin typeface="Arial" panose="020B0604020202020204" pitchFamily="34" charset="0"/>
                <a:cs typeface="Arial" panose="020B0604020202020204" pitchFamily="34" charset="0"/>
              </a:rPr>
              <a:t>STEP 11</a:t>
            </a:r>
          </a:p>
        </p:txBody>
      </p:sp>
      <p:sp>
        <p:nvSpPr>
          <p:cNvPr id="19" name="TextBox 18">
            <a:extLst>
              <a:ext uri="{FF2B5EF4-FFF2-40B4-BE49-F238E27FC236}">
                <a16:creationId xmlns:a16="http://schemas.microsoft.com/office/drawing/2014/main" id="{BF300585-5126-B945-B427-C896DDD9AEED}"/>
              </a:ext>
            </a:extLst>
          </p:cNvPr>
          <p:cNvSpPr txBox="1"/>
          <p:nvPr/>
        </p:nvSpPr>
        <p:spPr>
          <a:xfrm>
            <a:off x="30734" y="2035889"/>
            <a:ext cx="2245714" cy="4031873"/>
          </a:xfrm>
          <a:prstGeom prst="rect">
            <a:avLst/>
          </a:prstGeom>
          <a:noFill/>
          <a:ln>
            <a:solidFill>
              <a:schemeClr val="tx1"/>
            </a:solidFill>
          </a:ln>
        </p:spPr>
        <p:txBody>
          <a:bodyPr wrap="square" rtlCol="0">
            <a:spAutoFit/>
          </a:bodyPr>
          <a:lstStyle/>
          <a:p>
            <a:r>
              <a:rPr lang="en-GB" sz="1600" dirty="0">
                <a:latin typeface="Arial" panose="020B0604020202020204" pitchFamily="34" charset="0"/>
                <a:cs typeface="Arial" panose="020B0604020202020204" pitchFamily="34" charset="0"/>
              </a:rPr>
              <a:t>Check that the “Participant Sign-up Deadline” </a:t>
            </a:r>
          </a:p>
          <a:p>
            <a:r>
              <a:rPr lang="en-GB" sz="1600" dirty="0">
                <a:latin typeface="Arial" panose="020B0604020202020204" pitchFamily="34" charset="0"/>
                <a:cs typeface="Arial" panose="020B0604020202020204" pitchFamily="34" charset="0"/>
              </a:rPr>
              <a:t>and </a:t>
            </a:r>
          </a:p>
          <a:p>
            <a:r>
              <a:rPr lang="en-GB" sz="1600" dirty="0">
                <a:latin typeface="Arial" panose="020B0604020202020204" pitchFamily="34" charset="0"/>
                <a:cs typeface="Arial" panose="020B0604020202020204" pitchFamily="34" charset="0"/>
              </a:rPr>
              <a:t>“Participant Cancellation Deadline”</a:t>
            </a:r>
          </a:p>
          <a:p>
            <a:r>
              <a:rPr lang="en-GB" sz="1600" dirty="0">
                <a:latin typeface="Arial" panose="020B0604020202020204" pitchFamily="34" charset="0"/>
                <a:cs typeface="Arial" panose="020B0604020202020204" pitchFamily="34" charset="0"/>
                <a:sym typeface="Wingdings" pitchFamily="2" charset="2"/>
              </a:rPr>
              <a:t>are set correctly. </a:t>
            </a:r>
          </a:p>
          <a:p>
            <a:r>
              <a:rPr lang="en-GB" sz="1600" b="1" dirty="0">
                <a:highlight>
                  <a:srgbClr val="FFFF00"/>
                </a:highlight>
                <a:latin typeface="Arial" panose="020B0604020202020204" pitchFamily="34" charset="0"/>
                <a:cs typeface="Arial" panose="020B0604020202020204" pitchFamily="34" charset="0"/>
                <a:sym typeface="Wingdings" pitchFamily="2" charset="2"/>
              </a:rPr>
              <a:t>Default setting is 24 hours</a:t>
            </a:r>
            <a:r>
              <a:rPr lang="en-GB" sz="1600" dirty="0">
                <a:latin typeface="Arial" panose="020B0604020202020204" pitchFamily="34" charset="0"/>
                <a:cs typeface="Arial" panose="020B0604020202020204" pitchFamily="34" charset="0"/>
                <a:sym typeface="Wingdings" pitchFamily="2" charset="2"/>
              </a:rPr>
              <a:t>, but if you want to start recruiting participants in 12 hours from now, you should set this to a smaller number or participants will not be able to sign up! </a:t>
            </a:r>
          </a:p>
        </p:txBody>
      </p:sp>
      <p:sp>
        <p:nvSpPr>
          <p:cNvPr id="20" name="Right Arrow 19">
            <a:extLst>
              <a:ext uri="{FF2B5EF4-FFF2-40B4-BE49-F238E27FC236}">
                <a16:creationId xmlns:a16="http://schemas.microsoft.com/office/drawing/2014/main" id="{04C7BB6E-4EB1-D347-813C-5854E392CC18}"/>
              </a:ext>
            </a:extLst>
          </p:cNvPr>
          <p:cNvSpPr/>
          <p:nvPr/>
        </p:nvSpPr>
        <p:spPr>
          <a:xfrm rot="19568592">
            <a:off x="1853651" y="2549215"/>
            <a:ext cx="1188012" cy="583886"/>
          </a:xfrm>
          <a:custGeom>
            <a:avLst/>
            <a:gdLst>
              <a:gd name="csX0" fmla="*/ 0 w 1188012"/>
              <a:gd name="csY0" fmla="*/ 145972 h 583886"/>
              <a:gd name="csX1" fmla="*/ 448035 w 1188012"/>
              <a:gd name="csY1" fmla="*/ 145972 h 583886"/>
              <a:gd name="csX2" fmla="*/ 896069 w 1188012"/>
              <a:gd name="csY2" fmla="*/ 145972 h 583886"/>
              <a:gd name="csX3" fmla="*/ 896069 w 1188012"/>
              <a:gd name="csY3" fmla="*/ 0 h 583886"/>
              <a:gd name="csX4" fmla="*/ 1188012 w 1188012"/>
              <a:gd name="csY4" fmla="*/ 291943 h 583886"/>
              <a:gd name="csX5" fmla="*/ 896069 w 1188012"/>
              <a:gd name="csY5" fmla="*/ 583886 h 583886"/>
              <a:gd name="csX6" fmla="*/ 896069 w 1188012"/>
              <a:gd name="csY6" fmla="*/ 437915 h 583886"/>
              <a:gd name="csX7" fmla="*/ 465956 w 1188012"/>
              <a:gd name="csY7" fmla="*/ 437915 h 583886"/>
              <a:gd name="csX8" fmla="*/ 0 w 1188012"/>
              <a:gd name="csY8" fmla="*/ 437915 h 583886"/>
              <a:gd name="csX9" fmla="*/ 0 w 1188012"/>
              <a:gd name="csY9" fmla="*/ 145972 h 58388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1188012" h="583886" fill="none" extrusionOk="0">
                <a:moveTo>
                  <a:pt x="0" y="145972"/>
                </a:moveTo>
                <a:cubicBezTo>
                  <a:pt x="100360" y="122383"/>
                  <a:pt x="328239" y="151578"/>
                  <a:pt x="448035" y="145972"/>
                </a:cubicBezTo>
                <a:cubicBezTo>
                  <a:pt x="567832" y="140366"/>
                  <a:pt x="718425" y="176567"/>
                  <a:pt x="896069" y="145972"/>
                </a:cubicBezTo>
                <a:cubicBezTo>
                  <a:pt x="882307" y="92917"/>
                  <a:pt x="907629" y="29892"/>
                  <a:pt x="896069" y="0"/>
                </a:cubicBezTo>
                <a:cubicBezTo>
                  <a:pt x="1044508" y="101819"/>
                  <a:pt x="1059149" y="218693"/>
                  <a:pt x="1188012" y="291943"/>
                </a:cubicBezTo>
                <a:cubicBezTo>
                  <a:pt x="1126607" y="421227"/>
                  <a:pt x="956494" y="481176"/>
                  <a:pt x="896069" y="583886"/>
                </a:cubicBezTo>
                <a:cubicBezTo>
                  <a:pt x="891549" y="544942"/>
                  <a:pt x="899754" y="495523"/>
                  <a:pt x="896069" y="437915"/>
                </a:cubicBezTo>
                <a:cubicBezTo>
                  <a:pt x="774275" y="463034"/>
                  <a:pt x="564170" y="435916"/>
                  <a:pt x="465956" y="437915"/>
                </a:cubicBezTo>
                <a:cubicBezTo>
                  <a:pt x="367742" y="439914"/>
                  <a:pt x="171014" y="404226"/>
                  <a:pt x="0" y="437915"/>
                </a:cubicBezTo>
                <a:cubicBezTo>
                  <a:pt x="-8057" y="378909"/>
                  <a:pt x="23142" y="251037"/>
                  <a:pt x="0" y="145972"/>
                </a:cubicBezTo>
                <a:close/>
              </a:path>
              <a:path w="1188012" h="583886" stroke="0" extrusionOk="0">
                <a:moveTo>
                  <a:pt x="0" y="145972"/>
                </a:moveTo>
                <a:cubicBezTo>
                  <a:pt x="173493" y="134575"/>
                  <a:pt x="327156" y="162200"/>
                  <a:pt x="465956" y="145972"/>
                </a:cubicBezTo>
                <a:cubicBezTo>
                  <a:pt x="604756" y="129744"/>
                  <a:pt x="773253" y="166211"/>
                  <a:pt x="896069" y="145972"/>
                </a:cubicBezTo>
                <a:cubicBezTo>
                  <a:pt x="889039" y="109180"/>
                  <a:pt x="905384" y="37601"/>
                  <a:pt x="896069" y="0"/>
                </a:cubicBezTo>
                <a:cubicBezTo>
                  <a:pt x="1005768" y="89318"/>
                  <a:pt x="1109398" y="245335"/>
                  <a:pt x="1188012" y="291943"/>
                </a:cubicBezTo>
                <a:cubicBezTo>
                  <a:pt x="1137451" y="363939"/>
                  <a:pt x="1006191" y="460772"/>
                  <a:pt x="896069" y="583886"/>
                </a:cubicBezTo>
                <a:cubicBezTo>
                  <a:pt x="879288" y="517769"/>
                  <a:pt x="903046" y="485192"/>
                  <a:pt x="896069" y="437915"/>
                </a:cubicBezTo>
                <a:cubicBezTo>
                  <a:pt x="679424" y="462586"/>
                  <a:pt x="573071" y="391203"/>
                  <a:pt x="430113" y="437915"/>
                </a:cubicBezTo>
                <a:cubicBezTo>
                  <a:pt x="287155" y="484627"/>
                  <a:pt x="112777" y="388299"/>
                  <a:pt x="0" y="437915"/>
                </a:cubicBezTo>
                <a:cubicBezTo>
                  <a:pt x="-4089" y="343572"/>
                  <a:pt x="5492" y="285923"/>
                  <a:pt x="0" y="145972"/>
                </a:cubicBezTo>
                <a:close/>
              </a:path>
            </a:pathLst>
          </a:custGeom>
          <a:solidFill>
            <a:srgbClr val="FF0000"/>
          </a:solidFill>
          <a:ln w="57150">
            <a:solidFill>
              <a:schemeClr val="tx1"/>
            </a:solidFill>
            <a:extLst>
              <a:ext uri="{C807C97D-BFC1-408E-A445-0C87EB9F89A2}">
                <ask:lineSketchStyleProps xmlns:ask="http://schemas.microsoft.com/office/drawing/2018/sketchyshapes" sd="1198602906">
                  <a:prstGeom prst="rightArrow">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22" name="TextBox 21">
            <a:extLst>
              <a:ext uri="{FF2B5EF4-FFF2-40B4-BE49-F238E27FC236}">
                <a16:creationId xmlns:a16="http://schemas.microsoft.com/office/drawing/2014/main" id="{0638610B-7F07-B44C-9167-CF55CE9F3366}"/>
              </a:ext>
            </a:extLst>
          </p:cNvPr>
          <p:cNvSpPr txBox="1"/>
          <p:nvPr/>
        </p:nvSpPr>
        <p:spPr>
          <a:xfrm>
            <a:off x="-59008" y="1447694"/>
            <a:ext cx="2302330" cy="584775"/>
          </a:xfrm>
          <a:prstGeom prst="rect">
            <a:avLst/>
          </a:prstGeom>
          <a:noFill/>
        </p:spPr>
        <p:txBody>
          <a:bodyPr wrap="square" rtlCol="0">
            <a:spAutoFit/>
          </a:bodyPr>
          <a:lstStyle/>
          <a:p>
            <a:pPr algn="ctr"/>
            <a:r>
              <a:rPr lang="en-GB" sz="3200" b="1" dirty="0">
                <a:solidFill>
                  <a:srgbClr val="0070C0"/>
                </a:solidFill>
                <a:latin typeface="Arial" panose="020B0604020202020204" pitchFamily="34" charset="0"/>
                <a:cs typeface="Arial" panose="020B0604020202020204" pitchFamily="34" charset="0"/>
              </a:rPr>
              <a:t>STEP 12</a:t>
            </a:r>
          </a:p>
        </p:txBody>
      </p:sp>
      <p:pic>
        <p:nvPicPr>
          <p:cNvPr id="5" name="Picture 4">
            <a:extLst>
              <a:ext uri="{FF2B5EF4-FFF2-40B4-BE49-F238E27FC236}">
                <a16:creationId xmlns:a16="http://schemas.microsoft.com/office/drawing/2014/main" id="{758E167B-44FF-3140-85BB-82109C875D57}"/>
              </a:ext>
            </a:extLst>
          </p:cNvPr>
          <p:cNvPicPr>
            <a:picLocks noChangeAspect="1"/>
          </p:cNvPicPr>
          <p:nvPr/>
        </p:nvPicPr>
        <p:blipFill>
          <a:blip r:embed="rId3"/>
          <a:stretch>
            <a:fillRect/>
          </a:stretch>
        </p:blipFill>
        <p:spPr>
          <a:xfrm>
            <a:off x="5622600" y="2794899"/>
            <a:ext cx="6089529" cy="3785060"/>
          </a:xfrm>
          <a:prstGeom prst="rect">
            <a:avLst/>
          </a:prstGeom>
        </p:spPr>
      </p:pic>
      <p:sp>
        <p:nvSpPr>
          <p:cNvPr id="17" name="TextBox 16">
            <a:extLst>
              <a:ext uri="{FF2B5EF4-FFF2-40B4-BE49-F238E27FC236}">
                <a16:creationId xmlns:a16="http://schemas.microsoft.com/office/drawing/2014/main" id="{E24B45C9-F8DD-544B-B21B-22AB81F568C8}"/>
              </a:ext>
            </a:extLst>
          </p:cNvPr>
          <p:cNvSpPr txBox="1"/>
          <p:nvPr/>
        </p:nvSpPr>
        <p:spPr>
          <a:xfrm>
            <a:off x="2614665" y="3735980"/>
            <a:ext cx="2245714" cy="1323439"/>
          </a:xfrm>
          <a:prstGeom prst="rect">
            <a:avLst/>
          </a:prstGeom>
          <a:noFill/>
          <a:ln>
            <a:solidFill>
              <a:schemeClr val="tx1"/>
            </a:solidFill>
          </a:ln>
        </p:spPr>
        <p:txBody>
          <a:bodyPr wrap="square" rtlCol="0">
            <a:spAutoFit/>
          </a:bodyPr>
          <a:lstStyle/>
          <a:p>
            <a:r>
              <a:rPr lang="en-GB" sz="1600" dirty="0">
                <a:latin typeface="Arial" panose="020B0604020202020204" pitchFamily="34" charset="0"/>
                <a:cs typeface="Arial" panose="020B0604020202020204" pitchFamily="34" charset="0"/>
              </a:rPr>
              <a:t>You may also select other REP studies as “Pre-requisites” or “Disqualifiers”</a:t>
            </a:r>
          </a:p>
          <a:p>
            <a:r>
              <a:rPr lang="en-GB" sz="1600" dirty="0">
                <a:latin typeface="Arial" panose="020B0604020202020204" pitchFamily="34" charset="0"/>
                <a:cs typeface="Arial" panose="020B0604020202020204" pitchFamily="34" charset="0"/>
                <a:sym typeface="Wingdings" pitchFamily="2" charset="2"/>
              </a:rPr>
              <a:t>[OPTIONAL]</a:t>
            </a:r>
          </a:p>
        </p:txBody>
      </p:sp>
      <p:sp>
        <p:nvSpPr>
          <p:cNvPr id="21" name="Right Arrow 20">
            <a:extLst>
              <a:ext uri="{FF2B5EF4-FFF2-40B4-BE49-F238E27FC236}">
                <a16:creationId xmlns:a16="http://schemas.microsoft.com/office/drawing/2014/main" id="{F1B70A71-CCCA-484D-BDB6-1D13E07C2F43}"/>
              </a:ext>
            </a:extLst>
          </p:cNvPr>
          <p:cNvSpPr/>
          <p:nvPr/>
        </p:nvSpPr>
        <p:spPr>
          <a:xfrm rot="19568592">
            <a:off x="4846066" y="3389066"/>
            <a:ext cx="1188012" cy="583886"/>
          </a:xfrm>
          <a:custGeom>
            <a:avLst/>
            <a:gdLst>
              <a:gd name="csX0" fmla="*/ 0 w 1188012"/>
              <a:gd name="csY0" fmla="*/ 145972 h 583886"/>
              <a:gd name="csX1" fmla="*/ 448035 w 1188012"/>
              <a:gd name="csY1" fmla="*/ 145972 h 583886"/>
              <a:gd name="csX2" fmla="*/ 896069 w 1188012"/>
              <a:gd name="csY2" fmla="*/ 145972 h 583886"/>
              <a:gd name="csX3" fmla="*/ 896069 w 1188012"/>
              <a:gd name="csY3" fmla="*/ 0 h 583886"/>
              <a:gd name="csX4" fmla="*/ 1188012 w 1188012"/>
              <a:gd name="csY4" fmla="*/ 291943 h 583886"/>
              <a:gd name="csX5" fmla="*/ 896069 w 1188012"/>
              <a:gd name="csY5" fmla="*/ 583886 h 583886"/>
              <a:gd name="csX6" fmla="*/ 896069 w 1188012"/>
              <a:gd name="csY6" fmla="*/ 437915 h 583886"/>
              <a:gd name="csX7" fmla="*/ 465956 w 1188012"/>
              <a:gd name="csY7" fmla="*/ 437915 h 583886"/>
              <a:gd name="csX8" fmla="*/ 0 w 1188012"/>
              <a:gd name="csY8" fmla="*/ 437915 h 583886"/>
              <a:gd name="csX9" fmla="*/ 0 w 1188012"/>
              <a:gd name="csY9" fmla="*/ 145972 h 58388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1188012" h="583886" fill="none" extrusionOk="0">
                <a:moveTo>
                  <a:pt x="0" y="145972"/>
                </a:moveTo>
                <a:cubicBezTo>
                  <a:pt x="100360" y="122383"/>
                  <a:pt x="328239" y="151578"/>
                  <a:pt x="448035" y="145972"/>
                </a:cubicBezTo>
                <a:cubicBezTo>
                  <a:pt x="567832" y="140366"/>
                  <a:pt x="718425" y="176567"/>
                  <a:pt x="896069" y="145972"/>
                </a:cubicBezTo>
                <a:cubicBezTo>
                  <a:pt x="882307" y="92917"/>
                  <a:pt x="907629" y="29892"/>
                  <a:pt x="896069" y="0"/>
                </a:cubicBezTo>
                <a:cubicBezTo>
                  <a:pt x="1044508" y="101819"/>
                  <a:pt x="1059149" y="218693"/>
                  <a:pt x="1188012" y="291943"/>
                </a:cubicBezTo>
                <a:cubicBezTo>
                  <a:pt x="1126607" y="421227"/>
                  <a:pt x="956494" y="481176"/>
                  <a:pt x="896069" y="583886"/>
                </a:cubicBezTo>
                <a:cubicBezTo>
                  <a:pt x="891549" y="544942"/>
                  <a:pt x="899754" y="495523"/>
                  <a:pt x="896069" y="437915"/>
                </a:cubicBezTo>
                <a:cubicBezTo>
                  <a:pt x="774275" y="463034"/>
                  <a:pt x="564170" y="435916"/>
                  <a:pt x="465956" y="437915"/>
                </a:cubicBezTo>
                <a:cubicBezTo>
                  <a:pt x="367742" y="439914"/>
                  <a:pt x="171014" y="404226"/>
                  <a:pt x="0" y="437915"/>
                </a:cubicBezTo>
                <a:cubicBezTo>
                  <a:pt x="-8057" y="378909"/>
                  <a:pt x="23142" y="251037"/>
                  <a:pt x="0" y="145972"/>
                </a:cubicBezTo>
                <a:close/>
              </a:path>
              <a:path w="1188012" h="583886" stroke="0" extrusionOk="0">
                <a:moveTo>
                  <a:pt x="0" y="145972"/>
                </a:moveTo>
                <a:cubicBezTo>
                  <a:pt x="173493" y="134575"/>
                  <a:pt x="327156" y="162200"/>
                  <a:pt x="465956" y="145972"/>
                </a:cubicBezTo>
                <a:cubicBezTo>
                  <a:pt x="604756" y="129744"/>
                  <a:pt x="773253" y="166211"/>
                  <a:pt x="896069" y="145972"/>
                </a:cubicBezTo>
                <a:cubicBezTo>
                  <a:pt x="889039" y="109180"/>
                  <a:pt x="905384" y="37601"/>
                  <a:pt x="896069" y="0"/>
                </a:cubicBezTo>
                <a:cubicBezTo>
                  <a:pt x="1005768" y="89318"/>
                  <a:pt x="1109398" y="245335"/>
                  <a:pt x="1188012" y="291943"/>
                </a:cubicBezTo>
                <a:cubicBezTo>
                  <a:pt x="1137451" y="363939"/>
                  <a:pt x="1006191" y="460772"/>
                  <a:pt x="896069" y="583886"/>
                </a:cubicBezTo>
                <a:cubicBezTo>
                  <a:pt x="879288" y="517769"/>
                  <a:pt x="903046" y="485192"/>
                  <a:pt x="896069" y="437915"/>
                </a:cubicBezTo>
                <a:cubicBezTo>
                  <a:pt x="679424" y="462586"/>
                  <a:pt x="573071" y="391203"/>
                  <a:pt x="430113" y="437915"/>
                </a:cubicBezTo>
                <a:cubicBezTo>
                  <a:pt x="287155" y="484627"/>
                  <a:pt x="112777" y="388299"/>
                  <a:pt x="0" y="437915"/>
                </a:cubicBezTo>
                <a:cubicBezTo>
                  <a:pt x="-4089" y="343572"/>
                  <a:pt x="5492" y="285923"/>
                  <a:pt x="0" y="145972"/>
                </a:cubicBezTo>
                <a:close/>
              </a:path>
            </a:pathLst>
          </a:custGeom>
          <a:solidFill>
            <a:srgbClr val="FF0000"/>
          </a:solidFill>
          <a:ln w="57150">
            <a:solidFill>
              <a:schemeClr val="tx1"/>
            </a:solidFill>
            <a:extLst>
              <a:ext uri="{C807C97D-BFC1-408E-A445-0C87EB9F89A2}">
                <ask:lineSketchStyleProps xmlns:ask="http://schemas.microsoft.com/office/drawing/2018/sketchyshapes" sd="1198602906">
                  <a:prstGeom prst="rightArrow">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23" name="TextBox 22">
            <a:extLst>
              <a:ext uri="{FF2B5EF4-FFF2-40B4-BE49-F238E27FC236}">
                <a16:creationId xmlns:a16="http://schemas.microsoft.com/office/drawing/2014/main" id="{18896F89-9CEC-734C-9EA5-DB4F82BB90DD}"/>
              </a:ext>
            </a:extLst>
          </p:cNvPr>
          <p:cNvSpPr txBox="1"/>
          <p:nvPr/>
        </p:nvSpPr>
        <p:spPr>
          <a:xfrm>
            <a:off x="2396687" y="3246735"/>
            <a:ext cx="3043385" cy="461665"/>
          </a:xfrm>
          <a:prstGeom prst="rect">
            <a:avLst/>
          </a:prstGeom>
          <a:noFill/>
        </p:spPr>
        <p:txBody>
          <a:bodyPr wrap="square" rtlCol="0">
            <a:spAutoFit/>
          </a:bodyPr>
          <a:lstStyle/>
          <a:p>
            <a:pPr algn="ctr"/>
            <a:r>
              <a:rPr lang="en-GB" sz="2400" b="1" dirty="0">
                <a:solidFill>
                  <a:srgbClr val="0070C0"/>
                </a:solidFill>
                <a:latin typeface="Arial" panose="020B0604020202020204" pitchFamily="34" charset="0"/>
                <a:cs typeface="Arial" panose="020B0604020202020204" pitchFamily="34" charset="0"/>
              </a:rPr>
              <a:t>STEP 13 </a:t>
            </a:r>
            <a:r>
              <a:rPr lang="en-GB" sz="2000" i="1" dirty="0">
                <a:solidFill>
                  <a:srgbClr val="0070C0"/>
                </a:solidFill>
                <a:latin typeface="Arial" panose="020B0604020202020204" pitchFamily="34" charset="0"/>
                <a:cs typeface="Arial" panose="020B0604020202020204" pitchFamily="34" charset="0"/>
              </a:rPr>
              <a:t>[optional]</a:t>
            </a:r>
          </a:p>
        </p:txBody>
      </p:sp>
      <p:sp>
        <p:nvSpPr>
          <p:cNvPr id="27" name="Right Arrow 26">
            <a:extLst>
              <a:ext uri="{FF2B5EF4-FFF2-40B4-BE49-F238E27FC236}">
                <a16:creationId xmlns:a16="http://schemas.microsoft.com/office/drawing/2014/main" id="{DB60CCB8-CA03-5340-85D4-EDAD51E36840}"/>
              </a:ext>
            </a:extLst>
          </p:cNvPr>
          <p:cNvSpPr/>
          <p:nvPr/>
        </p:nvSpPr>
        <p:spPr>
          <a:xfrm rot="1639507">
            <a:off x="4604590" y="4733427"/>
            <a:ext cx="1188012" cy="583886"/>
          </a:xfrm>
          <a:custGeom>
            <a:avLst/>
            <a:gdLst>
              <a:gd name="csX0" fmla="*/ 0 w 1188012"/>
              <a:gd name="csY0" fmla="*/ 145972 h 583886"/>
              <a:gd name="csX1" fmla="*/ 448035 w 1188012"/>
              <a:gd name="csY1" fmla="*/ 145972 h 583886"/>
              <a:gd name="csX2" fmla="*/ 896069 w 1188012"/>
              <a:gd name="csY2" fmla="*/ 145972 h 583886"/>
              <a:gd name="csX3" fmla="*/ 896069 w 1188012"/>
              <a:gd name="csY3" fmla="*/ 0 h 583886"/>
              <a:gd name="csX4" fmla="*/ 1188012 w 1188012"/>
              <a:gd name="csY4" fmla="*/ 291943 h 583886"/>
              <a:gd name="csX5" fmla="*/ 896069 w 1188012"/>
              <a:gd name="csY5" fmla="*/ 583886 h 583886"/>
              <a:gd name="csX6" fmla="*/ 896069 w 1188012"/>
              <a:gd name="csY6" fmla="*/ 437915 h 583886"/>
              <a:gd name="csX7" fmla="*/ 465956 w 1188012"/>
              <a:gd name="csY7" fmla="*/ 437915 h 583886"/>
              <a:gd name="csX8" fmla="*/ 0 w 1188012"/>
              <a:gd name="csY8" fmla="*/ 437915 h 583886"/>
              <a:gd name="csX9" fmla="*/ 0 w 1188012"/>
              <a:gd name="csY9" fmla="*/ 145972 h 58388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1188012" h="583886" fill="none" extrusionOk="0">
                <a:moveTo>
                  <a:pt x="0" y="145972"/>
                </a:moveTo>
                <a:cubicBezTo>
                  <a:pt x="100360" y="122383"/>
                  <a:pt x="328239" y="151578"/>
                  <a:pt x="448035" y="145972"/>
                </a:cubicBezTo>
                <a:cubicBezTo>
                  <a:pt x="567832" y="140366"/>
                  <a:pt x="718425" y="176567"/>
                  <a:pt x="896069" y="145972"/>
                </a:cubicBezTo>
                <a:cubicBezTo>
                  <a:pt x="882307" y="92917"/>
                  <a:pt x="907629" y="29892"/>
                  <a:pt x="896069" y="0"/>
                </a:cubicBezTo>
                <a:cubicBezTo>
                  <a:pt x="1044508" y="101819"/>
                  <a:pt x="1059149" y="218693"/>
                  <a:pt x="1188012" y="291943"/>
                </a:cubicBezTo>
                <a:cubicBezTo>
                  <a:pt x="1126607" y="421227"/>
                  <a:pt x="956494" y="481176"/>
                  <a:pt x="896069" y="583886"/>
                </a:cubicBezTo>
                <a:cubicBezTo>
                  <a:pt x="891549" y="544942"/>
                  <a:pt x="899754" y="495523"/>
                  <a:pt x="896069" y="437915"/>
                </a:cubicBezTo>
                <a:cubicBezTo>
                  <a:pt x="774275" y="463034"/>
                  <a:pt x="564170" y="435916"/>
                  <a:pt x="465956" y="437915"/>
                </a:cubicBezTo>
                <a:cubicBezTo>
                  <a:pt x="367742" y="439914"/>
                  <a:pt x="171014" y="404226"/>
                  <a:pt x="0" y="437915"/>
                </a:cubicBezTo>
                <a:cubicBezTo>
                  <a:pt x="-8057" y="378909"/>
                  <a:pt x="23142" y="251037"/>
                  <a:pt x="0" y="145972"/>
                </a:cubicBezTo>
                <a:close/>
              </a:path>
              <a:path w="1188012" h="583886" stroke="0" extrusionOk="0">
                <a:moveTo>
                  <a:pt x="0" y="145972"/>
                </a:moveTo>
                <a:cubicBezTo>
                  <a:pt x="173493" y="134575"/>
                  <a:pt x="327156" y="162200"/>
                  <a:pt x="465956" y="145972"/>
                </a:cubicBezTo>
                <a:cubicBezTo>
                  <a:pt x="604756" y="129744"/>
                  <a:pt x="773253" y="166211"/>
                  <a:pt x="896069" y="145972"/>
                </a:cubicBezTo>
                <a:cubicBezTo>
                  <a:pt x="889039" y="109180"/>
                  <a:pt x="905384" y="37601"/>
                  <a:pt x="896069" y="0"/>
                </a:cubicBezTo>
                <a:cubicBezTo>
                  <a:pt x="1005768" y="89318"/>
                  <a:pt x="1109398" y="245335"/>
                  <a:pt x="1188012" y="291943"/>
                </a:cubicBezTo>
                <a:cubicBezTo>
                  <a:pt x="1137451" y="363939"/>
                  <a:pt x="1006191" y="460772"/>
                  <a:pt x="896069" y="583886"/>
                </a:cubicBezTo>
                <a:cubicBezTo>
                  <a:pt x="879288" y="517769"/>
                  <a:pt x="903046" y="485192"/>
                  <a:pt x="896069" y="437915"/>
                </a:cubicBezTo>
                <a:cubicBezTo>
                  <a:pt x="679424" y="462586"/>
                  <a:pt x="573071" y="391203"/>
                  <a:pt x="430113" y="437915"/>
                </a:cubicBezTo>
                <a:cubicBezTo>
                  <a:pt x="287155" y="484627"/>
                  <a:pt x="112777" y="388299"/>
                  <a:pt x="0" y="437915"/>
                </a:cubicBezTo>
                <a:cubicBezTo>
                  <a:pt x="-4089" y="343572"/>
                  <a:pt x="5492" y="285923"/>
                  <a:pt x="0" y="145972"/>
                </a:cubicBezTo>
                <a:close/>
              </a:path>
            </a:pathLst>
          </a:custGeom>
          <a:solidFill>
            <a:srgbClr val="FF0000"/>
          </a:solidFill>
          <a:ln w="57150">
            <a:solidFill>
              <a:schemeClr val="tx1"/>
            </a:solidFill>
            <a:extLst>
              <a:ext uri="{C807C97D-BFC1-408E-A445-0C87EB9F89A2}">
                <ask:lineSketchStyleProps xmlns:ask="http://schemas.microsoft.com/office/drawing/2018/sketchyshapes" sd="1198602906">
                  <a:prstGeom prst="rightArrow">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Tree>
    <p:extLst>
      <p:ext uri="{BB962C8B-B14F-4D97-AF65-F5344CB8AC3E}">
        <p14:creationId xmlns:p14="http://schemas.microsoft.com/office/powerpoint/2010/main" val="4086173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64B435-DD2A-4E45-A275-7DE7F4DA66CD}"/>
              </a:ext>
            </a:extLst>
          </p:cNvPr>
          <p:cNvPicPr>
            <a:picLocks noChangeAspect="1"/>
          </p:cNvPicPr>
          <p:nvPr/>
        </p:nvPicPr>
        <p:blipFill>
          <a:blip r:embed="rId2"/>
          <a:stretch>
            <a:fillRect/>
          </a:stretch>
        </p:blipFill>
        <p:spPr>
          <a:xfrm>
            <a:off x="2336245" y="1431881"/>
            <a:ext cx="9598053" cy="4234979"/>
          </a:xfrm>
          <a:prstGeom prst="rect">
            <a:avLst/>
          </a:prstGeom>
        </p:spPr>
      </p:pic>
      <p:sp>
        <p:nvSpPr>
          <p:cNvPr id="4" name="TextBox 3">
            <a:extLst>
              <a:ext uri="{FF2B5EF4-FFF2-40B4-BE49-F238E27FC236}">
                <a16:creationId xmlns:a16="http://schemas.microsoft.com/office/drawing/2014/main" id="{AE529080-CA18-0B42-B7B9-05F318D2F22D}"/>
              </a:ext>
            </a:extLst>
          </p:cNvPr>
          <p:cNvSpPr txBox="1"/>
          <p:nvPr/>
        </p:nvSpPr>
        <p:spPr>
          <a:xfrm>
            <a:off x="2047848" y="278041"/>
            <a:ext cx="9598052" cy="400110"/>
          </a:xfrm>
          <a:prstGeom prst="rect">
            <a:avLst/>
          </a:prstGeom>
          <a:noFill/>
          <a:ln>
            <a:solidFill>
              <a:schemeClr val="tx1"/>
            </a:solidFill>
          </a:ln>
        </p:spPr>
        <p:txBody>
          <a:bodyPr wrap="square" rtlCol="0">
            <a:spAutoFit/>
          </a:bodyPr>
          <a:lstStyle/>
          <a:p>
            <a:r>
              <a:rPr lang="en-GB" sz="2000" dirty="0">
                <a:latin typeface="Arial" panose="020B0604020202020204" pitchFamily="34" charset="0"/>
                <a:cs typeface="Arial" panose="020B0604020202020204" pitchFamily="34" charset="0"/>
              </a:rPr>
              <a:t>Scroll down to “Part 2 Study Settings”</a:t>
            </a:r>
          </a:p>
        </p:txBody>
      </p:sp>
      <p:sp>
        <p:nvSpPr>
          <p:cNvPr id="11" name="TextBox 10">
            <a:extLst>
              <a:ext uri="{FF2B5EF4-FFF2-40B4-BE49-F238E27FC236}">
                <a16:creationId xmlns:a16="http://schemas.microsoft.com/office/drawing/2014/main" id="{0DC13D84-3AFA-EA40-9A36-31F479E08409}"/>
              </a:ext>
            </a:extLst>
          </p:cNvPr>
          <p:cNvSpPr txBox="1"/>
          <p:nvPr/>
        </p:nvSpPr>
        <p:spPr>
          <a:xfrm>
            <a:off x="-103415" y="185709"/>
            <a:ext cx="2302330" cy="584775"/>
          </a:xfrm>
          <a:prstGeom prst="rect">
            <a:avLst/>
          </a:prstGeom>
          <a:noFill/>
        </p:spPr>
        <p:txBody>
          <a:bodyPr wrap="square" rtlCol="0">
            <a:spAutoFit/>
          </a:bodyPr>
          <a:lstStyle/>
          <a:p>
            <a:pPr algn="ctr"/>
            <a:r>
              <a:rPr lang="en-GB" sz="3200" b="1" dirty="0">
                <a:solidFill>
                  <a:srgbClr val="0070C0"/>
                </a:solidFill>
                <a:latin typeface="Arial" panose="020B0604020202020204" pitchFamily="34" charset="0"/>
                <a:cs typeface="Arial" panose="020B0604020202020204" pitchFamily="34" charset="0"/>
              </a:rPr>
              <a:t>STEP 14</a:t>
            </a:r>
          </a:p>
        </p:txBody>
      </p:sp>
      <p:sp>
        <p:nvSpPr>
          <p:cNvPr id="19" name="TextBox 18">
            <a:extLst>
              <a:ext uri="{FF2B5EF4-FFF2-40B4-BE49-F238E27FC236}">
                <a16:creationId xmlns:a16="http://schemas.microsoft.com/office/drawing/2014/main" id="{BF300585-5126-B945-B427-C896DDD9AEED}"/>
              </a:ext>
            </a:extLst>
          </p:cNvPr>
          <p:cNvSpPr txBox="1"/>
          <p:nvPr/>
        </p:nvSpPr>
        <p:spPr>
          <a:xfrm>
            <a:off x="30734" y="2035889"/>
            <a:ext cx="2245714" cy="830997"/>
          </a:xfrm>
          <a:prstGeom prst="rect">
            <a:avLst/>
          </a:prstGeom>
          <a:noFill/>
          <a:ln>
            <a:solidFill>
              <a:schemeClr val="tx1"/>
            </a:solidFill>
          </a:ln>
        </p:spPr>
        <p:txBody>
          <a:bodyPr wrap="square" rtlCol="0">
            <a:spAutoFit/>
          </a:bodyPr>
          <a:lstStyle/>
          <a:p>
            <a:r>
              <a:rPr lang="en-GB" sz="1600" dirty="0">
                <a:latin typeface="Arial" panose="020B0604020202020204" pitchFamily="34" charset="0"/>
                <a:cs typeface="Arial" panose="020B0604020202020204" pitchFamily="34" charset="0"/>
              </a:rPr>
              <a:t>Add number of credits </a:t>
            </a:r>
          </a:p>
          <a:p>
            <a:r>
              <a:rPr lang="en-GB" sz="1600" dirty="0">
                <a:latin typeface="Arial" panose="020B0604020202020204" pitchFamily="34" charset="0"/>
                <a:cs typeface="Arial" panose="020B0604020202020204" pitchFamily="34" charset="0"/>
              </a:rPr>
              <a:t>and duration for Part 2 (for multi-part studies)</a:t>
            </a:r>
          </a:p>
        </p:txBody>
      </p:sp>
      <p:sp>
        <p:nvSpPr>
          <p:cNvPr id="20" name="Right Arrow 19">
            <a:extLst>
              <a:ext uri="{FF2B5EF4-FFF2-40B4-BE49-F238E27FC236}">
                <a16:creationId xmlns:a16="http://schemas.microsoft.com/office/drawing/2014/main" id="{04C7BB6E-4EB1-D347-813C-5854E392CC18}"/>
              </a:ext>
            </a:extLst>
          </p:cNvPr>
          <p:cNvSpPr/>
          <p:nvPr/>
        </p:nvSpPr>
        <p:spPr>
          <a:xfrm rot="20761123">
            <a:off x="2124415" y="2331493"/>
            <a:ext cx="1328542" cy="583886"/>
          </a:xfrm>
          <a:custGeom>
            <a:avLst/>
            <a:gdLst>
              <a:gd name="csX0" fmla="*/ 0 w 1328542"/>
              <a:gd name="csY0" fmla="*/ 145972 h 583886"/>
              <a:gd name="csX1" fmla="*/ 518300 w 1328542"/>
              <a:gd name="csY1" fmla="*/ 145972 h 583886"/>
              <a:gd name="csX2" fmla="*/ 1036599 w 1328542"/>
              <a:gd name="csY2" fmla="*/ 145972 h 583886"/>
              <a:gd name="csX3" fmla="*/ 1036599 w 1328542"/>
              <a:gd name="csY3" fmla="*/ 0 h 583886"/>
              <a:gd name="csX4" fmla="*/ 1328542 w 1328542"/>
              <a:gd name="csY4" fmla="*/ 291943 h 583886"/>
              <a:gd name="csX5" fmla="*/ 1036599 w 1328542"/>
              <a:gd name="csY5" fmla="*/ 583886 h 583886"/>
              <a:gd name="csX6" fmla="*/ 1036599 w 1328542"/>
              <a:gd name="csY6" fmla="*/ 437915 h 583886"/>
              <a:gd name="csX7" fmla="*/ 539031 w 1328542"/>
              <a:gd name="csY7" fmla="*/ 437915 h 583886"/>
              <a:gd name="csX8" fmla="*/ 0 w 1328542"/>
              <a:gd name="csY8" fmla="*/ 437915 h 583886"/>
              <a:gd name="csX9" fmla="*/ 0 w 1328542"/>
              <a:gd name="csY9" fmla="*/ 145972 h 58388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1328542" h="583886" fill="none" extrusionOk="0">
                <a:moveTo>
                  <a:pt x="0" y="145972"/>
                </a:moveTo>
                <a:cubicBezTo>
                  <a:pt x="114814" y="94767"/>
                  <a:pt x="301203" y="200787"/>
                  <a:pt x="518300" y="145972"/>
                </a:cubicBezTo>
                <a:cubicBezTo>
                  <a:pt x="735397" y="91157"/>
                  <a:pt x="881090" y="200092"/>
                  <a:pt x="1036599" y="145972"/>
                </a:cubicBezTo>
                <a:cubicBezTo>
                  <a:pt x="1022837" y="92917"/>
                  <a:pt x="1048159" y="29892"/>
                  <a:pt x="1036599" y="0"/>
                </a:cubicBezTo>
                <a:cubicBezTo>
                  <a:pt x="1185038" y="101819"/>
                  <a:pt x="1199679" y="218693"/>
                  <a:pt x="1328542" y="291943"/>
                </a:cubicBezTo>
                <a:cubicBezTo>
                  <a:pt x="1267137" y="421227"/>
                  <a:pt x="1097024" y="481176"/>
                  <a:pt x="1036599" y="583886"/>
                </a:cubicBezTo>
                <a:cubicBezTo>
                  <a:pt x="1032079" y="544942"/>
                  <a:pt x="1040284" y="495523"/>
                  <a:pt x="1036599" y="437915"/>
                </a:cubicBezTo>
                <a:cubicBezTo>
                  <a:pt x="911961" y="457373"/>
                  <a:pt x="679657" y="408639"/>
                  <a:pt x="539031" y="437915"/>
                </a:cubicBezTo>
                <a:cubicBezTo>
                  <a:pt x="398405" y="467191"/>
                  <a:pt x="124964" y="432516"/>
                  <a:pt x="0" y="437915"/>
                </a:cubicBezTo>
                <a:cubicBezTo>
                  <a:pt x="-8057" y="378909"/>
                  <a:pt x="23142" y="251037"/>
                  <a:pt x="0" y="145972"/>
                </a:cubicBezTo>
                <a:close/>
              </a:path>
              <a:path w="1328542" h="583886" stroke="0" extrusionOk="0">
                <a:moveTo>
                  <a:pt x="0" y="145972"/>
                </a:moveTo>
                <a:cubicBezTo>
                  <a:pt x="193267" y="107207"/>
                  <a:pt x="352220" y="197466"/>
                  <a:pt x="539031" y="145972"/>
                </a:cubicBezTo>
                <a:cubicBezTo>
                  <a:pt x="725842" y="94478"/>
                  <a:pt x="819390" y="203449"/>
                  <a:pt x="1036599" y="145972"/>
                </a:cubicBezTo>
                <a:cubicBezTo>
                  <a:pt x="1029569" y="109180"/>
                  <a:pt x="1045914" y="37601"/>
                  <a:pt x="1036599" y="0"/>
                </a:cubicBezTo>
                <a:cubicBezTo>
                  <a:pt x="1146298" y="89318"/>
                  <a:pt x="1249928" y="245335"/>
                  <a:pt x="1328542" y="291943"/>
                </a:cubicBezTo>
                <a:cubicBezTo>
                  <a:pt x="1277981" y="363939"/>
                  <a:pt x="1146721" y="460772"/>
                  <a:pt x="1036599" y="583886"/>
                </a:cubicBezTo>
                <a:cubicBezTo>
                  <a:pt x="1019818" y="517769"/>
                  <a:pt x="1043576" y="485192"/>
                  <a:pt x="1036599" y="437915"/>
                </a:cubicBezTo>
                <a:cubicBezTo>
                  <a:pt x="770194" y="495542"/>
                  <a:pt x="684806" y="387653"/>
                  <a:pt x="497568" y="437915"/>
                </a:cubicBezTo>
                <a:cubicBezTo>
                  <a:pt x="310330" y="488177"/>
                  <a:pt x="211100" y="392127"/>
                  <a:pt x="0" y="437915"/>
                </a:cubicBezTo>
                <a:cubicBezTo>
                  <a:pt x="-4089" y="343572"/>
                  <a:pt x="5492" y="285923"/>
                  <a:pt x="0" y="145972"/>
                </a:cubicBezTo>
                <a:close/>
              </a:path>
            </a:pathLst>
          </a:custGeom>
          <a:solidFill>
            <a:srgbClr val="FF0000"/>
          </a:solidFill>
          <a:ln w="57150">
            <a:solidFill>
              <a:schemeClr val="tx1"/>
            </a:solidFill>
            <a:extLst>
              <a:ext uri="{C807C97D-BFC1-408E-A445-0C87EB9F89A2}">
                <ask:lineSketchStyleProps xmlns:ask="http://schemas.microsoft.com/office/drawing/2018/sketchyshapes" sd="1198602906">
                  <a:prstGeom prst="rightArrow">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14" name="TextBox 13">
            <a:extLst>
              <a:ext uri="{FF2B5EF4-FFF2-40B4-BE49-F238E27FC236}">
                <a16:creationId xmlns:a16="http://schemas.microsoft.com/office/drawing/2014/main" id="{350B6F01-229E-7E4D-9916-95B6ACC10310}"/>
              </a:ext>
            </a:extLst>
          </p:cNvPr>
          <p:cNvSpPr txBox="1"/>
          <p:nvPr/>
        </p:nvSpPr>
        <p:spPr>
          <a:xfrm>
            <a:off x="1887801" y="5955780"/>
            <a:ext cx="8640499" cy="830997"/>
          </a:xfrm>
          <a:prstGeom prst="rect">
            <a:avLst/>
          </a:prstGeom>
          <a:noFill/>
          <a:ln>
            <a:solidFill>
              <a:schemeClr val="tx1"/>
            </a:solidFill>
          </a:ln>
        </p:spPr>
        <p:txBody>
          <a:bodyPr wrap="square" rtlCol="0">
            <a:spAutoFit/>
          </a:bodyPr>
          <a:lstStyle/>
          <a:p>
            <a:r>
              <a:rPr lang="en-GB" sz="1600" dirty="0">
                <a:latin typeface="Arial" panose="020B0604020202020204" pitchFamily="34" charset="0"/>
                <a:cs typeface="Arial" panose="020B0604020202020204" pitchFamily="34" charset="0"/>
              </a:rPr>
              <a:t>CLICK ”Add This Study”</a:t>
            </a:r>
          </a:p>
          <a:p>
            <a:r>
              <a:rPr lang="en-GB" sz="1600" b="1" dirty="0">
                <a:latin typeface="Arial" panose="020B0604020202020204" pitchFamily="34" charset="0"/>
                <a:cs typeface="Arial" panose="020B0604020202020204" pitchFamily="34" charset="0"/>
              </a:rPr>
              <a:t>Note that your study will not be visible to participants until (a) it is approved by REP admin/convenor; and (b) </a:t>
            </a:r>
            <a:r>
              <a:rPr lang="en-GB" sz="1600" b="1" dirty="0">
                <a:solidFill>
                  <a:srgbClr val="C00000"/>
                </a:solidFill>
                <a:highlight>
                  <a:srgbClr val="FFFF00"/>
                </a:highlight>
                <a:latin typeface="Arial" panose="020B0604020202020204" pitchFamily="34" charset="0"/>
                <a:cs typeface="Arial" panose="020B0604020202020204" pitchFamily="34" charset="0"/>
              </a:rPr>
              <a:t>you add time-slots for participants to sign up to.</a:t>
            </a:r>
          </a:p>
        </p:txBody>
      </p:sp>
      <p:sp>
        <p:nvSpPr>
          <p:cNvPr id="15" name="Right Arrow 14">
            <a:extLst>
              <a:ext uri="{FF2B5EF4-FFF2-40B4-BE49-F238E27FC236}">
                <a16:creationId xmlns:a16="http://schemas.microsoft.com/office/drawing/2014/main" id="{E5ECBB85-8D35-1840-8C63-A1762C630469}"/>
              </a:ext>
            </a:extLst>
          </p:cNvPr>
          <p:cNvSpPr/>
          <p:nvPr/>
        </p:nvSpPr>
        <p:spPr>
          <a:xfrm rot="20364601">
            <a:off x="4220504" y="5465443"/>
            <a:ext cx="1590698" cy="461665"/>
          </a:xfrm>
          <a:custGeom>
            <a:avLst/>
            <a:gdLst>
              <a:gd name="csX0" fmla="*/ 0 w 1590698"/>
              <a:gd name="csY0" fmla="*/ 115416 h 461665"/>
              <a:gd name="csX1" fmla="*/ 453289 w 1590698"/>
              <a:gd name="csY1" fmla="*/ 115416 h 461665"/>
              <a:gd name="csX2" fmla="*/ 933775 w 1590698"/>
              <a:gd name="csY2" fmla="*/ 115416 h 461665"/>
              <a:gd name="csX3" fmla="*/ 1359866 w 1590698"/>
              <a:gd name="csY3" fmla="*/ 115416 h 461665"/>
              <a:gd name="csX4" fmla="*/ 1359866 w 1590698"/>
              <a:gd name="csY4" fmla="*/ 0 h 461665"/>
              <a:gd name="csX5" fmla="*/ 1590698 w 1590698"/>
              <a:gd name="csY5" fmla="*/ 230833 h 461665"/>
              <a:gd name="csX6" fmla="*/ 1359866 w 1590698"/>
              <a:gd name="csY6" fmla="*/ 461665 h 461665"/>
              <a:gd name="csX7" fmla="*/ 1359866 w 1590698"/>
              <a:gd name="csY7" fmla="*/ 346249 h 461665"/>
              <a:gd name="csX8" fmla="*/ 920176 w 1590698"/>
              <a:gd name="csY8" fmla="*/ 346249 h 461665"/>
              <a:gd name="csX9" fmla="*/ 453289 w 1590698"/>
              <a:gd name="csY9" fmla="*/ 346249 h 461665"/>
              <a:gd name="csX10" fmla="*/ 0 w 1590698"/>
              <a:gd name="csY10" fmla="*/ 346249 h 461665"/>
              <a:gd name="csX11" fmla="*/ 0 w 1590698"/>
              <a:gd name="csY11" fmla="*/ 115416 h 46166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1590698" h="461665" fill="none" extrusionOk="0">
                <a:moveTo>
                  <a:pt x="0" y="115416"/>
                </a:moveTo>
                <a:cubicBezTo>
                  <a:pt x="188375" y="84827"/>
                  <a:pt x="247589" y="122766"/>
                  <a:pt x="453289" y="115416"/>
                </a:cubicBezTo>
                <a:cubicBezTo>
                  <a:pt x="658989" y="108066"/>
                  <a:pt x="731415" y="146240"/>
                  <a:pt x="933775" y="115416"/>
                </a:cubicBezTo>
                <a:cubicBezTo>
                  <a:pt x="1136135" y="84592"/>
                  <a:pt x="1226034" y="141267"/>
                  <a:pt x="1359866" y="115416"/>
                </a:cubicBezTo>
                <a:cubicBezTo>
                  <a:pt x="1357397" y="58324"/>
                  <a:pt x="1367815" y="40624"/>
                  <a:pt x="1359866" y="0"/>
                </a:cubicBezTo>
                <a:cubicBezTo>
                  <a:pt x="1413343" y="50210"/>
                  <a:pt x="1475297" y="122017"/>
                  <a:pt x="1590698" y="230833"/>
                </a:cubicBezTo>
                <a:cubicBezTo>
                  <a:pt x="1506047" y="370285"/>
                  <a:pt x="1460825" y="356484"/>
                  <a:pt x="1359866" y="461665"/>
                </a:cubicBezTo>
                <a:cubicBezTo>
                  <a:pt x="1346451" y="416238"/>
                  <a:pt x="1367030" y="383631"/>
                  <a:pt x="1359866" y="346249"/>
                </a:cubicBezTo>
                <a:cubicBezTo>
                  <a:pt x="1229690" y="397226"/>
                  <a:pt x="1033120" y="317757"/>
                  <a:pt x="920176" y="346249"/>
                </a:cubicBezTo>
                <a:cubicBezTo>
                  <a:pt x="807232" y="374741"/>
                  <a:pt x="575380" y="328328"/>
                  <a:pt x="453289" y="346249"/>
                </a:cubicBezTo>
                <a:cubicBezTo>
                  <a:pt x="331198" y="364170"/>
                  <a:pt x="127873" y="338968"/>
                  <a:pt x="0" y="346249"/>
                </a:cubicBezTo>
                <a:cubicBezTo>
                  <a:pt x="-5464" y="275331"/>
                  <a:pt x="7949" y="202194"/>
                  <a:pt x="0" y="115416"/>
                </a:cubicBezTo>
                <a:close/>
              </a:path>
              <a:path w="1590698" h="461665" stroke="0" extrusionOk="0">
                <a:moveTo>
                  <a:pt x="0" y="115416"/>
                </a:moveTo>
                <a:cubicBezTo>
                  <a:pt x="152425" y="86659"/>
                  <a:pt x="317575" y="154857"/>
                  <a:pt x="480486" y="115416"/>
                </a:cubicBezTo>
                <a:cubicBezTo>
                  <a:pt x="643397" y="75975"/>
                  <a:pt x="736521" y="149040"/>
                  <a:pt x="906577" y="115416"/>
                </a:cubicBezTo>
                <a:cubicBezTo>
                  <a:pt x="1076633" y="81792"/>
                  <a:pt x="1162967" y="135380"/>
                  <a:pt x="1359866" y="115416"/>
                </a:cubicBezTo>
                <a:cubicBezTo>
                  <a:pt x="1347999" y="67603"/>
                  <a:pt x="1363932" y="38029"/>
                  <a:pt x="1359866" y="0"/>
                </a:cubicBezTo>
                <a:cubicBezTo>
                  <a:pt x="1488580" y="76286"/>
                  <a:pt x="1508456" y="186934"/>
                  <a:pt x="1590698" y="230833"/>
                </a:cubicBezTo>
                <a:cubicBezTo>
                  <a:pt x="1514226" y="332385"/>
                  <a:pt x="1449573" y="350801"/>
                  <a:pt x="1359866" y="461665"/>
                </a:cubicBezTo>
                <a:cubicBezTo>
                  <a:pt x="1352982" y="419276"/>
                  <a:pt x="1372106" y="382803"/>
                  <a:pt x="1359866" y="346249"/>
                </a:cubicBezTo>
                <a:cubicBezTo>
                  <a:pt x="1165189" y="349421"/>
                  <a:pt x="1087189" y="322439"/>
                  <a:pt x="892979" y="346249"/>
                </a:cubicBezTo>
                <a:cubicBezTo>
                  <a:pt x="698769" y="370059"/>
                  <a:pt x="667534" y="345370"/>
                  <a:pt x="466887" y="346249"/>
                </a:cubicBezTo>
                <a:cubicBezTo>
                  <a:pt x="266240" y="347128"/>
                  <a:pt x="164207" y="320435"/>
                  <a:pt x="0" y="346249"/>
                </a:cubicBezTo>
                <a:cubicBezTo>
                  <a:pt x="-18582" y="279496"/>
                  <a:pt x="20829" y="220257"/>
                  <a:pt x="0" y="115416"/>
                </a:cubicBezTo>
                <a:close/>
              </a:path>
            </a:pathLst>
          </a:custGeom>
          <a:solidFill>
            <a:srgbClr val="FF0000"/>
          </a:solidFill>
          <a:ln w="57150">
            <a:solidFill>
              <a:schemeClr val="tx1"/>
            </a:solidFill>
            <a:extLst>
              <a:ext uri="{C807C97D-BFC1-408E-A445-0C87EB9F89A2}">
                <ask:lineSketchStyleProps xmlns:ask="http://schemas.microsoft.com/office/drawing/2018/sketchyshapes" sd="1198602906">
                  <a:prstGeom prst="rightArrow">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22" name="TextBox 21">
            <a:extLst>
              <a:ext uri="{FF2B5EF4-FFF2-40B4-BE49-F238E27FC236}">
                <a16:creationId xmlns:a16="http://schemas.microsoft.com/office/drawing/2014/main" id="{0638610B-7F07-B44C-9167-CF55CE9F3366}"/>
              </a:ext>
            </a:extLst>
          </p:cNvPr>
          <p:cNvSpPr txBox="1"/>
          <p:nvPr/>
        </p:nvSpPr>
        <p:spPr>
          <a:xfrm>
            <a:off x="-187951" y="1431881"/>
            <a:ext cx="2302330" cy="584775"/>
          </a:xfrm>
          <a:prstGeom prst="rect">
            <a:avLst/>
          </a:prstGeom>
          <a:noFill/>
        </p:spPr>
        <p:txBody>
          <a:bodyPr wrap="square" rtlCol="0">
            <a:spAutoFit/>
          </a:bodyPr>
          <a:lstStyle/>
          <a:p>
            <a:pPr algn="ctr"/>
            <a:r>
              <a:rPr lang="en-GB" sz="3200" b="1" dirty="0">
                <a:solidFill>
                  <a:srgbClr val="0070C0"/>
                </a:solidFill>
                <a:latin typeface="Arial" panose="020B0604020202020204" pitchFamily="34" charset="0"/>
                <a:cs typeface="Arial" panose="020B0604020202020204" pitchFamily="34" charset="0"/>
              </a:rPr>
              <a:t>STEP 15</a:t>
            </a:r>
          </a:p>
        </p:txBody>
      </p:sp>
      <p:sp>
        <p:nvSpPr>
          <p:cNvPr id="24" name="TextBox 23">
            <a:extLst>
              <a:ext uri="{FF2B5EF4-FFF2-40B4-BE49-F238E27FC236}">
                <a16:creationId xmlns:a16="http://schemas.microsoft.com/office/drawing/2014/main" id="{BF3AE058-88AD-4449-B643-273BD35D493B}"/>
              </a:ext>
            </a:extLst>
          </p:cNvPr>
          <p:cNvSpPr txBox="1"/>
          <p:nvPr/>
        </p:nvSpPr>
        <p:spPr>
          <a:xfrm>
            <a:off x="-228771" y="4369027"/>
            <a:ext cx="2302330" cy="523220"/>
          </a:xfrm>
          <a:prstGeom prst="rect">
            <a:avLst/>
          </a:prstGeom>
          <a:noFill/>
        </p:spPr>
        <p:txBody>
          <a:bodyPr wrap="square" rtlCol="0">
            <a:spAutoFit/>
          </a:bodyPr>
          <a:lstStyle/>
          <a:p>
            <a:pPr algn="ctr"/>
            <a:r>
              <a:rPr lang="en-GB" sz="2800" b="1" dirty="0">
                <a:solidFill>
                  <a:srgbClr val="0070C0"/>
                </a:solidFill>
                <a:latin typeface="Arial" panose="020B0604020202020204" pitchFamily="34" charset="0"/>
                <a:cs typeface="Arial" panose="020B0604020202020204" pitchFamily="34" charset="0"/>
              </a:rPr>
              <a:t>STEP 16</a:t>
            </a:r>
          </a:p>
        </p:txBody>
      </p:sp>
      <p:sp>
        <p:nvSpPr>
          <p:cNvPr id="18" name="Right Arrow 17">
            <a:extLst>
              <a:ext uri="{FF2B5EF4-FFF2-40B4-BE49-F238E27FC236}">
                <a16:creationId xmlns:a16="http://schemas.microsoft.com/office/drawing/2014/main" id="{3D461370-C431-8E42-A87F-3504CE645802}"/>
              </a:ext>
            </a:extLst>
          </p:cNvPr>
          <p:cNvSpPr/>
          <p:nvPr/>
        </p:nvSpPr>
        <p:spPr>
          <a:xfrm rot="336495">
            <a:off x="2028117" y="2935305"/>
            <a:ext cx="430410" cy="314848"/>
          </a:xfrm>
          <a:custGeom>
            <a:avLst/>
            <a:gdLst>
              <a:gd name="csX0" fmla="*/ 0 w 430410"/>
              <a:gd name="csY0" fmla="*/ 78712 h 314848"/>
              <a:gd name="csX1" fmla="*/ 272986 w 430410"/>
              <a:gd name="csY1" fmla="*/ 78712 h 314848"/>
              <a:gd name="csX2" fmla="*/ 272986 w 430410"/>
              <a:gd name="csY2" fmla="*/ 0 h 314848"/>
              <a:gd name="csX3" fmla="*/ 430410 w 430410"/>
              <a:gd name="csY3" fmla="*/ 157424 h 314848"/>
              <a:gd name="csX4" fmla="*/ 272986 w 430410"/>
              <a:gd name="csY4" fmla="*/ 314848 h 314848"/>
              <a:gd name="csX5" fmla="*/ 272986 w 430410"/>
              <a:gd name="csY5" fmla="*/ 236136 h 314848"/>
              <a:gd name="csX6" fmla="*/ 0 w 430410"/>
              <a:gd name="csY6" fmla="*/ 236136 h 314848"/>
              <a:gd name="csX7" fmla="*/ 0 w 430410"/>
              <a:gd name="csY7" fmla="*/ 78712 h 31484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430410" h="314848" fill="none" extrusionOk="0">
                <a:moveTo>
                  <a:pt x="0" y="78712"/>
                </a:moveTo>
                <a:cubicBezTo>
                  <a:pt x="104154" y="51446"/>
                  <a:pt x="150087" y="86164"/>
                  <a:pt x="272986" y="78712"/>
                </a:cubicBezTo>
                <a:cubicBezTo>
                  <a:pt x="268906" y="42865"/>
                  <a:pt x="280013" y="37496"/>
                  <a:pt x="272986" y="0"/>
                </a:cubicBezTo>
                <a:cubicBezTo>
                  <a:pt x="327676" y="27941"/>
                  <a:pt x="372607" y="116281"/>
                  <a:pt x="430410" y="157424"/>
                </a:cubicBezTo>
                <a:cubicBezTo>
                  <a:pt x="364893" y="240189"/>
                  <a:pt x="317635" y="267288"/>
                  <a:pt x="272986" y="314848"/>
                </a:cubicBezTo>
                <a:cubicBezTo>
                  <a:pt x="271945" y="285196"/>
                  <a:pt x="274393" y="257021"/>
                  <a:pt x="272986" y="236136"/>
                </a:cubicBezTo>
                <a:cubicBezTo>
                  <a:pt x="137494" y="243168"/>
                  <a:pt x="124691" y="222511"/>
                  <a:pt x="0" y="236136"/>
                </a:cubicBezTo>
                <a:cubicBezTo>
                  <a:pt x="-4139" y="163990"/>
                  <a:pt x="7882" y="115551"/>
                  <a:pt x="0" y="78712"/>
                </a:cubicBezTo>
                <a:close/>
              </a:path>
              <a:path w="430410" h="314848" stroke="0" extrusionOk="0">
                <a:moveTo>
                  <a:pt x="0" y="78712"/>
                </a:moveTo>
                <a:cubicBezTo>
                  <a:pt x="126712" y="52536"/>
                  <a:pt x="185576" y="107550"/>
                  <a:pt x="272986" y="78712"/>
                </a:cubicBezTo>
                <a:cubicBezTo>
                  <a:pt x="269383" y="48188"/>
                  <a:pt x="278014" y="32862"/>
                  <a:pt x="272986" y="0"/>
                </a:cubicBezTo>
                <a:cubicBezTo>
                  <a:pt x="349725" y="53366"/>
                  <a:pt x="362773" y="95903"/>
                  <a:pt x="430410" y="157424"/>
                </a:cubicBezTo>
                <a:cubicBezTo>
                  <a:pt x="372697" y="248666"/>
                  <a:pt x="308601" y="259131"/>
                  <a:pt x="272986" y="314848"/>
                </a:cubicBezTo>
                <a:cubicBezTo>
                  <a:pt x="267179" y="287528"/>
                  <a:pt x="281982" y="275021"/>
                  <a:pt x="272986" y="236136"/>
                </a:cubicBezTo>
                <a:cubicBezTo>
                  <a:pt x="197946" y="266185"/>
                  <a:pt x="117726" y="204222"/>
                  <a:pt x="0" y="236136"/>
                </a:cubicBezTo>
                <a:cubicBezTo>
                  <a:pt x="-6242" y="183491"/>
                  <a:pt x="2335" y="140855"/>
                  <a:pt x="0" y="78712"/>
                </a:cubicBezTo>
                <a:close/>
              </a:path>
            </a:pathLst>
          </a:custGeom>
          <a:solidFill>
            <a:srgbClr val="FF0000"/>
          </a:solidFill>
          <a:ln w="57150">
            <a:solidFill>
              <a:schemeClr val="tx1"/>
            </a:solidFill>
            <a:extLst>
              <a:ext uri="{C807C97D-BFC1-408E-A445-0C87EB9F89A2}">
                <ask:lineSketchStyleProps xmlns:ask="http://schemas.microsoft.com/office/drawing/2018/sketchyshapes" sd="1198602906">
                  <a:prstGeom prst="rightArrow">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25" name="TextBox 24">
            <a:extLst>
              <a:ext uri="{FF2B5EF4-FFF2-40B4-BE49-F238E27FC236}">
                <a16:creationId xmlns:a16="http://schemas.microsoft.com/office/drawing/2014/main" id="{85A79515-6C44-7F49-BCF6-B7F26F138091}"/>
              </a:ext>
            </a:extLst>
          </p:cNvPr>
          <p:cNvSpPr txBox="1"/>
          <p:nvPr/>
        </p:nvSpPr>
        <p:spPr>
          <a:xfrm>
            <a:off x="130702" y="4784983"/>
            <a:ext cx="3514198" cy="830997"/>
          </a:xfrm>
          <a:prstGeom prst="rect">
            <a:avLst/>
          </a:prstGeom>
          <a:noFill/>
          <a:ln>
            <a:solidFill>
              <a:schemeClr val="tx1"/>
            </a:solidFill>
          </a:ln>
        </p:spPr>
        <p:txBody>
          <a:bodyPr wrap="square" rtlCol="0">
            <a:spAutoFit/>
          </a:bodyPr>
          <a:lstStyle/>
          <a:p>
            <a:r>
              <a:rPr lang="en-GB" sz="1600" dirty="0">
                <a:latin typeface="Arial" panose="020B0604020202020204" pitchFamily="34" charset="0"/>
                <a:cs typeface="Arial" panose="020B0604020202020204" pitchFamily="34" charset="0"/>
              </a:rPr>
              <a:t>Enter your desired values for “scheduling range”</a:t>
            </a:r>
          </a:p>
          <a:p>
            <a:r>
              <a:rPr lang="en-GB" sz="1600" dirty="0">
                <a:latin typeface="Arial" panose="020B0604020202020204" pitchFamily="34" charset="0"/>
                <a:cs typeface="Arial" panose="020B0604020202020204" pitchFamily="34" charset="0"/>
              </a:rPr>
              <a:t>and “scheduling leniency”</a:t>
            </a:r>
          </a:p>
        </p:txBody>
      </p:sp>
      <p:sp>
        <p:nvSpPr>
          <p:cNvPr id="26" name="Right Arrow 25">
            <a:extLst>
              <a:ext uri="{FF2B5EF4-FFF2-40B4-BE49-F238E27FC236}">
                <a16:creationId xmlns:a16="http://schemas.microsoft.com/office/drawing/2014/main" id="{0334E65B-6678-754C-B394-4AEB0EB45612}"/>
              </a:ext>
            </a:extLst>
          </p:cNvPr>
          <p:cNvSpPr/>
          <p:nvPr/>
        </p:nvSpPr>
        <p:spPr>
          <a:xfrm rot="20185934">
            <a:off x="3548211" y="4431825"/>
            <a:ext cx="891110" cy="461665"/>
          </a:xfrm>
          <a:custGeom>
            <a:avLst/>
            <a:gdLst>
              <a:gd name="csX0" fmla="*/ 0 w 891110"/>
              <a:gd name="csY0" fmla="*/ 115416 h 461665"/>
              <a:gd name="csX1" fmla="*/ 330139 w 891110"/>
              <a:gd name="csY1" fmla="*/ 115416 h 461665"/>
              <a:gd name="csX2" fmla="*/ 660278 w 891110"/>
              <a:gd name="csY2" fmla="*/ 115416 h 461665"/>
              <a:gd name="csX3" fmla="*/ 660278 w 891110"/>
              <a:gd name="csY3" fmla="*/ 0 h 461665"/>
              <a:gd name="csX4" fmla="*/ 891110 w 891110"/>
              <a:gd name="csY4" fmla="*/ 230833 h 461665"/>
              <a:gd name="csX5" fmla="*/ 660278 w 891110"/>
              <a:gd name="csY5" fmla="*/ 461665 h 461665"/>
              <a:gd name="csX6" fmla="*/ 660278 w 891110"/>
              <a:gd name="csY6" fmla="*/ 346249 h 461665"/>
              <a:gd name="csX7" fmla="*/ 343345 w 891110"/>
              <a:gd name="csY7" fmla="*/ 346249 h 461665"/>
              <a:gd name="csX8" fmla="*/ 0 w 891110"/>
              <a:gd name="csY8" fmla="*/ 346249 h 461665"/>
              <a:gd name="csX9" fmla="*/ 0 w 891110"/>
              <a:gd name="csY9" fmla="*/ 115416 h 46166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891110" h="461665" fill="none" extrusionOk="0">
                <a:moveTo>
                  <a:pt x="0" y="115416"/>
                </a:moveTo>
                <a:cubicBezTo>
                  <a:pt x="147398" y="88889"/>
                  <a:pt x="204849" y="147481"/>
                  <a:pt x="330139" y="115416"/>
                </a:cubicBezTo>
                <a:cubicBezTo>
                  <a:pt x="455429" y="83351"/>
                  <a:pt x="563430" y="139360"/>
                  <a:pt x="660278" y="115416"/>
                </a:cubicBezTo>
                <a:cubicBezTo>
                  <a:pt x="648129" y="91906"/>
                  <a:pt x="663382" y="36661"/>
                  <a:pt x="660278" y="0"/>
                </a:cubicBezTo>
                <a:cubicBezTo>
                  <a:pt x="727888" y="26213"/>
                  <a:pt x="803756" y="184937"/>
                  <a:pt x="891110" y="230833"/>
                </a:cubicBezTo>
                <a:cubicBezTo>
                  <a:pt x="862167" y="295090"/>
                  <a:pt x="727914" y="382512"/>
                  <a:pt x="660278" y="461665"/>
                </a:cubicBezTo>
                <a:cubicBezTo>
                  <a:pt x="654253" y="417097"/>
                  <a:pt x="670805" y="383134"/>
                  <a:pt x="660278" y="346249"/>
                </a:cubicBezTo>
                <a:cubicBezTo>
                  <a:pt x="543965" y="370956"/>
                  <a:pt x="410741" y="318062"/>
                  <a:pt x="343345" y="346249"/>
                </a:cubicBezTo>
                <a:cubicBezTo>
                  <a:pt x="275949" y="374436"/>
                  <a:pt x="68863" y="318286"/>
                  <a:pt x="0" y="346249"/>
                </a:cubicBezTo>
                <a:cubicBezTo>
                  <a:pt x="-704" y="245564"/>
                  <a:pt x="15299" y="230644"/>
                  <a:pt x="0" y="115416"/>
                </a:cubicBezTo>
                <a:close/>
              </a:path>
              <a:path w="891110" h="461665" stroke="0" extrusionOk="0">
                <a:moveTo>
                  <a:pt x="0" y="115416"/>
                </a:moveTo>
                <a:cubicBezTo>
                  <a:pt x="95400" y="85933"/>
                  <a:pt x="244731" y="126969"/>
                  <a:pt x="343345" y="115416"/>
                </a:cubicBezTo>
                <a:cubicBezTo>
                  <a:pt x="441959" y="103863"/>
                  <a:pt x="512903" y="122502"/>
                  <a:pt x="660278" y="115416"/>
                </a:cubicBezTo>
                <a:cubicBezTo>
                  <a:pt x="647825" y="81227"/>
                  <a:pt x="671660" y="54482"/>
                  <a:pt x="660278" y="0"/>
                </a:cubicBezTo>
                <a:cubicBezTo>
                  <a:pt x="786392" y="74272"/>
                  <a:pt x="775803" y="167501"/>
                  <a:pt x="891110" y="230833"/>
                </a:cubicBezTo>
                <a:cubicBezTo>
                  <a:pt x="791070" y="337639"/>
                  <a:pt x="736063" y="341622"/>
                  <a:pt x="660278" y="461665"/>
                </a:cubicBezTo>
                <a:cubicBezTo>
                  <a:pt x="646687" y="412900"/>
                  <a:pt x="668215" y="402119"/>
                  <a:pt x="660278" y="346249"/>
                </a:cubicBezTo>
                <a:cubicBezTo>
                  <a:pt x="556585" y="378291"/>
                  <a:pt x="435819" y="321908"/>
                  <a:pt x="316933" y="346249"/>
                </a:cubicBezTo>
                <a:cubicBezTo>
                  <a:pt x="198047" y="370590"/>
                  <a:pt x="137058" y="329622"/>
                  <a:pt x="0" y="346249"/>
                </a:cubicBezTo>
                <a:cubicBezTo>
                  <a:pt x="-18928" y="290287"/>
                  <a:pt x="17174" y="165583"/>
                  <a:pt x="0" y="115416"/>
                </a:cubicBezTo>
                <a:close/>
              </a:path>
            </a:pathLst>
          </a:custGeom>
          <a:solidFill>
            <a:srgbClr val="FF0000"/>
          </a:solidFill>
          <a:ln w="57150">
            <a:solidFill>
              <a:schemeClr val="tx1"/>
            </a:solidFill>
            <a:extLst>
              <a:ext uri="{C807C97D-BFC1-408E-A445-0C87EB9F89A2}">
                <ask:lineSketchStyleProps xmlns:ask="http://schemas.microsoft.com/office/drawing/2018/sketchyshapes" sd="1198602906">
                  <a:prstGeom prst="rightArrow">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28" name="TextBox 27">
            <a:extLst>
              <a:ext uri="{FF2B5EF4-FFF2-40B4-BE49-F238E27FC236}">
                <a16:creationId xmlns:a16="http://schemas.microsoft.com/office/drawing/2014/main" id="{F12886B4-7CBF-CA41-8426-95BAE519319E}"/>
              </a:ext>
            </a:extLst>
          </p:cNvPr>
          <p:cNvSpPr txBox="1"/>
          <p:nvPr/>
        </p:nvSpPr>
        <p:spPr>
          <a:xfrm>
            <a:off x="-25882" y="6050682"/>
            <a:ext cx="2302330" cy="523220"/>
          </a:xfrm>
          <a:prstGeom prst="rect">
            <a:avLst/>
          </a:prstGeom>
          <a:noFill/>
        </p:spPr>
        <p:txBody>
          <a:bodyPr wrap="square" rtlCol="0">
            <a:spAutoFit/>
          </a:bodyPr>
          <a:lstStyle/>
          <a:p>
            <a:pPr algn="ctr"/>
            <a:r>
              <a:rPr lang="en-GB" sz="2800" b="1" dirty="0">
                <a:solidFill>
                  <a:srgbClr val="0070C0"/>
                </a:solidFill>
                <a:latin typeface="Arial" panose="020B0604020202020204" pitchFamily="34" charset="0"/>
                <a:cs typeface="Arial" panose="020B0604020202020204" pitchFamily="34" charset="0"/>
              </a:rPr>
              <a:t>STEP 17</a:t>
            </a:r>
          </a:p>
        </p:txBody>
      </p:sp>
    </p:spTree>
    <p:extLst>
      <p:ext uri="{BB962C8B-B14F-4D97-AF65-F5344CB8AC3E}">
        <p14:creationId xmlns:p14="http://schemas.microsoft.com/office/powerpoint/2010/main" val="1278067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EA2D8D9-B8B1-5D46-A0BE-65EED10ACD62}"/>
              </a:ext>
            </a:extLst>
          </p:cNvPr>
          <p:cNvPicPr>
            <a:picLocks noChangeAspect="1"/>
          </p:cNvPicPr>
          <p:nvPr/>
        </p:nvPicPr>
        <p:blipFill rotWithShape="1">
          <a:blip r:embed="rId2"/>
          <a:srcRect b="23645"/>
          <a:stretch/>
        </p:blipFill>
        <p:spPr>
          <a:xfrm>
            <a:off x="2150604" y="880321"/>
            <a:ext cx="9751437" cy="3285280"/>
          </a:xfrm>
          <a:prstGeom prst="rect">
            <a:avLst/>
          </a:prstGeom>
        </p:spPr>
      </p:pic>
      <p:sp>
        <p:nvSpPr>
          <p:cNvPr id="4" name="TextBox 3">
            <a:extLst>
              <a:ext uri="{FF2B5EF4-FFF2-40B4-BE49-F238E27FC236}">
                <a16:creationId xmlns:a16="http://schemas.microsoft.com/office/drawing/2014/main" id="{AE529080-CA18-0B42-B7B9-05F318D2F22D}"/>
              </a:ext>
            </a:extLst>
          </p:cNvPr>
          <p:cNvSpPr txBox="1"/>
          <p:nvPr/>
        </p:nvSpPr>
        <p:spPr>
          <a:xfrm>
            <a:off x="2047848" y="278041"/>
            <a:ext cx="2816252" cy="400110"/>
          </a:xfrm>
          <a:prstGeom prst="rect">
            <a:avLst/>
          </a:prstGeom>
          <a:noFill/>
          <a:ln>
            <a:solidFill>
              <a:schemeClr val="tx1"/>
            </a:solidFill>
          </a:ln>
        </p:spPr>
        <p:txBody>
          <a:bodyPr wrap="square" rtlCol="0">
            <a:spAutoFit/>
          </a:bodyPr>
          <a:lstStyle/>
          <a:p>
            <a:r>
              <a:rPr lang="en-GB" sz="2000" dirty="0">
                <a:latin typeface="Arial" panose="020B0604020202020204" pitchFamily="34" charset="0"/>
                <a:cs typeface="Arial" panose="020B0604020202020204" pitchFamily="34" charset="0"/>
              </a:rPr>
              <a:t>Go to “My Studies”</a:t>
            </a:r>
          </a:p>
        </p:txBody>
      </p:sp>
      <p:sp>
        <p:nvSpPr>
          <p:cNvPr id="11" name="TextBox 10">
            <a:extLst>
              <a:ext uri="{FF2B5EF4-FFF2-40B4-BE49-F238E27FC236}">
                <a16:creationId xmlns:a16="http://schemas.microsoft.com/office/drawing/2014/main" id="{0DC13D84-3AFA-EA40-9A36-31F479E08409}"/>
              </a:ext>
            </a:extLst>
          </p:cNvPr>
          <p:cNvSpPr txBox="1"/>
          <p:nvPr/>
        </p:nvSpPr>
        <p:spPr>
          <a:xfrm>
            <a:off x="-103415" y="185709"/>
            <a:ext cx="2302330" cy="523220"/>
          </a:xfrm>
          <a:prstGeom prst="rect">
            <a:avLst/>
          </a:prstGeom>
          <a:noFill/>
        </p:spPr>
        <p:txBody>
          <a:bodyPr wrap="square" rtlCol="0">
            <a:spAutoFit/>
          </a:bodyPr>
          <a:lstStyle/>
          <a:p>
            <a:pPr algn="ctr"/>
            <a:r>
              <a:rPr lang="en-GB" sz="2800" b="1" dirty="0">
                <a:solidFill>
                  <a:srgbClr val="0070C0"/>
                </a:solidFill>
                <a:latin typeface="Arial" panose="020B0604020202020204" pitchFamily="34" charset="0"/>
                <a:cs typeface="Arial" panose="020B0604020202020204" pitchFamily="34" charset="0"/>
              </a:rPr>
              <a:t>STEP 18</a:t>
            </a:r>
          </a:p>
        </p:txBody>
      </p:sp>
      <p:sp>
        <p:nvSpPr>
          <p:cNvPr id="15" name="Right Arrow 14">
            <a:extLst>
              <a:ext uri="{FF2B5EF4-FFF2-40B4-BE49-F238E27FC236}">
                <a16:creationId xmlns:a16="http://schemas.microsoft.com/office/drawing/2014/main" id="{E5ECBB85-8D35-1840-8C63-A1762C630469}"/>
              </a:ext>
            </a:extLst>
          </p:cNvPr>
          <p:cNvSpPr/>
          <p:nvPr/>
        </p:nvSpPr>
        <p:spPr>
          <a:xfrm rot="2292989">
            <a:off x="1403565" y="2877934"/>
            <a:ext cx="1590698" cy="461665"/>
          </a:xfrm>
          <a:custGeom>
            <a:avLst/>
            <a:gdLst>
              <a:gd name="csX0" fmla="*/ 0 w 1590698"/>
              <a:gd name="csY0" fmla="*/ 115416 h 461665"/>
              <a:gd name="csX1" fmla="*/ 453289 w 1590698"/>
              <a:gd name="csY1" fmla="*/ 115416 h 461665"/>
              <a:gd name="csX2" fmla="*/ 933775 w 1590698"/>
              <a:gd name="csY2" fmla="*/ 115416 h 461665"/>
              <a:gd name="csX3" fmla="*/ 1359866 w 1590698"/>
              <a:gd name="csY3" fmla="*/ 115416 h 461665"/>
              <a:gd name="csX4" fmla="*/ 1359866 w 1590698"/>
              <a:gd name="csY4" fmla="*/ 0 h 461665"/>
              <a:gd name="csX5" fmla="*/ 1590698 w 1590698"/>
              <a:gd name="csY5" fmla="*/ 230833 h 461665"/>
              <a:gd name="csX6" fmla="*/ 1359866 w 1590698"/>
              <a:gd name="csY6" fmla="*/ 461665 h 461665"/>
              <a:gd name="csX7" fmla="*/ 1359866 w 1590698"/>
              <a:gd name="csY7" fmla="*/ 346249 h 461665"/>
              <a:gd name="csX8" fmla="*/ 920176 w 1590698"/>
              <a:gd name="csY8" fmla="*/ 346249 h 461665"/>
              <a:gd name="csX9" fmla="*/ 453289 w 1590698"/>
              <a:gd name="csY9" fmla="*/ 346249 h 461665"/>
              <a:gd name="csX10" fmla="*/ 0 w 1590698"/>
              <a:gd name="csY10" fmla="*/ 346249 h 461665"/>
              <a:gd name="csX11" fmla="*/ 0 w 1590698"/>
              <a:gd name="csY11" fmla="*/ 115416 h 46166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1590698" h="461665" fill="none" extrusionOk="0">
                <a:moveTo>
                  <a:pt x="0" y="115416"/>
                </a:moveTo>
                <a:cubicBezTo>
                  <a:pt x="188375" y="84827"/>
                  <a:pt x="247589" y="122766"/>
                  <a:pt x="453289" y="115416"/>
                </a:cubicBezTo>
                <a:cubicBezTo>
                  <a:pt x="658989" y="108066"/>
                  <a:pt x="731415" y="146240"/>
                  <a:pt x="933775" y="115416"/>
                </a:cubicBezTo>
                <a:cubicBezTo>
                  <a:pt x="1136135" y="84592"/>
                  <a:pt x="1226034" y="141267"/>
                  <a:pt x="1359866" y="115416"/>
                </a:cubicBezTo>
                <a:cubicBezTo>
                  <a:pt x="1357397" y="58324"/>
                  <a:pt x="1367815" y="40624"/>
                  <a:pt x="1359866" y="0"/>
                </a:cubicBezTo>
                <a:cubicBezTo>
                  <a:pt x="1413343" y="50210"/>
                  <a:pt x="1475297" y="122017"/>
                  <a:pt x="1590698" y="230833"/>
                </a:cubicBezTo>
                <a:cubicBezTo>
                  <a:pt x="1506047" y="370285"/>
                  <a:pt x="1460825" y="356484"/>
                  <a:pt x="1359866" y="461665"/>
                </a:cubicBezTo>
                <a:cubicBezTo>
                  <a:pt x="1346451" y="416238"/>
                  <a:pt x="1367030" y="383631"/>
                  <a:pt x="1359866" y="346249"/>
                </a:cubicBezTo>
                <a:cubicBezTo>
                  <a:pt x="1229690" y="397226"/>
                  <a:pt x="1033120" y="317757"/>
                  <a:pt x="920176" y="346249"/>
                </a:cubicBezTo>
                <a:cubicBezTo>
                  <a:pt x="807232" y="374741"/>
                  <a:pt x="575380" y="328328"/>
                  <a:pt x="453289" y="346249"/>
                </a:cubicBezTo>
                <a:cubicBezTo>
                  <a:pt x="331198" y="364170"/>
                  <a:pt x="127873" y="338968"/>
                  <a:pt x="0" y="346249"/>
                </a:cubicBezTo>
                <a:cubicBezTo>
                  <a:pt x="-5464" y="275331"/>
                  <a:pt x="7949" y="202194"/>
                  <a:pt x="0" y="115416"/>
                </a:cubicBezTo>
                <a:close/>
              </a:path>
              <a:path w="1590698" h="461665" stroke="0" extrusionOk="0">
                <a:moveTo>
                  <a:pt x="0" y="115416"/>
                </a:moveTo>
                <a:cubicBezTo>
                  <a:pt x="152425" y="86659"/>
                  <a:pt x="317575" y="154857"/>
                  <a:pt x="480486" y="115416"/>
                </a:cubicBezTo>
                <a:cubicBezTo>
                  <a:pt x="643397" y="75975"/>
                  <a:pt x="736521" y="149040"/>
                  <a:pt x="906577" y="115416"/>
                </a:cubicBezTo>
                <a:cubicBezTo>
                  <a:pt x="1076633" y="81792"/>
                  <a:pt x="1162967" y="135380"/>
                  <a:pt x="1359866" y="115416"/>
                </a:cubicBezTo>
                <a:cubicBezTo>
                  <a:pt x="1347999" y="67603"/>
                  <a:pt x="1363932" y="38029"/>
                  <a:pt x="1359866" y="0"/>
                </a:cubicBezTo>
                <a:cubicBezTo>
                  <a:pt x="1488580" y="76286"/>
                  <a:pt x="1508456" y="186934"/>
                  <a:pt x="1590698" y="230833"/>
                </a:cubicBezTo>
                <a:cubicBezTo>
                  <a:pt x="1514226" y="332385"/>
                  <a:pt x="1449573" y="350801"/>
                  <a:pt x="1359866" y="461665"/>
                </a:cubicBezTo>
                <a:cubicBezTo>
                  <a:pt x="1352982" y="419276"/>
                  <a:pt x="1372106" y="382803"/>
                  <a:pt x="1359866" y="346249"/>
                </a:cubicBezTo>
                <a:cubicBezTo>
                  <a:pt x="1165189" y="349421"/>
                  <a:pt x="1087189" y="322439"/>
                  <a:pt x="892979" y="346249"/>
                </a:cubicBezTo>
                <a:cubicBezTo>
                  <a:pt x="698769" y="370059"/>
                  <a:pt x="667534" y="345370"/>
                  <a:pt x="466887" y="346249"/>
                </a:cubicBezTo>
                <a:cubicBezTo>
                  <a:pt x="266240" y="347128"/>
                  <a:pt x="164207" y="320435"/>
                  <a:pt x="0" y="346249"/>
                </a:cubicBezTo>
                <a:cubicBezTo>
                  <a:pt x="-18582" y="279496"/>
                  <a:pt x="20829" y="220257"/>
                  <a:pt x="0" y="115416"/>
                </a:cubicBezTo>
                <a:close/>
              </a:path>
            </a:pathLst>
          </a:custGeom>
          <a:solidFill>
            <a:srgbClr val="FF0000"/>
          </a:solidFill>
          <a:ln w="57150">
            <a:solidFill>
              <a:schemeClr val="tx1"/>
            </a:solidFill>
            <a:extLst>
              <a:ext uri="{C807C97D-BFC1-408E-A445-0C87EB9F89A2}">
                <ask:lineSketchStyleProps xmlns:ask="http://schemas.microsoft.com/office/drawing/2018/sketchyshapes" sd="1198602906">
                  <a:prstGeom prst="rightArrow">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26" name="Right Arrow 25">
            <a:extLst>
              <a:ext uri="{FF2B5EF4-FFF2-40B4-BE49-F238E27FC236}">
                <a16:creationId xmlns:a16="http://schemas.microsoft.com/office/drawing/2014/main" id="{0334E65B-6678-754C-B394-4AEB0EB45612}"/>
              </a:ext>
            </a:extLst>
          </p:cNvPr>
          <p:cNvSpPr/>
          <p:nvPr/>
        </p:nvSpPr>
        <p:spPr>
          <a:xfrm rot="7046186">
            <a:off x="2890637" y="768250"/>
            <a:ext cx="675437" cy="442913"/>
          </a:xfrm>
          <a:custGeom>
            <a:avLst/>
            <a:gdLst>
              <a:gd name="csX0" fmla="*/ 0 w 675437"/>
              <a:gd name="csY0" fmla="*/ 110728 h 442913"/>
              <a:gd name="csX1" fmla="*/ 453981 w 675437"/>
              <a:gd name="csY1" fmla="*/ 110728 h 442913"/>
              <a:gd name="csX2" fmla="*/ 453981 w 675437"/>
              <a:gd name="csY2" fmla="*/ 0 h 442913"/>
              <a:gd name="csX3" fmla="*/ 675437 w 675437"/>
              <a:gd name="csY3" fmla="*/ 221457 h 442913"/>
              <a:gd name="csX4" fmla="*/ 453981 w 675437"/>
              <a:gd name="csY4" fmla="*/ 442913 h 442913"/>
              <a:gd name="csX5" fmla="*/ 453981 w 675437"/>
              <a:gd name="csY5" fmla="*/ 332185 h 442913"/>
              <a:gd name="csX6" fmla="*/ 0 w 675437"/>
              <a:gd name="csY6" fmla="*/ 332185 h 442913"/>
              <a:gd name="csX7" fmla="*/ 0 w 675437"/>
              <a:gd name="csY7" fmla="*/ 110728 h 44291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675437" h="442913" fill="none" extrusionOk="0">
                <a:moveTo>
                  <a:pt x="0" y="110728"/>
                </a:moveTo>
                <a:cubicBezTo>
                  <a:pt x="111802" y="107359"/>
                  <a:pt x="311639" y="126962"/>
                  <a:pt x="453981" y="110728"/>
                </a:cubicBezTo>
                <a:cubicBezTo>
                  <a:pt x="448840" y="73021"/>
                  <a:pt x="461620" y="52468"/>
                  <a:pt x="453981" y="0"/>
                </a:cubicBezTo>
                <a:cubicBezTo>
                  <a:pt x="534909" y="49140"/>
                  <a:pt x="607202" y="200698"/>
                  <a:pt x="675437" y="221457"/>
                </a:cubicBezTo>
                <a:cubicBezTo>
                  <a:pt x="607740" y="329634"/>
                  <a:pt x="524123" y="371857"/>
                  <a:pt x="453981" y="442913"/>
                </a:cubicBezTo>
                <a:cubicBezTo>
                  <a:pt x="453836" y="395608"/>
                  <a:pt x="465940" y="357562"/>
                  <a:pt x="453981" y="332185"/>
                </a:cubicBezTo>
                <a:cubicBezTo>
                  <a:pt x="275834" y="383279"/>
                  <a:pt x="131284" y="302651"/>
                  <a:pt x="0" y="332185"/>
                </a:cubicBezTo>
                <a:cubicBezTo>
                  <a:pt x="-10769" y="253141"/>
                  <a:pt x="3472" y="181595"/>
                  <a:pt x="0" y="110728"/>
                </a:cubicBezTo>
                <a:close/>
              </a:path>
              <a:path w="675437" h="442913" stroke="0" extrusionOk="0">
                <a:moveTo>
                  <a:pt x="0" y="110728"/>
                </a:moveTo>
                <a:cubicBezTo>
                  <a:pt x="122946" y="65267"/>
                  <a:pt x="262054" y="118340"/>
                  <a:pt x="453981" y="110728"/>
                </a:cubicBezTo>
                <a:cubicBezTo>
                  <a:pt x="452887" y="77562"/>
                  <a:pt x="463039" y="28293"/>
                  <a:pt x="453981" y="0"/>
                </a:cubicBezTo>
                <a:cubicBezTo>
                  <a:pt x="552711" y="92620"/>
                  <a:pt x="571370" y="126564"/>
                  <a:pt x="675437" y="221457"/>
                </a:cubicBezTo>
                <a:cubicBezTo>
                  <a:pt x="616145" y="304083"/>
                  <a:pt x="485284" y="381216"/>
                  <a:pt x="453981" y="442913"/>
                </a:cubicBezTo>
                <a:cubicBezTo>
                  <a:pt x="451244" y="408517"/>
                  <a:pt x="465450" y="356230"/>
                  <a:pt x="453981" y="332185"/>
                </a:cubicBezTo>
                <a:cubicBezTo>
                  <a:pt x="256141" y="337486"/>
                  <a:pt x="222345" y="281384"/>
                  <a:pt x="0" y="332185"/>
                </a:cubicBezTo>
                <a:cubicBezTo>
                  <a:pt x="-2536" y="227943"/>
                  <a:pt x="25180" y="156575"/>
                  <a:pt x="0" y="110728"/>
                </a:cubicBezTo>
                <a:close/>
              </a:path>
            </a:pathLst>
          </a:custGeom>
          <a:solidFill>
            <a:srgbClr val="FF0000"/>
          </a:solidFill>
          <a:ln w="57150">
            <a:solidFill>
              <a:schemeClr val="tx1"/>
            </a:solidFill>
            <a:extLst>
              <a:ext uri="{C807C97D-BFC1-408E-A445-0C87EB9F89A2}">
                <ask:lineSketchStyleProps xmlns:ask="http://schemas.microsoft.com/office/drawing/2018/sketchyshapes" sd="1198602906">
                  <a:prstGeom prst="rightArrow">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6" name="TextBox 15">
            <a:extLst>
              <a:ext uri="{FF2B5EF4-FFF2-40B4-BE49-F238E27FC236}">
                <a16:creationId xmlns:a16="http://schemas.microsoft.com/office/drawing/2014/main" id="{4000E174-4493-C64C-A4AE-1582BE99942C}"/>
              </a:ext>
            </a:extLst>
          </p:cNvPr>
          <p:cNvSpPr txBox="1"/>
          <p:nvPr/>
        </p:nvSpPr>
        <p:spPr>
          <a:xfrm>
            <a:off x="59947" y="1448395"/>
            <a:ext cx="1987901" cy="1015663"/>
          </a:xfrm>
          <a:prstGeom prst="rect">
            <a:avLst/>
          </a:prstGeom>
          <a:noFill/>
          <a:ln>
            <a:solidFill>
              <a:schemeClr val="tx1"/>
            </a:solidFill>
          </a:ln>
        </p:spPr>
        <p:txBody>
          <a:bodyPr wrap="square" rtlCol="0">
            <a:spAutoFit/>
          </a:bodyPr>
          <a:lstStyle/>
          <a:p>
            <a:r>
              <a:rPr lang="en-GB" sz="2000" dirty="0">
                <a:latin typeface="Arial" panose="020B0604020202020204" pitchFamily="34" charset="0"/>
                <a:cs typeface="Arial" panose="020B0604020202020204" pitchFamily="34" charset="0"/>
              </a:rPr>
              <a:t>Click on the name of your new study</a:t>
            </a:r>
          </a:p>
        </p:txBody>
      </p:sp>
      <p:sp>
        <p:nvSpPr>
          <p:cNvPr id="17" name="TextBox 16">
            <a:extLst>
              <a:ext uri="{FF2B5EF4-FFF2-40B4-BE49-F238E27FC236}">
                <a16:creationId xmlns:a16="http://schemas.microsoft.com/office/drawing/2014/main" id="{3002E3EF-CC1B-A846-8C09-EA0A793F483C}"/>
              </a:ext>
            </a:extLst>
          </p:cNvPr>
          <p:cNvSpPr txBox="1"/>
          <p:nvPr/>
        </p:nvSpPr>
        <p:spPr>
          <a:xfrm>
            <a:off x="-254482" y="989706"/>
            <a:ext cx="2302330" cy="523220"/>
          </a:xfrm>
          <a:prstGeom prst="rect">
            <a:avLst/>
          </a:prstGeom>
          <a:noFill/>
        </p:spPr>
        <p:txBody>
          <a:bodyPr wrap="square" rtlCol="0">
            <a:spAutoFit/>
          </a:bodyPr>
          <a:lstStyle/>
          <a:p>
            <a:pPr algn="ctr"/>
            <a:r>
              <a:rPr lang="en-GB" sz="2800" b="1" dirty="0">
                <a:solidFill>
                  <a:srgbClr val="0070C0"/>
                </a:solidFill>
                <a:latin typeface="Arial" panose="020B0604020202020204" pitchFamily="34" charset="0"/>
                <a:cs typeface="Arial" panose="020B0604020202020204" pitchFamily="34" charset="0"/>
              </a:rPr>
              <a:t>STEP 19</a:t>
            </a:r>
          </a:p>
        </p:txBody>
      </p:sp>
      <p:pic>
        <p:nvPicPr>
          <p:cNvPr id="5" name="Picture 4">
            <a:extLst>
              <a:ext uri="{FF2B5EF4-FFF2-40B4-BE49-F238E27FC236}">
                <a16:creationId xmlns:a16="http://schemas.microsoft.com/office/drawing/2014/main" id="{9FE737B3-A4AC-9F46-A1D3-1FD17D8C22AC}"/>
              </a:ext>
            </a:extLst>
          </p:cNvPr>
          <p:cNvPicPr>
            <a:picLocks noChangeAspect="1"/>
          </p:cNvPicPr>
          <p:nvPr/>
        </p:nvPicPr>
        <p:blipFill rotWithShape="1">
          <a:blip r:embed="rId3"/>
          <a:srcRect t="28499" b="18114"/>
          <a:stretch/>
        </p:blipFill>
        <p:spPr>
          <a:xfrm>
            <a:off x="2120419" y="4214581"/>
            <a:ext cx="10041396" cy="2365378"/>
          </a:xfrm>
          <a:prstGeom prst="rect">
            <a:avLst/>
          </a:prstGeom>
        </p:spPr>
      </p:pic>
      <p:sp>
        <p:nvSpPr>
          <p:cNvPr id="21" name="TextBox 20">
            <a:extLst>
              <a:ext uri="{FF2B5EF4-FFF2-40B4-BE49-F238E27FC236}">
                <a16:creationId xmlns:a16="http://schemas.microsoft.com/office/drawing/2014/main" id="{6BE31B5C-338E-3248-960B-AF1AC5602C82}"/>
              </a:ext>
            </a:extLst>
          </p:cNvPr>
          <p:cNvSpPr txBox="1"/>
          <p:nvPr/>
        </p:nvSpPr>
        <p:spPr>
          <a:xfrm>
            <a:off x="59947" y="4607958"/>
            <a:ext cx="1987901" cy="1508105"/>
          </a:xfrm>
          <a:prstGeom prst="rect">
            <a:avLst/>
          </a:prstGeom>
          <a:noFill/>
          <a:ln>
            <a:solidFill>
              <a:schemeClr val="tx1"/>
            </a:solidFill>
          </a:ln>
        </p:spPr>
        <p:txBody>
          <a:bodyPr wrap="square" rtlCol="0">
            <a:spAutoFit/>
          </a:bodyPr>
          <a:lstStyle/>
          <a:p>
            <a:r>
              <a:rPr lang="en-GB" sz="2000" dirty="0">
                <a:latin typeface="Arial" panose="020B0604020202020204" pitchFamily="34" charset="0"/>
                <a:cs typeface="Arial" panose="020B0604020202020204" pitchFamily="34" charset="0"/>
              </a:rPr>
              <a:t>Click on “Study Menu” and select</a:t>
            </a:r>
          </a:p>
          <a:p>
            <a:r>
              <a:rPr lang="en-GB" sz="1600" dirty="0">
                <a:latin typeface="Arial" panose="020B0604020202020204" pitchFamily="34" charset="0"/>
                <a:cs typeface="Arial" panose="020B0604020202020204" pitchFamily="34" charset="0"/>
              </a:rPr>
              <a:t>“View/Administer Time Slots – Part 1”</a:t>
            </a:r>
          </a:p>
        </p:txBody>
      </p:sp>
      <p:sp>
        <p:nvSpPr>
          <p:cNvPr id="23" name="TextBox 22">
            <a:extLst>
              <a:ext uri="{FF2B5EF4-FFF2-40B4-BE49-F238E27FC236}">
                <a16:creationId xmlns:a16="http://schemas.microsoft.com/office/drawing/2014/main" id="{56DCA6FF-EE23-FB49-965C-7DEF392E92BB}"/>
              </a:ext>
            </a:extLst>
          </p:cNvPr>
          <p:cNvSpPr txBox="1"/>
          <p:nvPr/>
        </p:nvSpPr>
        <p:spPr>
          <a:xfrm>
            <a:off x="-254482" y="4149269"/>
            <a:ext cx="2302330" cy="523220"/>
          </a:xfrm>
          <a:prstGeom prst="rect">
            <a:avLst/>
          </a:prstGeom>
          <a:noFill/>
        </p:spPr>
        <p:txBody>
          <a:bodyPr wrap="square" rtlCol="0">
            <a:spAutoFit/>
          </a:bodyPr>
          <a:lstStyle/>
          <a:p>
            <a:pPr algn="ctr"/>
            <a:r>
              <a:rPr lang="en-GB" sz="2800" b="1" dirty="0">
                <a:solidFill>
                  <a:srgbClr val="0070C0"/>
                </a:solidFill>
                <a:latin typeface="Arial" panose="020B0604020202020204" pitchFamily="34" charset="0"/>
                <a:cs typeface="Arial" panose="020B0604020202020204" pitchFamily="34" charset="0"/>
              </a:rPr>
              <a:t>STEP 20</a:t>
            </a:r>
          </a:p>
        </p:txBody>
      </p:sp>
      <p:sp>
        <p:nvSpPr>
          <p:cNvPr id="27" name="Right Arrow 26">
            <a:extLst>
              <a:ext uri="{FF2B5EF4-FFF2-40B4-BE49-F238E27FC236}">
                <a16:creationId xmlns:a16="http://schemas.microsoft.com/office/drawing/2014/main" id="{F8AA09C4-21B8-3243-8AC6-64204E07E5BF}"/>
              </a:ext>
            </a:extLst>
          </p:cNvPr>
          <p:cNvSpPr/>
          <p:nvPr/>
        </p:nvSpPr>
        <p:spPr>
          <a:xfrm rot="21209109">
            <a:off x="1587742" y="5005838"/>
            <a:ext cx="750769" cy="461665"/>
          </a:xfrm>
          <a:custGeom>
            <a:avLst/>
            <a:gdLst>
              <a:gd name="csX0" fmla="*/ 0 w 750769"/>
              <a:gd name="csY0" fmla="*/ 115416 h 461665"/>
              <a:gd name="csX1" fmla="*/ 519937 w 750769"/>
              <a:gd name="csY1" fmla="*/ 115416 h 461665"/>
              <a:gd name="csX2" fmla="*/ 519937 w 750769"/>
              <a:gd name="csY2" fmla="*/ 0 h 461665"/>
              <a:gd name="csX3" fmla="*/ 750769 w 750769"/>
              <a:gd name="csY3" fmla="*/ 230833 h 461665"/>
              <a:gd name="csX4" fmla="*/ 519937 w 750769"/>
              <a:gd name="csY4" fmla="*/ 461665 h 461665"/>
              <a:gd name="csX5" fmla="*/ 519937 w 750769"/>
              <a:gd name="csY5" fmla="*/ 346249 h 461665"/>
              <a:gd name="csX6" fmla="*/ 0 w 750769"/>
              <a:gd name="csY6" fmla="*/ 346249 h 461665"/>
              <a:gd name="csX7" fmla="*/ 0 w 750769"/>
              <a:gd name="csY7" fmla="*/ 115416 h 46166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750769" h="461665" fill="none" extrusionOk="0">
                <a:moveTo>
                  <a:pt x="0" y="115416"/>
                </a:moveTo>
                <a:cubicBezTo>
                  <a:pt x="248875" y="83845"/>
                  <a:pt x="323064" y="132819"/>
                  <a:pt x="519937" y="115416"/>
                </a:cubicBezTo>
                <a:cubicBezTo>
                  <a:pt x="511470" y="78285"/>
                  <a:pt x="527942" y="40731"/>
                  <a:pt x="519937" y="0"/>
                </a:cubicBezTo>
                <a:cubicBezTo>
                  <a:pt x="634647" y="99462"/>
                  <a:pt x="657150" y="175054"/>
                  <a:pt x="750769" y="230833"/>
                </a:cubicBezTo>
                <a:cubicBezTo>
                  <a:pt x="712787" y="313184"/>
                  <a:pt x="562442" y="402982"/>
                  <a:pt x="519937" y="461665"/>
                </a:cubicBezTo>
                <a:cubicBezTo>
                  <a:pt x="518075" y="405593"/>
                  <a:pt x="532490" y="376288"/>
                  <a:pt x="519937" y="346249"/>
                </a:cubicBezTo>
                <a:cubicBezTo>
                  <a:pt x="373106" y="361572"/>
                  <a:pt x="150415" y="308892"/>
                  <a:pt x="0" y="346249"/>
                </a:cubicBezTo>
                <a:cubicBezTo>
                  <a:pt x="-5598" y="251100"/>
                  <a:pt x="21076" y="229899"/>
                  <a:pt x="0" y="115416"/>
                </a:cubicBezTo>
                <a:close/>
              </a:path>
              <a:path w="750769" h="461665" stroke="0" extrusionOk="0">
                <a:moveTo>
                  <a:pt x="0" y="115416"/>
                </a:moveTo>
                <a:cubicBezTo>
                  <a:pt x="184294" y="73637"/>
                  <a:pt x="348436" y="175477"/>
                  <a:pt x="519937" y="115416"/>
                </a:cubicBezTo>
                <a:cubicBezTo>
                  <a:pt x="519843" y="84462"/>
                  <a:pt x="523490" y="49817"/>
                  <a:pt x="519937" y="0"/>
                </a:cubicBezTo>
                <a:cubicBezTo>
                  <a:pt x="599157" y="28715"/>
                  <a:pt x="635303" y="164103"/>
                  <a:pt x="750769" y="230833"/>
                </a:cubicBezTo>
                <a:cubicBezTo>
                  <a:pt x="697763" y="332033"/>
                  <a:pt x="609096" y="350196"/>
                  <a:pt x="519937" y="461665"/>
                </a:cubicBezTo>
                <a:cubicBezTo>
                  <a:pt x="519296" y="425089"/>
                  <a:pt x="529531" y="376190"/>
                  <a:pt x="519937" y="346249"/>
                </a:cubicBezTo>
                <a:cubicBezTo>
                  <a:pt x="317482" y="362490"/>
                  <a:pt x="190698" y="331280"/>
                  <a:pt x="0" y="346249"/>
                </a:cubicBezTo>
                <a:cubicBezTo>
                  <a:pt x="-26904" y="275069"/>
                  <a:pt x="19292" y="217950"/>
                  <a:pt x="0" y="115416"/>
                </a:cubicBezTo>
                <a:close/>
              </a:path>
            </a:pathLst>
          </a:custGeom>
          <a:solidFill>
            <a:srgbClr val="FF0000"/>
          </a:solidFill>
          <a:ln w="57150">
            <a:solidFill>
              <a:schemeClr val="tx1"/>
            </a:solidFill>
            <a:extLst>
              <a:ext uri="{C807C97D-BFC1-408E-A445-0C87EB9F89A2}">
                <ask:lineSketchStyleProps xmlns:ask="http://schemas.microsoft.com/office/drawing/2018/sketchyshapes" sd="1198602906">
                  <a:prstGeom prst="rightArrow">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3" name="TextBox 12">
            <a:extLst>
              <a:ext uri="{FF2B5EF4-FFF2-40B4-BE49-F238E27FC236}">
                <a16:creationId xmlns:a16="http://schemas.microsoft.com/office/drawing/2014/main" id="{B68D91C3-7CEB-9740-AB61-72036597E820}"/>
              </a:ext>
            </a:extLst>
          </p:cNvPr>
          <p:cNvSpPr txBox="1"/>
          <p:nvPr/>
        </p:nvSpPr>
        <p:spPr>
          <a:xfrm>
            <a:off x="6792687" y="4207848"/>
            <a:ext cx="5399314" cy="769441"/>
          </a:xfrm>
          <a:prstGeom prst="rect">
            <a:avLst/>
          </a:prstGeom>
          <a:solidFill>
            <a:schemeClr val="bg1"/>
          </a:solidFill>
          <a:ln w="38100">
            <a:solidFill>
              <a:srgbClr val="0432FF"/>
            </a:solidFill>
          </a:ln>
        </p:spPr>
        <p:txBody>
          <a:bodyPr wrap="square" rtlCol="0">
            <a:spAutoFit/>
          </a:bodyPr>
          <a:lstStyle/>
          <a:p>
            <a:r>
              <a:rPr lang="en-GB" b="1" i="1" dirty="0">
                <a:solidFill>
                  <a:srgbClr val="0432FF"/>
                </a:solidFill>
                <a:latin typeface="Times New Roman" panose="02020603050405020304" pitchFamily="18" charset="0"/>
                <a:cs typeface="Times New Roman" panose="02020603050405020304" pitchFamily="18" charset="0"/>
              </a:rPr>
              <a:t>**TIP: </a:t>
            </a:r>
            <a:r>
              <a:rPr lang="en-GB" sz="1400" i="1" dirty="0">
                <a:solidFill>
                  <a:srgbClr val="0432FF"/>
                </a:solidFill>
                <a:latin typeface="Times New Roman" panose="02020603050405020304" pitchFamily="18" charset="0"/>
                <a:cs typeface="Times New Roman" panose="02020603050405020304" pitchFamily="18" charset="0"/>
              </a:rPr>
              <a:t>the total number of hours that can be used for the study will be shown here. Only the REP administrator/convenor can edit this.</a:t>
            </a:r>
          </a:p>
          <a:p>
            <a:r>
              <a:rPr lang="en-GB" sz="1200" i="1" dirty="0">
                <a:solidFill>
                  <a:srgbClr val="0432FF"/>
                </a:solidFill>
                <a:latin typeface="Times New Roman" panose="02020603050405020304" pitchFamily="18" charset="0"/>
                <a:cs typeface="Times New Roman" panose="02020603050405020304" pitchFamily="18" charset="0"/>
              </a:rPr>
              <a:t>	Email </a:t>
            </a:r>
            <a:r>
              <a:rPr lang="en-GB" sz="1200" i="1" dirty="0">
                <a:solidFill>
                  <a:srgbClr val="0432FF"/>
                </a:solidFill>
                <a:latin typeface="Times New Roman" panose="02020603050405020304" pitchFamily="18" charset="0"/>
                <a:cs typeface="Times New Roman" panose="02020603050405020304" pitchFamily="18" charset="0"/>
                <a:hlinkClick r:id="rId4"/>
              </a:rPr>
              <a:t>REP-Psych@unimelb.edu.au</a:t>
            </a:r>
            <a:r>
              <a:rPr lang="en-GB" sz="1200" i="1" dirty="0">
                <a:solidFill>
                  <a:srgbClr val="0432FF"/>
                </a:solidFill>
                <a:latin typeface="Times New Roman" panose="02020603050405020304" pitchFamily="18" charset="0"/>
                <a:cs typeface="Times New Roman" panose="02020603050405020304" pitchFamily="18" charset="0"/>
              </a:rPr>
              <a:t> if you believe this is incorrect.</a:t>
            </a:r>
            <a:endParaRPr lang="en-GB" sz="1600" i="1" dirty="0">
              <a:solidFill>
                <a:srgbClr val="0432FF"/>
              </a:solidFill>
              <a:latin typeface="Times New Roman" panose="02020603050405020304" pitchFamily="18" charset="0"/>
              <a:cs typeface="Times New Roman" panose="02020603050405020304" pitchFamily="18" charset="0"/>
            </a:endParaRPr>
          </a:p>
        </p:txBody>
      </p:sp>
      <p:cxnSp>
        <p:nvCxnSpPr>
          <p:cNvPr id="6" name="Straight Arrow Connector 5">
            <a:extLst>
              <a:ext uri="{FF2B5EF4-FFF2-40B4-BE49-F238E27FC236}">
                <a16:creationId xmlns:a16="http://schemas.microsoft.com/office/drawing/2014/main" id="{D4F00D37-C21A-3140-ADB1-8AE2EBF67766}"/>
              </a:ext>
            </a:extLst>
          </p:cNvPr>
          <p:cNvCxnSpPr>
            <a:cxnSpLocks/>
          </p:cNvCxnSpPr>
          <p:nvPr/>
        </p:nvCxnSpPr>
        <p:spPr>
          <a:xfrm>
            <a:off x="7685314" y="4964737"/>
            <a:ext cx="533400" cy="543867"/>
          </a:xfrm>
          <a:prstGeom prst="straightConnector1">
            <a:avLst/>
          </a:prstGeom>
          <a:ln w="38100">
            <a:solidFill>
              <a:srgbClr val="0432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7271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2525699-FF86-384F-882D-A6CB4C6DE326}"/>
              </a:ext>
            </a:extLst>
          </p:cNvPr>
          <p:cNvSpPr/>
          <p:nvPr/>
        </p:nvSpPr>
        <p:spPr>
          <a:xfrm>
            <a:off x="676405" y="353976"/>
            <a:ext cx="10359025" cy="707886"/>
          </a:xfrm>
          <a:prstGeom prst="rect">
            <a:avLst/>
          </a:prstGeom>
        </p:spPr>
        <p:txBody>
          <a:bodyPr wrap="square">
            <a:spAutoFit/>
          </a:bodyPr>
          <a:lstStyle/>
          <a:p>
            <a:pPr algn="ctr"/>
            <a:r>
              <a:rPr lang="en-GB" sz="4000" dirty="0">
                <a:solidFill>
                  <a:schemeClr val="accent1"/>
                </a:solidFill>
                <a:latin typeface="Gill Sans MT" panose="020B0502020104020203" pitchFamily="34" charset="77"/>
                <a:cs typeface="Calibri Light" panose="020F0302020204030204" pitchFamily="34" charset="0"/>
              </a:rPr>
              <a:t>Aims of the REP</a:t>
            </a:r>
          </a:p>
        </p:txBody>
      </p:sp>
      <p:sp>
        <p:nvSpPr>
          <p:cNvPr id="9" name="Rectangle 8">
            <a:extLst>
              <a:ext uri="{FF2B5EF4-FFF2-40B4-BE49-F238E27FC236}">
                <a16:creationId xmlns:a16="http://schemas.microsoft.com/office/drawing/2014/main" id="{FF83A39E-D36B-D141-ABB6-7AC835780155}"/>
              </a:ext>
            </a:extLst>
          </p:cNvPr>
          <p:cNvSpPr/>
          <p:nvPr/>
        </p:nvSpPr>
        <p:spPr>
          <a:xfrm>
            <a:off x="676405" y="1532719"/>
            <a:ext cx="10510298" cy="3785652"/>
          </a:xfrm>
          <a:prstGeom prst="rect">
            <a:avLst/>
          </a:prstGeom>
        </p:spPr>
        <p:txBody>
          <a:bodyPr wrap="square">
            <a:spAutoFit/>
          </a:bodyPr>
          <a:lstStyle/>
          <a:p>
            <a:pPr marL="342900" indent="-342900">
              <a:buAutoNum type="arabicPeriod"/>
            </a:pPr>
            <a:r>
              <a:rPr lang="en-AU" sz="2400" b="1" dirty="0">
                <a:latin typeface="Calibri Light" panose="020F0302020204030204" pitchFamily="34" charset="0"/>
                <a:cs typeface="Calibri Light" panose="020F0302020204030204" pitchFamily="34" charset="0"/>
              </a:rPr>
              <a:t>Pedagogical (a):</a:t>
            </a:r>
            <a:r>
              <a:rPr lang="en-AU" sz="2400" dirty="0">
                <a:latin typeface="Calibri Light" panose="020F0302020204030204" pitchFamily="34" charset="0"/>
                <a:cs typeface="Calibri Light" panose="020F0302020204030204" pitchFamily="34" charset="0"/>
              </a:rPr>
              <a:t> To provide undergraduate psychology students a first-hand understanding of empirical psychology research from the participant’s perspective</a:t>
            </a:r>
          </a:p>
          <a:p>
            <a:pPr marL="342900" indent="-342900">
              <a:buAutoNum type="arabicPeriod"/>
            </a:pPr>
            <a:endParaRPr lang="en-AU" sz="2400" dirty="0">
              <a:latin typeface="Calibri Light" panose="020F0302020204030204" pitchFamily="34" charset="0"/>
              <a:cs typeface="Calibri Light" panose="020F0302020204030204" pitchFamily="34" charset="0"/>
            </a:endParaRPr>
          </a:p>
          <a:p>
            <a:pPr marL="342900" indent="-342900">
              <a:buAutoNum type="arabicPeriod"/>
            </a:pPr>
            <a:r>
              <a:rPr lang="en-AU" sz="2400" b="1" dirty="0">
                <a:latin typeface="Calibri Light" panose="020F0302020204030204" pitchFamily="34" charset="0"/>
                <a:cs typeface="Calibri Light" panose="020F0302020204030204" pitchFamily="34" charset="0"/>
              </a:rPr>
              <a:t>Pedagogical (b):</a:t>
            </a:r>
            <a:r>
              <a:rPr lang="en-AU" sz="2400" dirty="0">
                <a:latin typeface="Calibri Light" panose="020F0302020204030204" pitchFamily="34" charset="0"/>
                <a:cs typeface="Calibri Light" panose="020F0302020204030204" pitchFamily="34" charset="0"/>
              </a:rPr>
              <a:t> To provide postgraduate and fourth-year students with appropriate training in research ethics and management, by conducting research under the direct supervision of experienced academic researchers</a:t>
            </a:r>
          </a:p>
          <a:p>
            <a:pPr marL="342900" indent="-342900">
              <a:buAutoNum type="arabicPeriod"/>
            </a:pPr>
            <a:endParaRPr lang="en-AU" sz="2400" dirty="0">
              <a:latin typeface="Calibri Light" panose="020F0302020204030204" pitchFamily="34" charset="0"/>
              <a:cs typeface="Calibri Light" panose="020F0302020204030204" pitchFamily="34" charset="0"/>
            </a:endParaRPr>
          </a:p>
          <a:p>
            <a:pPr marL="342900" indent="-342900">
              <a:buAutoNum type="arabicPeriod"/>
            </a:pPr>
            <a:r>
              <a:rPr lang="en-AU" sz="2400" b="1" dirty="0">
                <a:latin typeface="Calibri Light" panose="020F0302020204030204" pitchFamily="34" charset="0"/>
                <a:cs typeface="Calibri Light" panose="020F0302020204030204" pitchFamily="34" charset="0"/>
              </a:rPr>
              <a:t>Research:</a:t>
            </a:r>
            <a:r>
              <a:rPr lang="en-AU" sz="2400" dirty="0">
                <a:latin typeface="Calibri Light" panose="020F0302020204030204" pitchFamily="34" charset="0"/>
                <a:cs typeface="Calibri Light" panose="020F0302020204030204" pitchFamily="34" charset="0"/>
              </a:rPr>
              <a:t> To provide staff and student researchers within the School an avenue for recruiting research participants </a:t>
            </a:r>
            <a:endParaRPr lang="en-GB" sz="24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704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39453F-D784-9841-86B8-BA0162105706}"/>
              </a:ext>
            </a:extLst>
          </p:cNvPr>
          <p:cNvPicPr>
            <a:picLocks noChangeAspect="1"/>
          </p:cNvPicPr>
          <p:nvPr/>
        </p:nvPicPr>
        <p:blipFill>
          <a:blip r:embed="rId2"/>
          <a:stretch>
            <a:fillRect/>
          </a:stretch>
        </p:blipFill>
        <p:spPr>
          <a:xfrm>
            <a:off x="1228024" y="918343"/>
            <a:ext cx="10760776" cy="870814"/>
          </a:xfrm>
          <a:prstGeom prst="rect">
            <a:avLst/>
          </a:prstGeom>
        </p:spPr>
      </p:pic>
      <p:sp>
        <p:nvSpPr>
          <p:cNvPr id="4" name="TextBox 3">
            <a:extLst>
              <a:ext uri="{FF2B5EF4-FFF2-40B4-BE49-F238E27FC236}">
                <a16:creationId xmlns:a16="http://schemas.microsoft.com/office/drawing/2014/main" id="{AE529080-CA18-0B42-B7B9-05F318D2F22D}"/>
              </a:ext>
            </a:extLst>
          </p:cNvPr>
          <p:cNvSpPr txBox="1"/>
          <p:nvPr/>
        </p:nvSpPr>
        <p:spPr>
          <a:xfrm>
            <a:off x="2047848" y="278041"/>
            <a:ext cx="9447466" cy="400110"/>
          </a:xfrm>
          <a:prstGeom prst="rect">
            <a:avLst/>
          </a:prstGeom>
          <a:noFill/>
          <a:ln>
            <a:solidFill>
              <a:schemeClr val="tx1"/>
            </a:solidFill>
          </a:ln>
        </p:spPr>
        <p:txBody>
          <a:bodyPr wrap="square" rtlCol="0">
            <a:spAutoFit/>
          </a:bodyPr>
          <a:lstStyle/>
          <a:p>
            <a:r>
              <a:rPr lang="en-GB" sz="2000" dirty="0">
                <a:latin typeface="Arial" panose="020B0604020202020204" pitchFamily="34" charset="0"/>
                <a:cs typeface="Arial" panose="020B0604020202020204" pitchFamily="34" charset="0"/>
              </a:rPr>
              <a:t>Add single or multiple time-slots; TIP: adding multiple timeslots is easier/quicker</a:t>
            </a:r>
          </a:p>
        </p:txBody>
      </p:sp>
      <p:sp>
        <p:nvSpPr>
          <p:cNvPr id="11" name="TextBox 10">
            <a:extLst>
              <a:ext uri="{FF2B5EF4-FFF2-40B4-BE49-F238E27FC236}">
                <a16:creationId xmlns:a16="http://schemas.microsoft.com/office/drawing/2014/main" id="{0DC13D84-3AFA-EA40-9A36-31F479E08409}"/>
              </a:ext>
            </a:extLst>
          </p:cNvPr>
          <p:cNvSpPr txBox="1"/>
          <p:nvPr/>
        </p:nvSpPr>
        <p:spPr>
          <a:xfrm>
            <a:off x="-103415" y="185709"/>
            <a:ext cx="2302330" cy="523220"/>
          </a:xfrm>
          <a:prstGeom prst="rect">
            <a:avLst/>
          </a:prstGeom>
          <a:noFill/>
        </p:spPr>
        <p:txBody>
          <a:bodyPr wrap="square" rtlCol="0">
            <a:spAutoFit/>
          </a:bodyPr>
          <a:lstStyle/>
          <a:p>
            <a:pPr algn="ctr"/>
            <a:r>
              <a:rPr lang="en-GB" sz="2800" b="1" dirty="0">
                <a:solidFill>
                  <a:srgbClr val="0070C0"/>
                </a:solidFill>
                <a:latin typeface="Arial" panose="020B0604020202020204" pitchFamily="34" charset="0"/>
                <a:cs typeface="Arial" panose="020B0604020202020204" pitchFamily="34" charset="0"/>
              </a:rPr>
              <a:t>STEP 21</a:t>
            </a:r>
          </a:p>
        </p:txBody>
      </p:sp>
      <p:sp>
        <p:nvSpPr>
          <p:cNvPr id="16" name="TextBox 15">
            <a:extLst>
              <a:ext uri="{FF2B5EF4-FFF2-40B4-BE49-F238E27FC236}">
                <a16:creationId xmlns:a16="http://schemas.microsoft.com/office/drawing/2014/main" id="{4000E174-4493-C64C-A4AE-1582BE99942C}"/>
              </a:ext>
            </a:extLst>
          </p:cNvPr>
          <p:cNvSpPr txBox="1"/>
          <p:nvPr/>
        </p:nvSpPr>
        <p:spPr>
          <a:xfrm>
            <a:off x="1591887" y="1906459"/>
            <a:ext cx="9903427" cy="2862322"/>
          </a:xfrm>
          <a:prstGeom prst="rect">
            <a:avLst/>
          </a:prstGeom>
          <a:noFill/>
          <a:ln>
            <a:solidFill>
              <a:schemeClr val="tx1"/>
            </a:solidFill>
          </a:ln>
        </p:spPr>
        <p:txBody>
          <a:bodyPr wrap="square" rtlCol="0">
            <a:spAutoFit/>
          </a:bodyPr>
          <a:lstStyle/>
          <a:p>
            <a:r>
              <a:rPr lang="en-GB" sz="2000" b="1" dirty="0">
                <a:latin typeface="Arial" panose="020B0604020202020204" pitchFamily="34" charset="0"/>
                <a:cs typeface="Arial" panose="020B0604020202020204" pitchFamily="34" charset="0"/>
              </a:rPr>
              <a:t>Adding Multiple Timeslots:</a:t>
            </a:r>
            <a:r>
              <a:rPr lang="en-GB" sz="2000" dirty="0">
                <a:latin typeface="Arial" panose="020B0604020202020204" pitchFamily="34" charset="0"/>
                <a:cs typeface="Arial" panose="020B0604020202020204" pitchFamily="34" charset="0"/>
              </a:rPr>
              <a:t> </a:t>
            </a:r>
          </a:p>
          <a:p>
            <a:r>
              <a:rPr lang="en-GB" sz="2000" dirty="0">
                <a:latin typeface="Arial" panose="020B0604020202020204" pitchFamily="34" charset="0"/>
                <a:cs typeface="Arial" panose="020B0604020202020204" pitchFamily="34" charset="0"/>
              </a:rPr>
              <a:t>There are 2 options for adding multiple timeslots:</a:t>
            </a:r>
          </a:p>
          <a:p>
            <a:pPr marL="457200" indent="-457200">
              <a:buAutoNum type="alphaLcParenBoth"/>
            </a:pPr>
            <a:r>
              <a:rPr lang="en-GB" sz="2000" dirty="0">
                <a:latin typeface="Arial" panose="020B0604020202020204" pitchFamily="34" charset="0"/>
                <a:cs typeface="Arial" panose="020B0604020202020204" pitchFamily="34" charset="0"/>
              </a:rPr>
              <a:t>You may add a specified number of timeslots, or </a:t>
            </a:r>
          </a:p>
          <a:p>
            <a:pPr marL="457200" indent="-457200">
              <a:buAutoNum type="alphaLcParenBoth"/>
            </a:pPr>
            <a:r>
              <a:rPr lang="en-GB" sz="2000" dirty="0">
                <a:latin typeface="Arial" panose="020B0604020202020204" pitchFamily="34" charset="0"/>
                <a:cs typeface="Arial" panose="020B0604020202020204" pitchFamily="34" charset="0"/>
              </a:rPr>
              <a:t>you may duplicate the timeslot configuration from a specific week. </a:t>
            </a:r>
          </a:p>
          <a:p>
            <a:r>
              <a:rPr lang="en-GB" sz="2000" i="1" dirty="0">
                <a:latin typeface="Arial" panose="020B0604020202020204" pitchFamily="34" charset="0"/>
                <a:cs typeface="Arial" panose="020B0604020202020204" pitchFamily="34" charset="0"/>
              </a:rPr>
              <a:t>-&gt; If you duplicate the timeslot configuration from a specific week, the number of participants, locations, and times will be copied over.</a:t>
            </a:r>
            <a:br>
              <a:rPr lang="en-GB" sz="2000" i="1"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With either option, you will have an option to review the information before the timeslot addition is performed. </a:t>
            </a:r>
          </a:p>
        </p:txBody>
      </p:sp>
      <p:sp>
        <p:nvSpPr>
          <p:cNvPr id="23" name="TextBox 22">
            <a:extLst>
              <a:ext uri="{FF2B5EF4-FFF2-40B4-BE49-F238E27FC236}">
                <a16:creationId xmlns:a16="http://schemas.microsoft.com/office/drawing/2014/main" id="{56DCA6FF-EE23-FB49-965C-7DEF392E92BB}"/>
              </a:ext>
            </a:extLst>
          </p:cNvPr>
          <p:cNvSpPr txBox="1"/>
          <p:nvPr/>
        </p:nvSpPr>
        <p:spPr>
          <a:xfrm>
            <a:off x="-370596" y="1869854"/>
            <a:ext cx="2302330" cy="523220"/>
          </a:xfrm>
          <a:prstGeom prst="rect">
            <a:avLst/>
          </a:prstGeom>
          <a:noFill/>
        </p:spPr>
        <p:txBody>
          <a:bodyPr wrap="square" rtlCol="0">
            <a:spAutoFit/>
          </a:bodyPr>
          <a:lstStyle/>
          <a:p>
            <a:pPr algn="ctr"/>
            <a:r>
              <a:rPr lang="en-GB" sz="2800" b="1" dirty="0">
                <a:solidFill>
                  <a:srgbClr val="0070C0"/>
                </a:solidFill>
                <a:latin typeface="Arial" panose="020B0604020202020204" pitchFamily="34" charset="0"/>
                <a:cs typeface="Arial" panose="020B0604020202020204" pitchFamily="34" charset="0"/>
              </a:rPr>
              <a:t>STEP 22</a:t>
            </a:r>
          </a:p>
        </p:txBody>
      </p:sp>
      <p:sp>
        <p:nvSpPr>
          <p:cNvPr id="14" name="Right Arrow 13">
            <a:extLst>
              <a:ext uri="{FF2B5EF4-FFF2-40B4-BE49-F238E27FC236}">
                <a16:creationId xmlns:a16="http://schemas.microsoft.com/office/drawing/2014/main" id="{2B3EC4F0-A6C7-4843-AC73-839E0D45A68E}"/>
              </a:ext>
            </a:extLst>
          </p:cNvPr>
          <p:cNvSpPr/>
          <p:nvPr/>
        </p:nvSpPr>
        <p:spPr>
          <a:xfrm rot="6779746">
            <a:off x="6653273" y="653178"/>
            <a:ext cx="662907" cy="667032"/>
          </a:xfrm>
          <a:custGeom>
            <a:avLst/>
            <a:gdLst>
              <a:gd name="csX0" fmla="*/ 0 w 662907"/>
              <a:gd name="csY0" fmla="*/ 166758 h 667032"/>
              <a:gd name="csX1" fmla="*/ 331454 w 662907"/>
              <a:gd name="csY1" fmla="*/ 166758 h 667032"/>
              <a:gd name="csX2" fmla="*/ 331454 w 662907"/>
              <a:gd name="csY2" fmla="*/ 0 h 667032"/>
              <a:gd name="csX3" fmla="*/ 662907 w 662907"/>
              <a:gd name="csY3" fmla="*/ 333516 h 667032"/>
              <a:gd name="csX4" fmla="*/ 331454 w 662907"/>
              <a:gd name="csY4" fmla="*/ 667032 h 667032"/>
              <a:gd name="csX5" fmla="*/ 331454 w 662907"/>
              <a:gd name="csY5" fmla="*/ 500274 h 667032"/>
              <a:gd name="csX6" fmla="*/ 0 w 662907"/>
              <a:gd name="csY6" fmla="*/ 500274 h 667032"/>
              <a:gd name="csX7" fmla="*/ 0 w 662907"/>
              <a:gd name="csY7" fmla="*/ 166758 h 66703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662907" h="667032" fill="none" extrusionOk="0">
                <a:moveTo>
                  <a:pt x="0" y="166758"/>
                </a:moveTo>
                <a:cubicBezTo>
                  <a:pt x="113066" y="158751"/>
                  <a:pt x="198569" y="172493"/>
                  <a:pt x="331454" y="166758"/>
                </a:cubicBezTo>
                <a:cubicBezTo>
                  <a:pt x="325148" y="114460"/>
                  <a:pt x="342473" y="57843"/>
                  <a:pt x="331454" y="0"/>
                </a:cubicBezTo>
                <a:cubicBezTo>
                  <a:pt x="468302" y="123378"/>
                  <a:pt x="530338" y="252359"/>
                  <a:pt x="662907" y="333516"/>
                </a:cubicBezTo>
                <a:cubicBezTo>
                  <a:pt x="601602" y="420475"/>
                  <a:pt x="469063" y="525324"/>
                  <a:pt x="331454" y="667032"/>
                </a:cubicBezTo>
                <a:cubicBezTo>
                  <a:pt x="323088" y="599269"/>
                  <a:pt x="333881" y="578918"/>
                  <a:pt x="331454" y="500274"/>
                </a:cubicBezTo>
                <a:cubicBezTo>
                  <a:pt x="202126" y="539387"/>
                  <a:pt x="150148" y="498124"/>
                  <a:pt x="0" y="500274"/>
                </a:cubicBezTo>
                <a:cubicBezTo>
                  <a:pt x="-28635" y="382479"/>
                  <a:pt x="12915" y="252248"/>
                  <a:pt x="0" y="166758"/>
                </a:cubicBezTo>
                <a:close/>
              </a:path>
              <a:path w="662907" h="667032" stroke="0" extrusionOk="0">
                <a:moveTo>
                  <a:pt x="0" y="166758"/>
                </a:moveTo>
                <a:cubicBezTo>
                  <a:pt x="158628" y="139163"/>
                  <a:pt x="237790" y="168920"/>
                  <a:pt x="331454" y="166758"/>
                </a:cubicBezTo>
                <a:cubicBezTo>
                  <a:pt x="313362" y="99719"/>
                  <a:pt x="342887" y="61926"/>
                  <a:pt x="331454" y="0"/>
                </a:cubicBezTo>
                <a:cubicBezTo>
                  <a:pt x="508881" y="140633"/>
                  <a:pt x="505120" y="238266"/>
                  <a:pt x="662907" y="333516"/>
                </a:cubicBezTo>
                <a:cubicBezTo>
                  <a:pt x="574720" y="440086"/>
                  <a:pt x="490913" y="503493"/>
                  <a:pt x="331454" y="667032"/>
                </a:cubicBezTo>
                <a:cubicBezTo>
                  <a:pt x="325602" y="633117"/>
                  <a:pt x="345716" y="535184"/>
                  <a:pt x="331454" y="500274"/>
                </a:cubicBezTo>
                <a:cubicBezTo>
                  <a:pt x="182095" y="532159"/>
                  <a:pt x="87438" y="472310"/>
                  <a:pt x="0" y="500274"/>
                </a:cubicBezTo>
                <a:cubicBezTo>
                  <a:pt x="-9632" y="335754"/>
                  <a:pt x="4532" y="313259"/>
                  <a:pt x="0" y="166758"/>
                </a:cubicBezTo>
                <a:close/>
              </a:path>
            </a:pathLst>
          </a:custGeom>
          <a:solidFill>
            <a:srgbClr val="FF0000"/>
          </a:solidFill>
          <a:ln w="57150">
            <a:solidFill>
              <a:schemeClr val="tx1"/>
            </a:solidFill>
            <a:extLst>
              <a:ext uri="{C807C97D-BFC1-408E-A445-0C87EB9F89A2}">
                <ask:lineSketchStyleProps xmlns:ask="http://schemas.microsoft.com/office/drawing/2018/sketchyshapes" sd="1198602906">
                  <a:prstGeom prst="rightArrow">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Tree>
    <p:extLst>
      <p:ext uri="{BB962C8B-B14F-4D97-AF65-F5344CB8AC3E}">
        <p14:creationId xmlns:p14="http://schemas.microsoft.com/office/powerpoint/2010/main" val="33215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56DCA6FF-EE23-FB49-965C-7DEF392E92BB}"/>
              </a:ext>
            </a:extLst>
          </p:cNvPr>
          <p:cNvSpPr txBox="1"/>
          <p:nvPr/>
        </p:nvSpPr>
        <p:spPr>
          <a:xfrm>
            <a:off x="-69998" y="132898"/>
            <a:ext cx="7343470" cy="523220"/>
          </a:xfrm>
          <a:prstGeom prst="rect">
            <a:avLst/>
          </a:prstGeom>
          <a:noFill/>
        </p:spPr>
        <p:txBody>
          <a:bodyPr wrap="square" rtlCol="0">
            <a:spAutoFit/>
          </a:bodyPr>
          <a:lstStyle/>
          <a:p>
            <a:pPr algn="ctr"/>
            <a:r>
              <a:rPr lang="en-GB" sz="2800" b="1" dirty="0">
                <a:solidFill>
                  <a:srgbClr val="0070C0"/>
                </a:solidFill>
                <a:latin typeface="Arial" panose="020B0604020202020204" pitchFamily="34" charset="0"/>
                <a:cs typeface="Arial" panose="020B0604020202020204" pitchFamily="34" charset="0"/>
              </a:rPr>
              <a:t>Example time-slots for two-part study</a:t>
            </a:r>
          </a:p>
        </p:txBody>
      </p:sp>
      <p:sp>
        <p:nvSpPr>
          <p:cNvPr id="10" name="TextBox 9">
            <a:extLst>
              <a:ext uri="{FF2B5EF4-FFF2-40B4-BE49-F238E27FC236}">
                <a16:creationId xmlns:a16="http://schemas.microsoft.com/office/drawing/2014/main" id="{C6FC9309-E274-A34F-9F02-BD153B24E01D}"/>
              </a:ext>
            </a:extLst>
          </p:cNvPr>
          <p:cNvSpPr txBox="1"/>
          <p:nvPr/>
        </p:nvSpPr>
        <p:spPr>
          <a:xfrm>
            <a:off x="174171" y="1070759"/>
            <a:ext cx="3062515" cy="5539978"/>
          </a:xfrm>
          <a:prstGeom prst="rect">
            <a:avLst/>
          </a:prstGeom>
          <a:noFill/>
          <a:ln>
            <a:solidFill>
              <a:schemeClr val="tx1"/>
            </a:solidFill>
          </a:ln>
        </p:spPr>
        <p:txBody>
          <a:bodyPr wrap="square" rtlCol="0">
            <a:spAutoFit/>
          </a:bodyPr>
          <a:lstStyle/>
          <a:p>
            <a:r>
              <a:rPr lang="en-GB" dirty="0">
                <a:latin typeface="Arial" panose="020B0604020202020204" pitchFamily="34" charset="0"/>
                <a:cs typeface="Arial" panose="020B0604020202020204" pitchFamily="34" charset="0"/>
              </a:rPr>
              <a:t>I’ve created 5 time-slots for PART 1 on a Monday</a:t>
            </a:r>
          </a:p>
          <a:p>
            <a:r>
              <a:rPr lang="en-GB" dirty="0">
                <a:latin typeface="Arial" panose="020B0604020202020204" pitchFamily="34" charset="0"/>
                <a:cs typeface="Arial" panose="020B0604020202020204" pitchFamily="34" charset="0"/>
              </a:rPr>
              <a:t>with a max. of 2 participants per time-slot. </a:t>
            </a:r>
          </a:p>
          <a:p>
            <a:endParaRPr lang="en-GB" dirty="0">
              <a:latin typeface="Arial" panose="020B0604020202020204" pitchFamily="34" charset="0"/>
              <a:cs typeface="Arial" panose="020B0604020202020204" pitchFamily="34" charset="0"/>
            </a:endParaRPr>
          </a:p>
          <a:p>
            <a:r>
              <a:rPr lang="en-GB" sz="1600" i="1" dirty="0">
                <a:latin typeface="Arial" panose="020B0604020202020204" pitchFamily="34" charset="0"/>
                <a:cs typeface="Arial" panose="020B0604020202020204" pitchFamily="34" charset="0"/>
              </a:rPr>
              <a:t>**Alternatively, you could create 1 time-slot with max. 10 participants – it’s up to you**</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When participants sign up for a time-slot, you’ll get their name and email, which you can use to send them a survey link and/or instructions for each part of your study. </a:t>
            </a:r>
          </a:p>
          <a:p>
            <a:r>
              <a:rPr lang="en-GB" dirty="0">
                <a:latin typeface="Arial" panose="020B0604020202020204" pitchFamily="34" charset="0"/>
                <a:cs typeface="Arial" panose="020B0604020202020204" pitchFamily="34" charset="0"/>
              </a:rPr>
              <a:t>Alternatively, you can include the survey link directly in SONA systems during study setup</a:t>
            </a:r>
          </a:p>
        </p:txBody>
      </p:sp>
      <p:pic>
        <p:nvPicPr>
          <p:cNvPr id="5" name="Picture 4">
            <a:extLst>
              <a:ext uri="{FF2B5EF4-FFF2-40B4-BE49-F238E27FC236}">
                <a16:creationId xmlns:a16="http://schemas.microsoft.com/office/drawing/2014/main" id="{DA65994D-A315-D94D-B100-672979089DDE}"/>
              </a:ext>
            </a:extLst>
          </p:cNvPr>
          <p:cNvPicPr>
            <a:picLocks noChangeAspect="1"/>
          </p:cNvPicPr>
          <p:nvPr/>
        </p:nvPicPr>
        <p:blipFill rotWithShape="1">
          <a:blip r:embed="rId2"/>
          <a:srcRect l="7044" r="6848"/>
          <a:stretch/>
        </p:blipFill>
        <p:spPr>
          <a:xfrm>
            <a:off x="3382466" y="1070759"/>
            <a:ext cx="8635363" cy="4581979"/>
          </a:xfrm>
          <a:prstGeom prst="rect">
            <a:avLst/>
          </a:prstGeom>
        </p:spPr>
      </p:pic>
      <p:sp>
        <p:nvSpPr>
          <p:cNvPr id="12" name="TextBox 11">
            <a:extLst>
              <a:ext uri="{FF2B5EF4-FFF2-40B4-BE49-F238E27FC236}">
                <a16:creationId xmlns:a16="http://schemas.microsoft.com/office/drawing/2014/main" id="{612FC880-F5AF-7F41-81FD-0D1C8F857AA9}"/>
              </a:ext>
            </a:extLst>
          </p:cNvPr>
          <p:cNvSpPr txBox="1"/>
          <p:nvPr/>
        </p:nvSpPr>
        <p:spPr>
          <a:xfrm>
            <a:off x="3759274" y="5787241"/>
            <a:ext cx="3514198" cy="584775"/>
          </a:xfrm>
          <a:prstGeom prst="rect">
            <a:avLst/>
          </a:prstGeom>
          <a:noFill/>
          <a:ln>
            <a:solidFill>
              <a:schemeClr val="tx1"/>
            </a:solidFill>
          </a:ln>
        </p:spPr>
        <p:txBody>
          <a:bodyPr wrap="square" rtlCol="0">
            <a:spAutoFit/>
          </a:bodyPr>
          <a:lstStyle/>
          <a:p>
            <a:pPr algn="ctr"/>
            <a:r>
              <a:rPr lang="en-GB" sz="1600" dirty="0">
                <a:latin typeface="Arial" panose="020B0604020202020204" pitchFamily="34" charset="0"/>
                <a:cs typeface="Arial" panose="020B0604020202020204" pitchFamily="34" charset="0"/>
              </a:rPr>
              <a:t>One participant has signed up </a:t>
            </a:r>
          </a:p>
          <a:p>
            <a:pPr algn="ctr"/>
            <a:r>
              <a:rPr lang="en-GB" sz="1600" dirty="0">
                <a:latin typeface="Arial" panose="020B0604020202020204" pitchFamily="34" charset="0"/>
                <a:cs typeface="Arial" panose="020B0604020202020204" pitchFamily="34" charset="0"/>
              </a:rPr>
              <a:t>For the first time-slot of PART 1</a:t>
            </a:r>
          </a:p>
        </p:txBody>
      </p:sp>
      <p:sp>
        <p:nvSpPr>
          <p:cNvPr id="13" name="Right Arrow 12">
            <a:extLst>
              <a:ext uri="{FF2B5EF4-FFF2-40B4-BE49-F238E27FC236}">
                <a16:creationId xmlns:a16="http://schemas.microsoft.com/office/drawing/2014/main" id="{A34CB104-5330-8345-89E4-E3140C39DC8F}"/>
              </a:ext>
            </a:extLst>
          </p:cNvPr>
          <p:cNvSpPr/>
          <p:nvPr/>
        </p:nvSpPr>
        <p:spPr>
          <a:xfrm rot="17720918">
            <a:off x="5950059" y="4157066"/>
            <a:ext cx="3193897" cy="461665"/>
          </a:xfrm>
          <a:custGeom>
            <a:avLst/>
            <a:gdLst>
              <a:gd name="csX0" fmla="*/ 0 w 3193897"/>
              <a:gd name="csY0" fmla="*/ 115416 h 461665"/>
              <a:gd name="csX1" fmla="*/ 622244 w 3193897"/>
              <a:gd name="csY1" fmla="*/ 115416 h 461665"/>
              <a:gd name="csX2" fmla="*/ 1274118 w 3193897"/>
              <a:gd name="csY2" fmla="*/ 115416 h 461665"/>
              <a:gd name="csX3" fmla="*/ 1925992 w 3193897"/>
              <a:gd name="csY3" fmla="*/ 115416 h 461665"/>
              <a:gd name="csX4" fmla="*/ 2963065 w 3193897"/>
              <a:gd name="csY4" fmla="*/ 115416 h 461665"/>
              <a:gd name="csX5" fmla="*/ 2963065 w 3193897"/>
              <a:gd name="csY5" fmla="*/ 0 h 461665"/>
              <a:gd name="csX6" fmla="*/ 3193897 w 3193897"/>
              <a:gd name="csY6" fmla="*/ 230833 h 461665"/>
              <a:gd name="csX7" fmla="*/ 2963065 w 3193897"/>
              <a:gd name="csY7" fmla="*/ 461665 h 461665"/>
              <a:gd name="csX8" fmla="*/ 2963065 w 3193897"/>
              <a:gd name="csY8" fmla="*/ 346249 h 461665"/>
              <a:gd name="csX9" fmla="*/ 2311191 w 3193897"/>
              <a:gd name="csY9" fmla="*/ 346249 h 461665"/>
              <a:gd name="csX10" fmla="*/ 1688947 w 3193897"/>
              <a:gd name="csY10" fmla="*/ 346249 h 461665"/>
              <a:gd name="csX11" fmla="*/ 1185226 w 3193897"/>
              <a:gd name="csY11" fmla="*/ 346249 h 461665"/>
              <a:gd name="csX12" fmla="*/ 592613 w 3193897"/>
              <a:gd name="csY12" fmla="*/ 346249 h 461665"/>
              <a:gd name="csX13" fmla="*/ 0 w 3193897"/>
              <a:gd name="csY13" fmla="*/ 346249 h 461665"/>
              <a:gd name="csX14" fmla="*/ 0 w 3193897"/>
              <a:gd name="csY14" fmla="*/ 115416 h 46166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3193897" h="461665" fill="none" extrusionOk="0">
                <a:moveTo>
                  <a:pt x="0" y="115416"/>
                </a:moveTo>
                <a:cubicBezTo>
                  <a:pt x="202558" y="112923"/>
                  <a:pt x="356832" y="159826"/>
                  <a:pt x="622244" y="115416"/>
                </a:cubicBezTo>
                <a:cubicBezTo>
                  <a:pt x="887656" y="71006"/>
                  <a:pt x="961016" y="192127"/>
                  <a:pt x="1274118" y="115416"/>
                </a:cubicBezTo>
                <a:cubicBezTo>
                  <a:pt x="1587220" y="38705"/>
                  <a:pt x="1609706" y="167277"/>
                  <a:pt x="1925992" y="115416"/>
                </a:cubicBezTo>
                <a:cubicBezTo>
                  <a:pt x="2242278" y="63555"/>
                  <a:pt x="2451806" y="186778"/>
                  <a:pt x="2963065" y="115416"/>
                </a:cubicBezTo>
                <a:cubicBezTo>
                  <a:pt x="2949650" y="69989"/>
                  <a:pt x="2970229" y="37382"/>
                  <a:pt x="2963065" y="0"/>
                </a:cubicBezTo>
                <a:cubicBezTo>
                  <a:pt x="3066810" y="54776"/>
                  <a:pt x="3110659" y="157240"/>
                  <a:pt x="3193897" y="230833"/>
                </a:cubicBezTo>
                <a:cubicBezTo>
                  <a:pt x="3155083" y="290297"/>
                  <a:pt x="3062349" y="334347"/>
                  <a:pt x="2963065" y="461665"/>
                </a:cubicBezTo>
                <a:cubicBezTo>
                  <a:pt x="2952654" y="415214"/>
                  <a:pt x="2963922" y="376325"/>
                  <a:pt x="2963065" y="346249"/>
                </a:cubicBezTo>
                <a:cubicBezTo>
                  <a:pt x="2713683" y="411585"/>
                  <a:pt x="2532855" y="305459"/>
                  <a:pt x="2311191" y="346249"/>
                </a:cubicBezTo>
                <a:cubicBezTo>
                  <a:pt x="2089527" y="387039"/>
                  <a:pt x="1883975" y="310831"/>
                  <a:pt x="1688947" y="346249"/>
                </a:cubicBezTo>
                <a:cubicBezTo>
                  <a:pt x="1493919" y="381667"/>
                  <a:pt x="1322722" y="316224"/>
                  <a:pt x="1185226" y="346249"/>
                </a:cubicBezTo>
                <a:cubicBezTo>
                  <a:pt x="1047730" y="376274"/>
                  <a:pt x="804841" y="310796"/>
                  <a:pt x="592613" y="346249"/>
                </a:cubicBezTo>
                <a:cubicBezTo>
                  <a:pt x="380385" y="381702"/>
                  <a:pt x="154309" y="315983"/>
                  <a:pt x="0" y="346249"/>
                </a:cubicBezTo>
                <a:cubicBezTo>
                  <a:pt x="-13704" y="252690"/>
                  <a:pt x="13459" y="211258"/>
                  <a:pt x="0" y="115416"/>
                </a:cubicBezTo>
                <a:close/>
              </a:path>
              <a:path w="3193897" h="461665" stroke="0" extrusionOk="0">
                <a:moveTo>
                  <a:pt x="0" y="115416"/>
                </a:moveTo>
                <a:cubicBezTo>
                  <a:pt x="186179" y="86247"/>
                  <a:pt x="417409" y="161650"/>
                  <a:pt x="651874" y="115416"/>
                </a:cubicBezTo>
                <a:cubicBezTo>
                  <a:pt x="886339" y="69182"/>
                  <a:pt x="1066618" y="175551"/>
                  <a:pt x="1185226" y="115416"/>
                </a:cubicBezTo>
                <a:cubicBezTo>
                  <a:pt x="1303834" y="55281"/>
                  <a:pt x="1609576" y="161237"/>
                  <a:pt x="1718578" y="115416"/>
                </a:cubicBezTo>
                <a:cubicBezTo>
                  <a:pt x="1827580" y="69595"/>
                  <a:pt x="2056363" y="154324"/>
                  <a:pt x="2251929" y="115416"/>
                </a:cubicBezTo>
                <a:cubicBezTo>
                  <a:pt x="2447495" y="76508"/>
                  <a:pt x="2717906" y="164567"/>
                  <a:pt x="2963065" y="115416"/>
                </a:cubicBezTo>
                <a:cubicBezTo>
                  <a:pt x="2959701" y="67899"/>
                  <a:pt x="2963274" y="28355"/>
                  <a:pt x="2963065" y="0"/>
                </a:cubicBezTo>
                <a:cubicBezTo>
                  <a:pt x="3050051" y="82790"/>
                  <a:pt x="3089806" y="129581"/>
                  <a:pt x="3193897" y="230833"/>
                </a:cubicBezTo>
                <a:cubicBezTo>
                  <a:pt x="3114646" y="314144"/>
                  <a:pt x="3053244" y="349683"/>
                  <a:pt x="2963065" y="461665"/>
                </a:cubicBezTo>
                <a:cubicBezTo>
                  <a:pt x="2950569" y="430953"/>
                  <a:pt x="2964490" y="396406"/>
                  <a:pt x="2963065" y="346249"/>
                </a:cubicBezTo>
                <a:cubicBezTo>
                  <a:pt x="2769533" y="412616"/>
                  <a:pt x="2602334" y="331842"/>
                  <a:pt x="2370452" y="346249"/>
                </a:cubicBezTo>
                <a:cubicBezTo>
                  <a:pt x="2138570" y="360656"/>
                  <a:pt x="1979427" y="304056"/>
                  <a:pt x="1866731" y="346249"/>
                </a:cubicBezTo>
                <a:cubicBezTo>
                  <a:pt x="1754035" y="388442"/>
                  <a:pt x="1380694" y="275042"/>
                  <a:pt x="1214857" y="346249"/>
                </a:cubicBezTo>
                <a:cubicBezTo>
                  <a:pt x="1049020" y="417456"/>
                  <a:pt x="806658" y="272929"/>
                  <a:pt x="562982" y="346249"/>
                </a:cubicBezTo>
                <a:cubicBezTo>
                  <a:pt x="319307" y="419569"/>
                  <a:pt x="235377" y="296999"/>
                  <a:pt x="0" y="346249"/>
                </a:cubicBezTo>
                <a:cubicBezTo>
                  <a:pt x="-16693" y="299393"/>
                  <a:pt x="7979" y="196692"/>
                  <a:pt x="0" y="115416"/>
                </a:cubicBezTo>
                <a:close/>
              </a:path>
            </a:pathLst>
          </a:custGeom>
          <a:solidFill>
            <a:srgbClr val="FF0000"/>
          </a:solidFill>
          <a:ln w="57150">
            <a:solidFill>
              <a:schemeClr val="tx1"/>
            </a:solidFill>
            <a:extLst>
              <a:ext uri="{C807C97D-BFC1-408E-A445-0C87EB9F89A2}">
                <ask:lineSketchStyleProps xmlns:ask="http://schemas.microsoft.com/office/drawing/2018/sketchyshapes" sd="1198602906">
                  <a:prstGeom prst="rightArrow">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Tree>
    <p:extLst>
      <p:ext uri="{BB962C8B-B14F-4D97-AF65-F5344CB8AC3E}">
        <p14:creationId xmlns:p14="http://schemas.microsoft.com/office/powerpoint/2010/main" val="2363876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6FC9309-E274-A34F-9F02-BD153B24E01D}"/>
              </a:ext>
            </a:extLst>
          </p:cNvPr>
          <p:cNvSpPr txBox="1"/>
          <p:nvPr/>
        </p:nvSpPr>
        <p:spPr>
          <a:xfrm>
            <a:off x="174171" y="1070759"/>
            <a:ext cx="3062515" cy="2862322"/>
          </a:xfrm>
          <a:prstGeom prst="rect">
            <a:avLst/>
          </a:prstGeom>
          <a:noFill/>
          <a:ln>
            <a:solidFill>
              <a:schemeClr val="tx1"/>
            </a:solidFill>
          </a:ln>
        </p:spPr>
        <p:txBody>
          <a:bodyPr wrap="square" rtlCol="0">
            <a:spAutoFit/>
          </a:bodyPr>
          <a:lstStyle/>
          <a:p>
            <a:r>
              <a:rPr lang="en-GB" dirty="0">
                <a:latin typeface="Arial" panose="020B0604020202020204" pitchFamily="34" charset="0"/>
                <a:cs typeface="Arial" panose="020B0604020202020204" pitchFamily="34" charset="0"/>
              </a:rPr>
              <a:t>Here we have 2 time-slots for PART 2 on a Tuesday and Wednesday </a:t>
            </a:r>
          </a:p>
          <a:p>
            <a:r>
              <a:rPr lang="en-GB" dirty="0">
                <a:latin typeface="Arial" panose="020B0604020202020204" pitchFamily="34" charset="0"/>
                <a:cs typeface="Arial" panose="020B0604020202020204" pitchFamily="34" charset="0"/>
              </a:rPr>
              <a:t>with a max. of 10 participants per time-slot.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Participants will only be able to sign up to PART 2 if they’ve also signed up to PART 1.</a:t>
            </a:r>
          </a:p>
        </p:txBody>
      </p:sp>
      <p:pic>
        <p:nvPicPr>
          <p:cNvPr id="3" name="Picture 2">
            <a:extLst>
              <a:ext uri="{FF2B5EF4-FFF2-40B4-BE49-F238E27FC236}">
                <a16:creationId xmlns:a16="http://schemas.microsoft.com/office/drawing/2014/main" id="{B2B06A55-B024-BA43-93CE-3D780F5CCAE6}"/>
              </a:ext>
            </a:extLst>
          </p:cNvPr>
          <p:cNvPicPr>
            <a:picLocks noChangeAspect="1"/>
          </p:cNvPicPr>
          <p:nvPr/>
        </p:nvPicPr>
        <p:blipFill>
          <a:blip r:embed="rId2"/>
          <a:stretch>
            <a:fillRect/>
          </a:stretch>
        </p:blipFill>
        <p:spPr>
          <a:xfrm>
            <a:off x="3371850" y="1070759"/>
            <a:ext cx="8538224" cy="2717470"/>
          </a:xfrm>
          <a:prstGeom prst="rect">
            <a:avLst/>
          </a:prstGeom>
        </p:spPr>
      </p:pic>
      <p:sp>
        <p:nvSpPr>
          <p:cNvPr id="6" name="TextBox 5">
            <a:extLst>
              <a:ext uri="{FF2B5EF4-FFF2-40B4-BE49-F238E27FC236}">
                <a16:creationId xmlns:a16="http://schemas.microsoft.com/office/drawing/2014/main" id="{8A95C306-5E7C-7E40-BBA5-9E9FC3DFD6AF}"/>
              </a:ext>
            </a:extLst>
          </p:cNvPr>
          <p:cNvSpPr txBox="1"/>
          <p:nvPr/>
        </p:nvSpPr>
        <p:spPr>
          <a:xfrm>
            <a:off x="3759274" y="5787241"/>
            <a:ext cx="3514198" cy="584775"/>
          </a:xfrm>
          <a:prstGeom prst="rect">
            <a:avLst/>
          </a:prstGeom>
          <a:noFill/>
          <a:ln>
            <a:solidFill>
              <a:schemeClr val="tx1"/>
            </a:solidFill>
          </a:ln>
        </p:spPr>
        <p:txBody>
          <a:bodyPr wrap="square" rtlCol="0">
            <a:spAutoFit/>
          </a:bodyPr>
          <a:lstStyle/>
          <a:p>
            <a:pPr algn="ctr"/>
            <a:r>
              <a:rPr lang="en-GB" sz="1600" dirty="0">
                <a:latin typeface="Arial" panose="020B0604020202020204" pitchFamily="34" charset="0"/>
                <a:cs typeface="Arial" panose="020B0604020202020204" pitchFamily="34" charset="0"/>
              </a:rPr>
              <a:t>One participant has signed up </a:t>
            </a:r>
          </a:p>
          <a:p>
            <a:pPr algn="ctr"/>
            <a:r>
              <a:rPr lang="en-GB" sz="1600" dirty="0">
                <a:latin typeface="Arial" panose="020B0604020202020204" pitchFamily="34" charset="0"/>
                <a:cs typeface="Arial" panose="020B0604020202020204" pitchFamily="34" charset="0"/>
              </a:rPr>
              <a:t>For the first time-slot of PART 2</a:t>
            </a:r>
          </a:p>
        </p:txBody>
      </p:sp>
      <p:sp>
        <p:nvSpPr>
          <p:cNvPr id="7" name="Right Arrow 6">
            <a:extLst>
              <a:ext uri="{FF2B5EF4-FFF2-40B4-BE49-F238E27FC236}">
                <a16:creationId xmlns:a16="http://schemas.microsoft.com/office/drawing/2014/main" id="{3DAAD2C8-E43E-404F-9DC2-45E976EB88C3}"/>
              </a:ext>
            </a:extLst>
          </p:cNvPr>
          <p:cNvSpPr/>
          <p:nvPr/>
        </p:nvSpPr>
        <p:spPr>
          <a:xfrm rot="17720918">
            <a:off x="4811726" y="4014389"/>
            <a:ext cx="3193897" cy="461665"/>
          </a:xfrm>
          <a:custGeom>
            <a:avLst/>
            <a:gdLst>
              <a:gd name="csX0" fmla="*/ 0 w 3193897"/>
              <a:gd name="csY0" fmla="*/ 115416 h 461665"/>
              <a:gd name="csX1" fmla="*/ 622244 w 3193897"/>
              <a:gd name="csY1" fmla="*/ 115416 h 461665"/>
              <a:gd name="csX2" fmla="*/ 1274118 w 3193897"/>
              <a:gd name="csY2" fmla="*/ 115416 h 461665"/>
              <a:gd name="csX3" fmla="*/ 1925992 w 3193897"/>
              <a:gd name="csY3" fmla="*/ 115416 h 461665"/>
              <a:gd name="csX4" fmla="*/ 2963065 w 3193897"/>
              <a:gd name="csY4" fmla="*/ 115416 h 461665"/>
              <a:gd name="csX5" fmla="*/ 2963065 w 3193897"/>
              <a:gd name="csY5" fmla="*/ 0 h 461665"/>
              <a:gd name="csX6" fmla="*/ 3193897 w 3193897"/>
              <a:gd name="csY6" fmla="*/ 230833 h 461665"/>
              <a:gd name="csX7" fmla="*/ 2963065 w 3193897"/>
              <a:gd name="csY7" fmla="*/ 461665 h 461665"/>
              <a:gd name="csX8" fmla="*/ 2963065 w 3193897"/>
              <a:gd name="csY8" fmla="*/ 346249 h 461665"/>
              <a:gd name="csX9" fmla="*/ 2311191 w 3193897"/>
              <a:gd name="csY9" fmla="*/ 346249 h 461665"/>
              <a:gd name="csX10" fmla="*/ 1688947 w 3193897"/>
              <a:gd name="csY10" fmla="*/ 346249 h 461665"/>
              <a:gd name="csX11" fmla="*/ 1185226 w 3193897"/>
              <a:gd name="csY11" fmla="*/ 346249 h 461665"/>
              <a:gd name="csX12" fmla="*/ 592613 w 3193897"/>
              <a:gd name="csY12" fmla="*/ 346249 h 461665"/>
              <a:gd name="csX13" fmla="*/ 0 w 3193897"/>
              <a:gd name="csY13" fmla="*/ 346249 h 461665"/>
              <a:gd name="csX14" fmla="*/ 0 w 3193897"/>
              <a:gd name="csY14" fmla="*/ 115416 h 46166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3193897" h="461665" fill="none" extrusionOk="0">
                <a:moveTo>
                  <a:pt x="0" y="115416"/>
                </a:moveTo>
                <a:cubicBezTo>
                  <a:pt x="202558" y="112923"/>
                  <a:pt x="356832" y="159826"/>
                  <a:pt x="622244" y="115416"/>
                </a:cubicBezTo>
                <a:cubicBezTo>
                  <a:pt x="887656" y="71006"/>
                  <a:pt x="961016" y="192127"/>
                  <a:pt x="1274118" y="115416"/>
                </a:cubicBezTo>
                <a:cubicBezTo>
                  <a:pt x="1587220" y="38705"/>
                  <a:pt x="1609706" y="167277"/>
                  <a:pt x="1925992" y="115416"/>
                </a:cubicBezTo>
                <a:cubicBezTo>
                  <a:pt x="2242278" y="63555"/>
                  <a:pt x="2451806" y="186778"/>
                  <a:pt x="2963065" y="115416"/>
                </a:cubicBezTo>
                <a:cubicBezTo>
                  <a:pt x="2949650" y="69989"/>
                  <a:pt x="2970229" y="37382"/>
                  <a:pt x="2963065" y="0"/>
                </a:cubicBezTo>
                <a:cubicBezTo>
                  <a:pt x="3066810" y="54776"/>
                  <a:pt x="3110659" y="157240"/>
                  <a:pt x="3193897" y="230833"/>
                </a:cubicBezTo>
                <a:cubicBezTo>
                  <a:pt x="3155083" y="290297"/>
                  <a:pt x="3062349" y="334347"/>
                  <a:pt x="2963065" y="461665"/>
                </a:cubicBezTo>
                <a:cubicBezTo>
                  <a:pt x="2952654" y="415214"/>
                  <a:pt x="2963922" y="376325"/>
                  <a:pt x="2963065" y="346249"/>
                </a:cubicBezTo>
                <a:cubicBezTo>
                  <a:pt x="2713683" y="411585"/>
                  <a:pt x="2532855" y="305459"/>
                  <a:pt x="2311191" y="346249"/>
                </a:cubicBezTo>
                <a:cubicBezTo>
                  <a:pt x="2089527" y="387039"/>
                  <a:pt x="1883975" y="310831"/>
                  <a:pt x="1688947" y="346249"/>
                </a:cubicBezTo>
                <a:cubicBezTo>
                  <a:pt x="1493919" y="381667"/>
                  <a:pt x="1322722" y="316224"/>
                  <a:pt x="1185226" y="346249"/>
                </a:cubicBezTo>
                <a:cubicBezTo>
                  <a:pt x="1047730" y="376274"/>
                  <a:pt x="804841" y="310796"/>
                  <a:pt x="592613" y="346249"/>
                </a:cubicBezTo>
                <a:cubicBezTo>
                  <a:pt x="380385" y="381702"/>
                  <a:pt x="154309" y="315983"/>
                  <a:pt x="0" y="346249"/>
                </a:cubicBezTo>
                <a:cubicBezTo>
                  <a:pt x="-13704" y="252690"/>
                  <a:pt x="13459" y="211258"/>
                  <a:pt x="0" y="115416"/>
                </a:cubicBezTo>
                <a:close/>
              </a:path>
              <a:path w="3193897" h="461665" stroke="0" extrusionOk="0">
                <a:moveTo>
                  <a:pt x="0" y="115416"/>
                </a:moveTo>
                <a:cubicBezTo>
                  <a:pt x="186179" y="86247"/>
                  <a:pt x="417409" y="161650"/>
                  <a:pt x="651874" y="115416"/>
                </a:cubicBezTo>
                <a:cubicBezTo>
                  <a:pt x="886339" y="69182"/>
                  <a:pt x="1066618" y="175551"/>
                  <a:pt x="1185226" y="115416"/>
                </a:cubicBezTo>
                <a:cubicBezTo>
                  <a:pt x="1303834" y="55281"/>
                  <a:pt x="1609576" y="161237"/>
                  <a:pt x="1718578" y="115416"/>
                </a:cubicBezTo>
                <a:cubicBezTo>
                  <a:pt x="1827580" y="69595"/>
                  <a:pt x="2056363" y="154324"/>
                  <a:pt x="2251929" y="115416"/>
                </a:cubicBezTo>
                <a:cubicBezTo>
                  <a:pt x="2447495" y="76508"/>
                  <a:pt x="2717906" y="164567"/>
                  <a:pt x="2963065" y="115416"/>
                </a:cubicBezTo>
                <a:cubicBezTo>
                  <a:pt x="2959701" y="67899"/>
                  <a:pt x="2963274" y="28355"/>
                  <a:pt x="2963065" y="0"/>
                </a:cubicBezTo>
                <a:cubicBezTo>
                  <a:pt x="3050051" y="82790"/>
                  <a:pt x="3089806" y="129581"/>
                  <a:pt x="3193897" y="230833"/>
                </a:cubicBezTo>
                <a:cubicBezTo>
                  <a:pt x="3114646" y="314144"/>
                  <a:pt x="3053244" y="349683"/>
                  <a:pt x="2963065" y="461665"/>
                </a:cubicBezTo>
                <a:cubicBezTo>
                  <a:pt x="2950569" y="430953"/>
                  <a:pt x="2964490" y="396406"/>
                  <a:pt x="2963065" y="346249"/>
                </a:cubicBezTo>
                <a:cubicBezTo>
                  <a:pt x="2769533" y="412616"/>
                  <a:pt x="2602334" y="331842"/>
                  <a:pt x="2370452" y="346249"/>
                </a:cubicBezTo>
                <a:cubicBezTo>
                  <a:pt x="2138570" y="360656"/>
                  <a:pt x="1979427" y="304056"/>
                  <a:pt x="1866731" y="346249"/>
                </a:cubicBezTo>
                <a:cubicBezTo>
                  <a:pt x="1754035" y="388442"/>
                  <a:pt x="1380694" y="275042"/>
                  <a:pt x="1214857" y="346249"/>
                </a:cubicBezTo>
                <a:cubicBezTo>
                  <a:pt x="1049020" y="417456"/>
                  <a:pt x="806658" y="272929"/>
                  <a:pt x="562982" y="346249"/>
                </a:cubicBezTo>
                <a:cubicBezTo>
                  <a:pt x="319307" y="419569"/>
                  <a:pt x="235377" y="296999"/>
                  <a:pt x="0" y="346249"/>
                </a:cubicBezTo>
                <a:cubicBezTo>
                  <a:pt x="-16693" y="299393"/>
                  <a:pt x="7979" y="196692"/>
                  <a:pt x="0" y="115416"/>
                </a:cubicBezTo>
                <a:close/>
              </a:path>
            </a:pathLst>
          </a:custGeom>
          <a:solidFill>
            <a:srgbClr val="FF0000"/>
          </a:solidFill>
          <a:ln w="57150">
            <a:solidFill>
              <a:schemeClr val="tx1"/>
            </a:solidFill>
            <a:extLst>
              <a:ext uri="{C807C97D-BFC1-408E-A445-0C87EB9F89A2}">
                <ask:lineSketchStyleProps xmlns:ask="http://schemas.microsoft.com/office/drawing/2018/sketchyshapes" sd="1198602906">
                  <a:prstGeom prst="rightArrow">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8" name="TextBox 7">
            <a:extLst>
              <a:ext uri="{FF2B5EF4-FFF2-40B4-BE49-F238E27FC236}">
                <a16:creationId xmlns:a16="http://schemas.microsoft.com/office/drawing/2014/main" id="{6BCE3643-5578-E84B-985F-76EB47A1BA31}"/>
              </a:ext>
            </a:extLst>
          </p:cNvPr>
          <p:cNvSpPr txBox="1"/>
          <p:nvPr/>
        </p:nvSpPr>
        <p:spPr>
          <a:xfrm>
            <a:off x="-69998" y="132898"/>
            <a:ext cx="7343470" cy="523220"/>
          </a:xfrm>
          <a:prstGeom prst="rect">
            <a:avLst/>
          </a:prstGeom>
          <a:noFill/>
        </p:spPr>
        <p:txBody>
          <a:bodyPr wrap="square" rtlCol="0">
            <a:spAutoFit/>
          </a:bodyPr>
          <a:lstStyle/>
          <a:p>
            <a:pPr algn="ctr"/>
            <a:r>
              <a:rPr lang="en-GB" sz="2800" b="1" dirty="0">
                <a:solidFill>
                  <a:srgbClr val="0070C0"/>
                </a:solidFill>
                <a:latin typeface="Arial" panose="020B0604020202020204" pitchFamily="34" charset="0"/>
                <a:cs typeface="Arial" panose="020B0604020202020204" pitchFamily="34" charset="0"/>
              </a:rPr>
              <a:t>Example time-slots for two-part study</a:t>
            </a:r>
          </a:p>
        </p:txBody>
      </p:sp>
    </p:spTree>
    <p:extLst>
      <p:ext uri="{BB962C8B-B14F-4D97-AF65-F5344CB8AC3E}">
        <p14:creationId xmlns:p14="http://schemas.microsoft.com/office/powerpoint/2010/main" val="911264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9ECDDB-8C60-834F-84F9-744700A08D68}"/>
              </a:ext>
            </a:extLst>
          </p:cNvPr>
          <p:cNvPicPr>
            <a:picLocks noChangeAspect="1"/>
          </p:cNvPicPr>
          <p:nvPr/>
        </p:nvPicPr>
        <p:blipFill>
          <a:blip r:embed="rId2"/>
          <a:stretch>
            <a:fillRect/>
          </a:stretch>
        </p:blipFill>
        <p:spPr>
          <a:xfrm>
            <a:off x="1552027" y="1248229"/>
            <a:ext cx="10422257" cy="4624244"/>
          </a:xfrm>
          <a:prstGeom prst="rect">
            <a:avLst/>
          </a:prstGeom>
        </p:spPr>
      </p:pic>
      <p:sp>
        <p:nvSpPr>
          <p:cNvPr id="5" name="TextBox 4">
            <a:extLst>
              <a:ext uri="{FF2B5EF4-FFF2-40B4-BE49-F238E27FC236}">
                <a16:creationId xmlns:a16="http://schemas.microsoft.com/office/drawing/2014/main" id="{A9EC9769-7DBD-5B47-8A70-07CEF7AED0C1}"/>
              </a:ext>
            </a:extLst>
          </p:cNvPr>
          <p:cNvSpPr txBox="1"/>
          <p:nvPr/>
        </p:nvSpPr>
        <p:spPr>
          <a:xfrm>
            <a:off x="319387" y="693139"/>
            <a:ext cx="4789641" cy="584775"/>
          </a:xfrm>
          <a:prstGeom prst="rect">
            <a:avLst/>
          </a:prstGeom>
          <a:noFill/>
          <a:ln>
            <a:solidFill>
              <a:schemeClr val="tx1"/>
            </a:solidFill>
          </a:ln>
        </p:spPr>
        <p:txBody>
          <a:bodyPr wrap="square" rtlCol="0">
            <a:spAutoFit/>
          </a:bodyPr>
          <a:lstStyle/>
          <a:p>
            <a:r>
              <a:rPr lang="en-GB" sz="1600" i="1" dirty="0">
                <a:solidFill>
                  <a:srgbClr val="C00000"/>
                </a:solidFill>
                <a:latin typeface="Arial" panose="020B0604020202020204" pitchFamily="34" charset="0"/>
                <a:cs typeface="Arial" panose="020B0604020202020204" pitchFamily="34" charset="0"/>
              </a:rPr>
              <a:t>Here’s what the participant will see when signing up to your study – PART 1</a:t>
            </a:r>
          </a:p>
        </p:txBody>
      </p:sp>
      <p:sp>
        <p:nvSpPr>
          <p:cNvPr id="6" name="TextBox 5">
            <a:extLst>
              <a:ext uri="{FF2B5EF4-FFF2-40B4-BE49-F238E27FC236}">
                <a16:creationId xmlns:a16="http://schemas.microsoft.com/office/drawing/2014/main" id="{CC3621AD-86C4-5C4E-BD78-E75A304BBF77}"/>
              </a:ext>
            </a:extLst>
          </p:cNvPr>
          <p:cNvSpPr txBox="1"/>
          <p:nvPr/>
        </p:nvSpPr>
        <p:spPr>
          <a:xfrm>
            <a:off x="-69998" y="132898"/>
            <a:ext cx="11666912" cy="523220"/>
          </a:xfrm>
          <a:prstGeom prst="rect">
            <a:avLst/>
          </a:prstGeom>
          <a:noFill/>
        </p:spPr>
        <p:txBody>
          <a:bodyPr wrap="square" rtlCol="0">
            <a:spAutoFit/>
          </a:bodyPr>
          <a:lstStyle/>
          <a:p>
            <a:pPr algn="ctr"/>
            <a:r>
              <a:rPr lang="en-GB" sz="2800" b="1" dirty="0">
                <a:solidFill>
                  <a:srgbClr val="0070C0"/>
                </a:solidFill>
                <a:latin typeface="Arial" panose="020B0604020202020204" pitchFamily="34" charset="0"/>
                <a:cs typeface="Arial" panose="020B0604020202020204" pitchFamily="34" charset="0"/>
              </a:rPr>
              <a:t>Example time-slots for two-part study – </a:t>
            </a:r>
            <a:r>
              <a:rPr lang="en-GB" sz="2800" b="1" dirty="0">
                <a:solidFill>
                  <a:srgbClr val="0070C0"/>
                </a:solidFill>
                <a:highlight>
                  <a:srgbClr val="FFFF00"/>
                </a:highlight>
                <a:latin typeface="Arial" panose="020B0604020202020204" pitchFamily="34" charset="0"/>
                <a:cs typeface="Arial" panose="020B0604020202020204" pitchFamily="34" charset="0"/>
              </a:rPr>
              <a:t>PARTICIPANT VIEW</a:t>
            </a:r>
          </a:p>
        </p:txBody>
      </p:sp>
      <p:sp>
        <p:nvSpPr>
          <p:cNvPr id="3" name="Rounded Rectangle 2">
            <a:extLst>
              <a:ext uri="{FF2B5EF4-FFF2-40B4-BE49-F238E27FC236}">
                <a16:creationId xmlns:a16="http://schemas.microsoft.com/office/drawing/2014/main" id="{A105BBA3-A261-D847-A6E5-14684AF8F0D1}"/>
              </a:ext>
            </a:extLst>
          </p:cNvPr>
          <p:cNvSpPr/>
          <p:nvPr/>
        </p:nvSpPr>
        <p:spPr>
          <a:xfrm>
            <a:off x="11248571" y="1211208"/>
            <a:ext cx="725713" cy="370849"/>
          </a:xfrm>
          <a:custGeom>
            <a:avLst/>
            <a:gdLst>
              <a:gd name="csX0" fmla="*/ 0 w 725713"/>
              <a:gd name="csY0" fmla="*/ 61809 h 370849"/>
              <a:gd name="csX1" fmla="*/ 61809 w 725713"/>
              <a:gd name="csY1" fmla="*/ 0 h 370849"/>
              <a:gd name="csX2" fmla="*/ 374898 w 725713"/>
              <a:gd name="csY2" fmla="*/ 0 h 370849"/>
              <a:gd name="csX3" fmla="*/ 663904 w 725713"/>
              <a:gd name="csY3" fmla="*/ 0 h 370849"/>
              <a:gd name="csX4" fmla="*/ 725713 w 725713"/>
              <a:gd name="csY4" fmla="*/ 61809 h 370849"/>
              <a:gd name="csX5" fmla="*/ 725713 w 725713"/>
              <a:gd name="csY5" fmla="*/ 309040 h 370849"/>
              <a:gd name="csX6" fmla="*/ 663904 w 725713"/>
              <a:gd name="csY6" fmla="*/ 370849 h 370849"/>
              <a:gd name="csX7" fmla="*/ 362857 w 725713"/>
              <a:gd name="csY7" fmla="*/ 370849 h 370849"/>
              <a:gd name="csX8" fmla="*/ 61809 w 725713"/>
              <a:gd name="csY8" fmla="*/ 370849 h 370849"/>
              <a:gd name="csX9" fmla="*/ 0 w 725713"/>
              <a:gd name="csY9" fmla="*/ 309040 h 370849"/>
              <a:gd name="csX10" fmla="*/ 0 w 725713"/>
              <a:gd name="csY10" fmla="*/ 61809 h 37084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725713" h="370849" extrusionOk="0">
                <a:moveTo>
                  <a:pt x="0" y="61809"/>
                </a:moveTo>
                <a:cubicBezTo>
                  <a:pt x="-1269" y="26890"/>
                  <a:pt x="18880" y="3300"/>
                  <a:pt x="61809" y="0"/>
                </a:cubicBezTo>
                <a:cubicBezTo>
                  <a:pt x="126980" y="-8110"/>
                  <a:pt x="254292" y="13350"/>
                  <a:pt x="374898" y="0"/>
                </a:cubicBezTo>
                <a:cubicBezTo>
                  <a:pt x="495504" y="-13350"/>
                  <a:pt x="544985" y="16261"/>
                  <a:pt x="663904" y="0"/>
                </a:cubicBezTo>
                <a:cubicBezTo>
                  <a:pt x="690158" y="-4313"/>
                  <a:pt x="726590" y="28092"/>
                  <a:pt x="725713" y="61809"/>
                </a:cubicBezTo>
                <a:cubicBezTo>
                  <a:pt x="743842" y="123837"/>
                  <a:pt x="713447" y="238875"/>
                  <a:pt x="725713" y="309040"/>
                </a:cubicBezTo>
                <a:cubicBezTo>
                  <a:pt x="730072" y="336082"/>
                  <a:pt x="692353" y="375846"/>
                  <a:pt x="663904" y="370849"/>
                </a:cubicBezTo>
                <a:cubicBezTo>
                  <a:pt x="520689" y="376610"/>
                  <a:pt x="507619" y="370075"/>
                  <a:pt x="362857" y="370849"/>
                </a:cubicBezTo>
                <a:cubicBezTo>
                  <a:pt x="218095" y="371623"/>
                  <a:pt x="167717" y="358796"/>
                  <a:pt x="61809" y="370849"/>
                </a:cubicBezTo>
                <a:cubicBezTo>
                  <a:pt x="22386" y="370547"/>
                  <a:pt x="2364" y="336694"/>
                  <a:pt x="0" y="309040"/>
                </a:cubicBezTo>
                <a:cubicBezTo>
                  <a:pt x="-12891" y="191692"/>
                  <a:pt x="23857" y="172213"/>
                  <a:pt x="0" y="61809"/>
                </a:cubicBezTo>
                <a:close/>
              </a:path>
            </a:pathLst>
          </a:custGeom>
          <a:noFill/>
          <a:ln w="38100">
            <a:solidFill>
              <a:srgbClr val="FF0000"/>
            </a:solidFill>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31967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DFA8EB-CF46-154D-9769-4C08A87B51C2}"/>
              </a:ext>
            </a:extLst>
          </p:cNvPr>
          <p:cNvPicPr>
            <a:picLocks noChangeAspect="1"/>
          </p:cNvPicPr>
          <p:nvPr/>
        </p:nvPicPr>
        <p:blipFill>
          <a:blip r:embed="rId2"/>
          <a:stretch>
            <a:fillRect/>
          </a:stretch>
        </p:blipFill>
        <p:spPr>
          <a:xfrm>
            <a:off x="2597186" y="967016"/>
            <a:ext cx="9405257" cy="3113779"/>
          </a:xfrm>
          <a:prstGeom prst="rect">
            <a:avLst/>
          </a:prstGeom>
        </p:spPr>
      </p:pic>
      <p:pic>
        <p:nvPicPr>
          <p:cNvPr id="4" name="Picture 3">
            <a:extLst>
              <a:ext uri="{FF2B5EF4-FFF2-40B4-BE49-F238E27FC236}">
                <a16:creationId xmlns:a16="http://schemas.microsoft.com/office/drawing/2014/main" id="{C53572E2-7504-3746-B5C2-EAE3609B7ADA}"/>
              </a:ext>
            </a:extLst>
          </p:cNvPr>
          <p:cNvPicPr>
            <a:picLocks noChangeAspect="1"/>
          </p:cNvPicPr>
          <p:nvPr/>
        </p:nvPicPr>
        <p:blipFill>
          <a:blip r:embed="rId3"/>
          <a:stretch>
            <a:fillRect/>
          </a:stretch>
        </p:blipFill>
        <p:spPr>
          <a:xfrm>
            <a:off x="2714207" y="3769897"/>
            <a:ext cx="9171217" cy="3036297"/>
          </a:xfrm>
          <a:prstGeom prst="rect">
            <a:avLst/>
          </a:prstGeom>
        </p:spPr>
      </p:pic>
      <p:sp>
        <p:nvSpPr>
          <p:cNvPr id="6" name="TextBox 5">
            <a:extLst>
              <a:ext uri="{FF2B5EF4-FFF2-40B4-BE49-F238E27FC236}">
                <a16:creationId xmlns:a16="http://schemas.microsoft.com/office/drawing/2014/main" id="{5A7258D6-77C0-EC4A-8149-4FC61164DC91}"/>
              </a:ext>
            </a:extLst>
          </p:cNvPr>
          <p:cNvSpPr txBox="1"/>
          <p:nvPr/>
        </p:nvSpPr>
        <p:spPr>
          <a:xfrm>
            <a:off x="319387" y="693139"/>
            <a:ext cx="4789641" cy="584775"/>
          </a:xfrm>
          <a:prstGeom prst="rect">
            <a:avLst/>
          </a:prstGeom>
          <a:noFill/>
          <a:ln>
            <a:solidFill>
              <a:schemeClr val="tx1"/>
            </a:solidFill>
          </a:ln>
        </p:spPr>
        <p:txBody>
          <a:bodyPr wrap="square" rtlCol="0">
            <a:spAutoFit/>
          </a:bodyPr>
          <a:lstStyle/>
          <a:p>
            <a:r>
              <a:rPr lang="en-GB" sz="1600" i="1" dirty="0">
                <a:solidFill>
                  <a:srgbClr val="C00000"/>
                </a:solidFill>
                <a:latin typeface="Arial" panose="020B0604020202020204" pitchFamily="34" charset="0"/>
                <a:cs typeface="Arial" panose="020B0604020202020204" pitchFamily="34" charset="0"/>
              </a:rPr>
              <a:t>Here’s what the participant will see when signing up to your study – PART 2</a:t>
            </a:r>
          </a:p>
        </p:txBody>
      </p:sp>
      <p:sp>
        <p:nvSpPr>
          <p:cNvPr id="7" name="TextBox 6">
            <a:extLst>
              <a:ext uri="{FF2B5EF4-FFF2-40B4-BE49-F238E27FC236}">
                <a16:creationId xmlns:a16="http://schemas.microsoft.com/office/drawing/2014/main" id="{4D760989-BD45-D543-AB98-6BAF3781B2F0}"/>
              </a:ext>
            </a:extLst>
          </p:cNvPr>
          <p:cNvSpPr txBox="1"/>
          <p:nvPr/>
        </p:nvSpPr>
        <p:spPr>
          <a:xfrm>
            <a:off x="189557" y="3477509"/>
            <a:ext cx="4789641" cy="584775"/>
          </a:xfrm>
          <a:prstGeom prst="rect">
            <a:avLst/>
          </a:prstGeom>
          <a:noFill/>
          <a:ln>
            <a:solidFill>
              <a:schemeClr val="tx1"/>
            </a:solidFill>
          </a:ln>
        </p:spPr>
        <p:txBody>
          <a:bodyPr wrap="square" rtlCol="0">
            <a:spAutoFit/>
          </a:bodyPr>
          <a:lstStyle/>
          <a:p>
            <a:r>
              <a:rPr lang="en-GB" sz="1600" i="1" dirty="0">
                <a:latin typeface="Arial" panose="020B0604020202020204" pitchFamily="34" charset="0"/>
                <a:cs typeface="Arial" panose="020B0604020202020204" pitchFamily="34" charset="0"/>
              </a:rPr>
              <a:t>After selecting time-slots for PART 1 and PART 2, participant must confirm their sign up:</a:t>
            </a:r>
          </a:p>
        </p:txBody>
      </p:sp>
      <p:sp>
        <p:nvSpPr>
          <p:cNvPr id="9" name="TextBox 8">
            <a:extLst>
              <a:ext uri="{FF2B5EF4-FFF2-40B4-BE49-F238E27FC236}">
                <a16:creationId xmlns:a16="http://schemas.microsoft.com/office/drawing/2014/main" id="{4CF9B8AB-6F6B-F841-8FDA-CDA79E2EF5FF}"/>
              </a:ext>
            </a:extLst>
          </p:cNvPr>
          <p:cNvSpPr txBox="1"/>
          <p:nvPr/>
        </p:nvSpPr>
        <p:spPr>
          <a:xfrm>
            <a:off x="-69998" y="132898"/>
            <a:ext cx="11666912" cy="523220"/>
          </a:xfrm>
          <a:prstGeom prst="rect">
            <a:avLst/>
          </a:prstGeom>
          <a:noFill/>
        </p:spPr>
        <p:txBody>
          <a:bodyPr wrap="square" rtlCol="0">
            <a:spAutoFit/>
          </a:bodyPr>
          <a:lstStyle/>
          <a:p>
            <a:pPr algn="ctr"/>
            <a:r>
              <a:rPr lang="en-GB" sz="2800" b="1" dirty="0">
                <a:solidFill>
                  <a:srgbClr val="0070C0"/>
                </a:solidFill>
                <a:latin typeface="Arial" panose="020B0604020202020204" pitchFamily="34" charset="0"/>
                <a:cs typeface="Arial" panose="020B0604020202020204" pitchFamily="34" charset="0"/>
              </a:rPr>
              <a:t>Example time-slots for two-part study – </a:t>
            </a:r>
            <a:r>
              <a:rPr lang="en-GB" sz="2800" b="1" dirty="0">
                <a:solidFill>
                  <a:srgbClr val="0070C0"/>
                </a:solidFill>
                <a:highlight>
                  <a:srgbClr val="FFFF00"/>
                </a:highlight>
                <a:latin typeface="Arial" panose="020B0604020202020204" pitchFamily="34" charset="0"/>
                <a:cs typeface="Arial" panose="020B0604020202020204" pitchFamily="34" charset="0"/>
              </a:rPr>
              <a:t>PARTICIPANT VIEW</a:t>
            </a:r>
          </a:p>
        </p:txBody>
      </p:sp>
    </p:spTree>
    <p:extLst>
      <p:ext uri="{BB962C8B-B14F-4D97-AF65-F5344CB8AC3E}">
        <p14:creationId xmlns:p14="http://schemas.microsoft.com/office/powerpoint/2010/main" val="3203484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CDF80E-DB6E-C34A-98E1-12EEAB958BA8}"/>
              </a:ext>
            </a:extLst>
          </p:cNvPr>
          <p:cNvPicPr>
            <a:picLocks noChangeAspect="1"/>
          </p:cNvPicPr>
          <p:nvPr/>
        </p:nvPicPr>
        <p:blipFill rotWithShape="1">
          <a:blip r:embed="rId2"/>
          <a:srcRect l="3486"/>
          <a:stretch/>
        </p:blipFill>
        <p:spPr>
          <a:xfrm>
            <a:off x="3038056" y="614634"/>
            <a:ext cx="8564299" cy="3730777"/>
          </a:xfrm>
          <a:prstGeom prst="rect">
            <a:avLst/>
          </a:prstGeom>
        </p:spPr>
      </p:pic>
      <p:pic>
        <p:nvPicPr>
          <p:cNvPr id="2" name="Picture 1">
            <a:extLst>
              <a:ext uri="{FF2B5EF4-FFF2-40B4-BE49-F238E27FC236}">
                <a16:creationId xmlns:a16="http://schemas.microsoft.com/office/drawing/2014/main" id="{D82508D0-D232-F74E-AACA-43851F73390B}"/>
              </a:ext>
            </a:extLst>
          </p:cNvPr>
          <p:cNvPicPr>
            <a:picLocks noChangeAspect="1"/>
          </p:cNvPicPr>
          <p:nvPr/>
        </p:nvPicPr>
        <p:blipFill rotWithShape="1">
          <a:blip r:embed="rId3"/>
          <a:srcRect t="13955" b="46594"/>
          <a:stretch/>
        </p:blipFill>
        <p:spPr>
          <a:xfrm>
            <a:off x="319387" y="5221110"/>
            <a:ext cx="11445157" cy="1323440"/>
          </a:xfrm>
          <a:prstGeom prst="rect">
            <a:avLst/>
          </a:prstGeom>
        </p:spPr>
      </p:pic>
      <p:sp>
        <p:nvSpPr>
          <p:cNvPr id="6" name="TextBox 5">
            <a:extLst>
              <a:ext uri="{FF2B5EF4-FFF2-40B4-BE49-F238E27FC236}">
                <a16:creationId xmlns:a16="http://schemas.microsoft.com/office/drawing/2014/main" id="{C8E67CCD-E971-A549-9FE9-F3127BFC4F1B}"/>
              </a:ext>
            </a:extLst>
          </p:cNvPr>
          <p:cNvSpPr txBox="1"/>
          <p:nvPr/>
        </p:nvSpPr>
        <p:spPr>
          <a:xfrm>
            <a:off x="319387" y="693139"/>
            <a:ext cx="2409299" cy="1323439"/>
          </a:xfrm>
          <a:prstGeom prst="rect">
            <a:avLst/>
          </a:prstGeom>
          <a:noFill/>
          <a:ln>
            <a:solidFill>
              <a:schemeClr val="tx1"/>
            </a:solidFill>
          </a:ln>
        </p:spPr>
        <p:txBody>
          <a:bodyPr wrap="square" rtlCol="0">
            <a:spAutoFit/>
          </a:bodyPr>
          <a:lstStyle/>
          <a:p>
            <a:r>
              <a:rPr lang="en-GB" sz="1600" dirty="0">
                <a:latin typeface="Arial" panose="020B0604020202020204" pitchFamily="34" charset="0"/>
                <a:cs typeface="Arial" panose="020B0604020202020204" pitchFamily="34" charset="0"/>
              </a:rPr>
              <a:t>You can view who has signed up to your study by clicking on “Study Menu” and “Download Participant List- Part 1”</a:t>
            </a:r>
          </a:p>
        </p:txBody>
      </p:sp>
      <p:sp>
        <p:nvSpPr>
          <p:cNvPr id="8" name="Right Arrow 7">
            <a:extLst>
              <a:ext uri="{FF2B5EF4-FFF2-40B4-BE49-F238E27FC236}">
                <a16:creationId xmlns:a16="http://schemas.microsoft.com/office/drawing/2014/main" id="{9BC121AB-A8C6-FA47-ACE8-EEF51E6A960C}"/>
              </a:ext>
            </a:extLst>
          </p:cNvPr>
          <p:cNvSpPr/>
          <p:nvPr/>
        </p:nvSpPr>
        <p:spPr>
          <a:xfrm rot="944338">
            <a:off x="2422707" y="1838341"/>
            <a:ext cx="906944" cy="547225"/>
          </a:xfrm>
          <a:custGeom>
            <a:avLst/>
            <a:gdLst>
              <a:gd name="csX0" fmla="*/ 0 w 906944"/>
              <a:gd name="csY0" fmla="*/ 136806 h 547225"/>
              <a:gd name="csX1" fmla="*/ 316666 w 906944"/>
              <a:gd name="csY1" fmla="*/ 136806 h 547225"/>
              <a:gd name="csX2" fmla="*/ 633332 w 906944"/>
              <a:gd name="csY2" fmla="*/ 136806 h 547225"/>
              <a:gd name="csX3" fmla="*/ 633332 w 906944"/>
              <a:gd name="csY3" fmla="*/ 0 h 547225"/>
              <a:gd name="csX4" fmla="*/ 906944 w 906944"/>
              <a:gd name="csY4" fmla="*/ 273613 h 547225"/>
              <a:gd name="csX5" fmla="*/ 633332 w 906944"/>
              <a:gd name="csY5" fmla="*/ 547225 h 547225"/>
              <a:gd name="csX6" fmla="*/ 633332 w 906944"/>
              <a:gd name="csY6" fmla="*/ 410419 h 547225"/>
              <a:gd name="csX7" fmla="*/ 329333 w 906944"/>
              <a:gd name="csY7" fmla="*/ 410419 h 547225"/>
              <a:gd name="csX8" fmla="*/ 0 w 906944"/>
              <a:gd name="csY8" fmla="*/ 410419 h 547225"/>
              <a:gd name="csX9" fmla="*/ 0 w 906944"/>
              <a:gd name="csY9" fmla="*/ 136806 h 54722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906944" h="547225" fill="none" extrusionOk="0">
                <a:moveTo>
                  <a:pt x="0" y="136806"/>
                </a:moveTo>
                <a:cubicBezTo>
                  <a:pt x="145052" y="129785"/>
                  <a:pt x="199946" y="168014"/>
                  <a:pt x="316666" y="136806"/>
                </a:cubicBezTo>
                <a:cubicBezTo>
                  <a:pt x="433386" y="105598"/>
                  <a:pt x="531116" y="166121"/>
                  <a:pt x="633332" y="136806"/>
                </a:cubicBezTo>
                <a:cubicBezTo>
                  <a:pt x="629934" y="77928"/>
                  <a:pt x="642669" y="55093"/>
                  <a:pt x="633332" y="0"/>
                </a:cubicBezTo>
                <a:cubicBezTo>
                  <a:pt x="720195" y="40154"/>
                  <a:pt x="817606" y="188473"/>
                  <a:pt x="906944" y="273613"/>
                </a:cubicBezTo>
                <a:cubicBezTo>
                  <a:pt x="771592" y="411170"/>
                  <a:pt x="686921" y="456633"/>
                  <a:pt x="633332" y="547225"/>
                </a:cubicBezTo>
                <a:cubicBezTo>
                  <a:pt x="631935" y="490952"/>
                  <a:pt x="646405" y="454881"/>
                  <a:pt x="633332" y="410419"/>
                </a:cubicBezTo>
                <a:cubicBezTo>
                  <a:pt x="572340" y="437058"/>
                  <a:pt x="396878" y="386936"/>
                  <a:pt x="329333" y="410419"/>
                </a:cubicBezTo>
                <a:cubicBezTo>
                  <a:pt x="261788" y="433902"/>
                  <a:pt x="88259" y="407964"/>
                  <a:pt x="0" y="410419"/>
                </a:cubicBezTo>
                <a:cubicBezTo>
                  <a:pt x="-22535" y="343849"/>
                  <a:pt x="23173" y="242228"/>
                  <a:pt x="0" y="136806"/>
                </a:cubicBezTo>
                <a:close/>
              </a:path>
              <a:path w="906944" h="547225" stroke="0" extrusionOk="0">
                <a:moveTo>
                  <a:pt x="0" y="136806"/>
                </a:moveTo>
                <a:cubicBezTo>
                  <a:pt x="76233" y="119331"/>
                  <a:pt x="217484" y="144257"/>
                  <a:pt x="329333" y="136806"/>
                </a:cubicBezTo>
                <a:cubicBezTo>
                  <a:pt x="441182" y="129355"/>
                  <a:pt x="560168" y="138654"/>
                  <a:pt x="633332" y="136806"/>
                </a:cubicBezTo>
                <a:cubicBezTo>
                  <a:pt x="632103" y="108882"/>
                  <a:pt x="635758" y="40198"/>
                  <a:pt x="633332" y="0"/>
                </a:cubicBezTo>
                <a:cubicBezTo>
                  <a:pt x="778287" y="104130"/>
                  <a:pt x="823571" y="241055"/>
                  <a:pt x="906944" y="273613"/>
                </a:cubicBezTo>
                <a:cubicBezTo>
                  <a:pt x="835525" y="347803"/>
                  <a:pt x="687249" y="482329"/>
                  <a:pt x="633332" y="547225"/>
                </a:cubicBezTo>
                <a:cubicBezTo>
                  <a:pt x="619277" y="486983"/>
                  <a:pt x="635927" y="452078"/>
                  <a:pt x="633332" y="410419"/>
                </a:cubicBezTo>
                <a:cubicBezTo>
                  <a:pt x="500183" y="438668"/>
                  <a:pt x="373941" y="371423"/>
                  <a:pt x="303999" y="410419"/>
                </a:cubicBezTo>
                <a:cubicBezTo>
                  <a:pt x="234057" y="449415"/>
                  <a:pt x="100157" y="378947"/>
                  <a:pt x="0" y="410419"/>
                </a:cubicBezTo>
                <a:cubicBezTo>
                  <a:pt x="-6981" y="333811"/>
                  <a:pt x="24879" y="201553"/>
                  <a:pt x="0" y="136806"/>
                </a:cubicBezTo>
                <a:close/>
              </a:path>
            </a:pathLst>
          </a:custGeom>
          <a:solidFill>
            <a:srgbClr val="FF0000"/>
          </a:solidFill>
          <a:ln w="57150">
            <a:solidFill>
              <a:schemeClr val="tx1"/>
            </a:solidFill>
            <a:extLst>
              <a:ext uri="{C807C97D-BFC1-408E-A445-0C87EB9F89A2}">
                <ask:lineSketchStyleProps xmlns:ask="http://schemas.microsoft.com/office/drawing/2018/sketchyshapes" sd="1198602906">
                  <a:prstGeom prst="rightArrow">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9" name="TextBox 8">
            <a:extLst>
              <a:ext uri="{FF2B5EF4-FFF2-40B4-BE49-F238E27FC236}">
                <a16:creationId xmlns:a16="http://schemas.microsoft.com/office/drawing/2014/main" id="{823B3D45-33E7-1E4A-9EE8-5D1BDD5A096C}"/>
              </a:ext>
            </a:extLst>
          </p:cNvPr>
          <p:cNvSpPr txBox="1"/>
          <p:nvPr/>
        </p:nvSpPr>
        <p:spPr>
          <a:xfrm>
            <a:off x="218736" y="2999965"/>
            <a:ext cx="2664635" cy="1723549"/>
          </a:xfrm>
          <a:prstGeom prst="rect">
            <a:avLst/>
          </a:prstGeom>
          <a:noFill/>
          <a:ln>
            <a:solidFill>
              <a:schemeClr val="tx1"/>
            </a:solidFill>
          </a:ln>
        </p:spPr>
        <p:txBody>
          <a:bodyPr wrap="square" rtlCol="0">
            <a:spAutoFit/>
          </a:bodyPr>
          <a:lstStyle/>
          <a:p>
            <a:r>
              <a:rPr lang="en-GB" sz="1600" dirty="0">
                <a:latin typeface="Arial" panose="020B0604020202020204" pitchFamily="34" charset="0"/>
                <a:cs typeface="Arial" panose="020B0604020202020204" pitchFamily="34" charset="0"/>
              </a:rPr>
              <a:t>If you select “On-screen” output you’ll see the list of participants signed up to PART 1.</a:t>
            </a:r>
          </a:p>
          <a:p>
            <a:r>
              <a:rPr lang="en-GB" sz="1400" i="1" dirty="0">
                <a:latin typeface="Arial" panose="020B0604020202020204" pitchFamily="34" charset="0"/>
                <a:cs typeface="Arial" panose="020B0604020202020204" pitchFamily="34" charset="0"/>
              </a:rPr>
              <a:t>** alternatively, you can download the participant list as a .csv file**</a:t>
            </a:r>
          </a:p>
        </p:txBody>
      </p:sp>
      <p:sp>
        <p:nvSpPr>
          <p:cNvPr id="10" name="Right Arrow 9">
            <a:extLst>
              <a:ext uri="{FF2B5EF4-FFF2-40B4-BE49-F238E27FC236}">
                <a16:creationId xmlns:a16="http://schemas.microsoft.com/office/drawing/2014/main" id="{3D342314-06C2-3D42-858D-77535303D4D2}"/>
              </a:ext>
            </a:extLst>
          </p:cNvPr>
          <p:cNvSpPr/>
          <p:nvPr/>
        </p:nvSpPr>
        <p:spPr>
          <a:xfrm rot="3202460">
            <a:off x="2161195" y="4461481"/>
            <a:ext cx="2430814" cy="547225"/>
          </a:xfrm>
          <a:custGeom>
            <a:avLst/>
            <a:gdLst>
              <a:gd name="csX0" fmla="*/ 0 w 2430814"/>
              <a:gd name="csY0" fmla="*/ 136806 h 547225"/>
              <a:gd name="csX1" fmla="*/ 582445 w 2430814"/>
              <a:gd name="csY1" fmla="*/ 136806 h 547225"/>
              <a:gd name="csX2" fmla="*/ 1078601 w 2430814"/>
              <a:gd name="csY2" fmla="*/ 136806 h 547225"/>
              <a:gd name="csX3" fmla="*/ 1617902 w 2430814"/>
              <a:gd name="csY3" fmla="*/ 136806 h 547225"/>
              <a:gd name="csX4" fmla="*/ 2157202 w 2430814"/>
              <a:gd name="csY4" fmla="*/ 136806 h 547225"/>
              <a:gd name="csX5" fmla="*/ 2157202 w 2430814"/>
              <a:gd name="csY5" fmla="*/ 0 h 547225"/>
              <a:gd name="csX6" fmla="*/ 2430814 w 2430814"/>
              <a:gd name="csY6" fmla="*/ 273613 h 547225"/>
              <a:gd name="csX7" fmla="*/ 2157202 w 2430814"/>
              <a:gd name="csY7" fmla="*/ 547225 h 547225"/>
              <a:gd name="csX8" fmla="*/ 2157202 w 2430814"/>
              <a:gd name="csY8" fmla="*/ 410419 h 547225"/>
              <a:gd name="csX9" fmla="*/ 1682618 w 2430814"/>
              <a:gd name="csY9" fmla="*/ 410419 h 547225"/>
              <a:gd name="csX10" fmla="*/ 1186461 w 2430814"/>
              <a:gd name="csY10" fmla="*/ 410419 h 547225"/>
              <a:gd name="csX11" fmla="*/ 625589 w 2430814"/>
              <a:gd name="csY11" fmla="*/ 410419 h 547225"/>
              <a:gd name="csX12" fmla="*/ 0 w 2430814"/>
              <a:gd name="csY12" fmla="*/ 410419 h 547225"/>
              <a:gd name="csX13" fmla="*/ 0 w 2430814"/>
              <a:gd name="csY13" fmla="*/ 136806 h 54722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2430814" h="547225" fill="none" extrusionOk="0">
                <a:moveTo>
                  <a:pt x="0" y="136806"/>
                </a:moveTo>
                <a:cubicBezTo>
                  <a:pt x="159395" y="85214"/>
                  <a:pt x="465658" y="177675"/>
                  <a:pt x="582445" y="136806"/>
                </a:cubicBezTo>
                <a:cubicBezTo>
                  <a:pt x="699233" y="95937"/>
                  <a:pt x="839613" y="144034"/>
                  <a:pt x="1078601" y="136806"/>
                </a:cubicBezTo>
                <a:cubicBezTo>
                  <a:pt x="1317589" y="129578"/>
                  <a:pt x="1351889" y="196521"/>
                  <a:pt x="1617902" y="136806"/>
                </a:cubicBezTo>
                <a:cubicBezTo>
                  <a:pt x="1883915" y="77091"/>
                  <a:pt x="2010157" y="196292"/>
                  <a:pt x="2157202" y="136806"/>
                </a:cubicBezTo>
                <a:cubicBezTo>
                  <a:pt x="2151318" y="88876"/>
                  <a:pt x="2170148" y="63777"/>
                  <a:pt x="2157202" y="0"/>
                </a:cubicBezTo>
                <a:cubicBezTo>
                  <a:pt x="2296999" y="107635"/>
                  <a:pt x="2330986" y="221489"/>
                  <a:pt x="2430814" y="273613"/>
                </a:cubicBezTo>
                <a:cubicBezTo>
                  <a:pt x="2327018" y="431124"/>
                  <a:pt x="2268828" y="429223"/>
                  <a:pt x="2157202" y="547225"/>
                </a:cubicBezTo>
                <a:cubicBezTo>
                  <a:pt x="2143392" y="488508"/>
                  <a:pt x="2171975" y="445389"/>
                  <a:pt x="2157202" y="410419"/>
                </a:cubicBezTo>
                <a:cubicBezTo>
                  <a:pt x="2037643" y="437550"/>
                  <a:pt x="1779748" y="406686"/>
                  <a:pt x="1682618" y="410419"/>
                </a:cubicBezTo>
                <a:cubicBezTo>
                  <a:pt x="1585488" y="414152"/>
                  <a:pt x="1396133" y="379355"/>
                  <a:pt x="1186461" y="410419"/>
                </a:cubicBezTo>
                <a:cubicBezTo>
                  <a:pt x="976789" y="441483"/>
                  <a:pt x="770710" y="371043"/>
                  <a:pt x="625589" y="410419"/>
                </a:cubicBezTo>
                <a:cubicBezTo>
                  <a:pt x="480468" y="449795"/>
                  <a:pt x="185180" y="393110"/>
                  <a:pt x="0" y="410419"/>
                </a:cubicBezTo>
                <a:cubicBezTo>
                  <a:pt x="-8826" y="284477"/>
                  <a:pt x="13135" y="270049"/>
                  <a:pt x="0" y="136806"/>
                </a:cubicBezTo>
                <a:close/>
              </a:path>
              <a:path w="2430814" h="547225" stroke="0" extrusionOk="0">
                <a:moveTo>
                  <a:pt x="0" y="136806"/>
                </a:moveTo>
                <a:cubicBezTo>
                  <a:pt x="164875" y="83473"/>
                  <a:pt x="387915" y="153034"/>
                  <a:pt x="582445" y="136806"/>
                </a:cubicBezTo>
                <a:cubicBezTo>
                  <a:pt x="776976" y="120578"/>
                  <a:pt x="929013" y="173765"/>
                  <a:pt x="1078601" y="136806"/>
                </a:cubicBezTo>
                <a:cubicBezTo>
                  <a:pt x="1228189" y="99847"/>
                  <a:pt x="1465942" y="143684"/>
                  <a:pt x="1574757" y="136806"/>
                </a:cubicBezTo>
                <a:cubicBezTo>
                  <a:pt x="1683572" y="129928"/>
                  <a:pt x="1898310" y="179787"/>
                  <a:pt x="2157202" y="136806"/>
                </a:cubicBezTo>
                <a:cubicBezTo>
                  <a:pt x="2142839" y="80040"/>
                  <a:pt x="2171409" y="44750"/>
                  <a:pt x="2157202" y="0"/>
                </a:cubicBezTo>
                <a:cubicBezTo>
                  <a:pt x="2239578" y="40362"/>
                  <a:pt x="2302002" y="191176"/>
                  <a:pt x="2430814" y="273613"/>
                </a:cubicBezTo>
                <a:cubicBezTo>
                  <a:pt x="2349046" y="383402"/>
                  <a:pt x="2223807" y="422006"/>
                  <a:pt x="2157202" y="547225"/>
                </a:cubicBezTo>
                <a:cubicBezTo>
                  <a:pt x="2151367" y="490747"/>
                  <a:pt x="2164735" y="474421"/>
                  <a:pt x="2157202" y="410419"/>
                </a:cubicBezTo>
                <a:cubicBezTo>
                  <a:pt x="2043034" y="466282"/>
                  <a:pt x="1839179" y="403669"/>
                  <a:pt x="1682618" y="410419"/>
                </a:cubicBezTo>
                <a:cubicBezTo>
                  <a:pt x="1526057" y="417169"/>
                  <a:pt x="1318575" y="359800"/>
                  <a:pt x="1164889" y="410419"/>
                </a:cubicBezTo>
                <a:cubicBezTo>
                  <a:pt x="1011203" y="461038"/>
                  <a:pt x="786503" y="407777"/>
                  <a:pt x="690305" y="410419"/>
                </a:cubicBezTo>
                <a:cubicBezTo>
                  <a:pt x="594107" y="413061"/>
                  <a:pt x="252880" y="400375"/>
                  <a:pt x="0" y="410419"/>
                </a:cubicBezTo>
                <a:cubicBezTo>
                  <a:pt x="-14677" y="348805"/>
                  <a:pt x="5435" y="207325"/>
                  <a:pt x="0" y="136806"/>
                </a:cubicBezTo>
                <a:close/>
              </a:path>
            </a:pathLst>
          </a:custGeom>
          <a:solidFill>
            <a:srgbClr val="FF0000"/>
          </a:solidFill>
          <a:ln w="57150">
            <a:solidFill>
              <a:schemeClr val="tx1"/>
            </a:solidFill>
            <a:extLst>
              <a:ext uri="{C807C97D-BFC1-408E-A445-0C87EB9F89A2}">
                <ask:lineSketchStyleProps xmlns:ask="http://schemas.microsoft.com/office/drawing/2018/sketchyshapes" sd="1198602906">
                  <a:prstGeom prst="rightArrow">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1" name="TextBox 10">
            <a:extLst>
              <a:ext uri="{FF2B5EF4-FFF2-40B4-BE49-F238E27FC236}">
                <a16:creationId xmlns:a16="http://schemas.microsoft.com/office/drawing/2014/main" id="{FE22F4F1-F90B-C348-9434-D02D9BF791C6}"/>
              </a:ext>
            </a:extLst>
          </p:cNvPr>
          <p:cNvSpPr txBox="1"/>
          <p:nvPr/>
        </p:nvSpPr>
        <p:spPr>
          <a:xfrm>
            <a:off x="0" y="143160"/>
            <a:ext cx="7343470" cy="523220"/>
          </a:xfrm>
          <a:prstGeom prst="rect">
            <a:avLst/>
          </a:prstGeom>
          <a:noFill/>
        </p:spPr>
        <p:txBody>
          <a:bodyPr wrap="square" rtlCol="0">
            <a:spAutoFit/>
          </a:bodyPr>
          <a:lstStyle/>
          <a:p>
            <a:pPr algn="ctr"/>
            <a:r>
              <a:rPr lang="en-GB" sz="2800" b="1" dirty="0">
                <a:solidFill>
                  <a:srgbClr val="0070C0"/>
                </a:solidFill>
                <a:latin typeface="Arial" panose="020B0604020202020204" pitchFamily="34" charset="0"/>
                <a:cs typeface="Arial" panose="020B0604020202020204" pitchFamily="34" charset="0"/>
              </a:rPr>
              <a:t>Example time-slots for two-part study</a:t>
            </a:r>
          </a:p>
        </p:txBody>
      </p:sp>
    </p:spTree>
    <p:extLst>
      <p:ext uri="{BB962C8B-B14F-4D97-AF65-F5344CB8AC3E}">
        <p14:creationId xmlns:p14="http://schemas.microsoft.com/office/powerpoint/2010/main" val="21558356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8E67CCD-E971-A549-9FE9-F3127BFC4F1B}"/>
              </a:ext>
            </a:extLst>
          </p:cNvPr>
          <p:cNvSpPr txBox="1"/>
          <p:nvPr/>
        </p:nvSpPr>
        <p:spPr>
          <a:xfrm>
            <a:off x="159657" y="981436"/>
            <a:ext cx="11712956" cy="5755422"/>
          </a:xfrm>
          <a:prstGeom prst="rect">
            <a:avLst/>
          </a:prstGeom>
          <a:noFill/>
          <a:ln>
            <a:solidFill>
              <a:schemeClr val="tx1"/>
            </a:solidFill>
          </a:ln>
        </p:spPr>
        <p:txBody>
          <a:bodyPr wrap="square" rtlCol="0">
            <a:spAutoFit/>
          </a:bodyPr>
          <a:lstStyle/>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algn="ctr"/>
            <a:r>
              <a:rPr lang="en-GB" sz="2800" dirty="0">
                <a:solidFill>
                  <a:srgbClr val="C00000"/>
                </a:solidFill>
                <a:latin typeface="Arial" panose="020B0604020202020204" pitchFamily="34" charset="0"/>
                <a:cs typeface="Arial" panose="020B0604020202020204" pitchFamily="34" charset="0"/>
              </a:rPr>
              <a:t>GOOD LUCK WITH DATA COLLECTION!</a:t>
            </a:r>
          </a:p>
          <a:p>
            <a:pPr algn="ctr"/>
            <a:endParaRPr lang="en-GB" sz="2800" dirty="0">
              <a:solidFill>
                <a:srgbClr val="C00000"/>
              </a:solidFill>
              <a:latin typeface="Arial" panose="020B0604020202020204" pitchFamily="34" charset="0"/>
              <a:cs typeface="Arial" panose="020B0604020202020204" pitchFamily="34" charset="0"/>
            </a:endParaRPr>
          </a:p>
          <a:p>
            <a:pPr algn="ctr"/>
            <a:endParaRPr lang="en-GB" sz="2800" dirty="0">
              <a:solidFill>
                <a:srgbClr val="C00000"/>
              </a:solidFill>
              <a:latin typeface="Arial" panose="020B0604020202020204" pitchFamily="34" charset="0"/>
              <a:cs typeface="Arial" panose="020B0604020202020204" pitchFamily="34" charset="0"/>
            </a:endParaRPr>
          </a:p>
          <a:p>
            <a:r>
              <a:rPr lang="en-GB" sz="3600" b="1" dirty="0">
                <a:cs typeface="Calibri Light" panose="020F0302020204030204" pitchFamily="34" charset="0"/>
              </a:rPr>
              <a:t>Don’t forget:</a:t>
            </a:r>
          </a:p>
          <a:p>
            <a:endParaRPr lang="en-GB" sz="1600" dirty="0">
              <a:cs typeface="Calibri Light" panose="020F0302020204030204" pitchFamily="34" charset="0"/>
            </a:endParaRPr>
          </a:p>
          <a:p>
            <a:pPr marL="342900" indent="-342900">
              <a:buFont typeface="Arial" panose="020B0604020202020204" pitchFamily="34" charset="0"/>
              <a:buChar char="•"/>
            </a:pPr>
            <a:r>
              <a:rPr lang="en-GB" sz="2800" dirty="0">
                <a:cs typeface="Calibri Light" panose="020F0302020204030204" pitchFamily="34" charset="0"/>
              </a:rPr>
              <a:t>Keep a close eye on SONA systems and other data collection platforms regularly for new sign-ups and study completions</a:t>
            </a:r>
          </a:p>
          <a:p>
            <a:pPr marL="342900" indent="-342900">
              <a:buFont typeface="Arial" panose="020B0604020202020204" pitchFamily="34" charset="0"/>
              <a:buChar char="•"/>
            </a:pPr>
            <a:r>
              <a:rPr lang="en-GB" sz="2800" dirty="0">
                <a:cs typeface="Calibri Light" panose="020F0302020204030204" pitchFamily="34" charset="0"/>
              </a:rPr>
              <a:t>communicate promptly and politely with participants</a:t>
            </a:r>
          </a:p>
          <a:p>
            <a:pPr marL="342900" indent="-342900">
              <a:buFont typeface="Arial" panose="020B0604020202020204" pitchFamily="34" charset="0"/>
              <a:buChar char="•"/>
            </a:pPr>
            <a:r>
              <a:rPr lang="en-GB" sz="2800" dirty="0">
                <a:cs typeface="Calibri Light" panose="020F0302020204030204" pitchFamily="34" charset="0"/>
              </a:rPr>
              <a:t>assign REP credits quickly (&lt; 48 hours)</a:t>
            </a:r>
          </a:p>
          <a:p>
            <a:pPr marL="342900" indent="-342900">
              <a:buFont typeface="Arial" panose="020B0604020202020204" pitchFamily="34" charset="0"/>
              <a:buChar char="•"/>
            </a:pPr>
            <a:r>
              <a:rPr lang="en-GB" sz="2800" dirty="0">
                <a:cs typeface="Calibri Light" panose="020F0302020204030204" pitchFamily="34" charset="0"/>
              </a:rPr>
              <a:t>give participants the benefit of the doubt</a:t>
            </a:r>
          </a:p>
          <a:p>
            <a:pPr marL="342900" indent="-342900">
              <a:buFont typeface="Arial" panose="020B0604020202020204" pitchFamily="34" charset="0"/>
              <a:buChar char="•"/>
            </a:pPr>
            <a:r>
              <a:rPr lang="en-GB" sz="2800" dirty="0">
                <a:cs typeface="Calibri Light" panose="020F0302020204030204" pitchFamily="34" charset="0"/>
              </a:rPr>
              <a:t>check your data carefully for quality</a:t>
            </a:r>
          </a:p>
        </p:txBody>
      </p:sp>
      <p:sp>
        <p:nvSpPr>
          <p:cNvPr id="11" name="TextBox 10">
            <a:extLst>
              <a:ext uri="{FF2B5EF4-FFF2-40B4-BE49-F238E27FC236}">
                <a16:creationId xmlns:a16="http://schemas.microsoft.com/office/drawing/2014/main" id="{FE22F4F1-F90B-C348-9434-D02D9BF791C6}"/>
              </a:ext>
            </a:extLst>
          </p:cNvPr>
          <p:cNvSpPr txBox="1"/>
          <p:nvPr/>
        </p:nvSpPr>
        <p:spPr>
          <a:xfrm>
            <a:off x="159657" y="169919"/>
            <a:ext cx="7343470" cy="523220"/>
          </a:xfrm>
          <a:prstGeom prst="rect">
            <a:avLst/>
          </a:prstGeom>
          <a:noFill/>
        </p:spPr>
        <p:txBody>
          <a:bodyPr wrap="square" rtlCol="0">
            <a:spAutoFit/>
          </a:bodyPr>
          <a:lstStyle/>
          <a:p>
            <a:r>
              <a:rPr lang="en-GB" sz="2800" b="1" dirty="0">
                <a:solidFill>
                  <a:srgbClr val="0070C0"/>
                </a:solidFill>
                <a:latin typeface="Arial" panose="020B0604020202020204" pitchFamily="34" charset="0"/>
                <a:cs typeface="Arial" panose="020B0604020202020204" pitchFamily="34" charset="0"/>
              </a:rPr>
              <a:t>NEXT STEPS:</a:t>
            </a:r>
          </a:p>
        </p:txBody>
      </p:sp>
    </p:spTree>
    <p:extLst>
      <p:ext uri="{BB962C8B-B14F-4D97-AF65-F5344CB8AC3E}">
        <p14:creationId xmlns:p14="http://schemas.microsoft.com/office/powerpoint/2010/main" val="670456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2525699-FF86-384F-882D-A6CB4C6DE326}"/>
              </a:ext>
            </a:extLst>
          </p:cNvPr>
          <p:cNvSpPr/>
          <p:nvPr/>
        </p:nvSpPr>
        <p:spPr>
          <a:xfrm>
            <a:off x="2752467" y="372592"/>
            <a:ext cx="6687065" cy="707886"/>
          </a:xfrm>
          <a:prstGeom prst="rect">
            <a:avLst/>
          </a:prstGeom>
        </p:spPr>
        <p:txBody>
          <a:bodyPr wrap="square">
            <a:spAutoFit/>
          </a:bodyPr>
          <a:lstStyle/>
          <a:p>
            <a:pPr algn="ctr"/>
            <a:r>
              <a:rPr lang="en-GB" sz="4000" dirty="0">
                <a:solidFill>
                  <a:schemeClr val="accent1"/>
                </a:solidFill>
                <a:latin typeface="Gill Sans MT" panose="020B0502020104020203" pitchFamily="34" charset="77"/>
                <a:cs typeface="Calibri Light" panose="020F0302020204030204" pitchFamily="34" charset="0"/>
              </a:rPr>
              <a:t>Research Experience Program</a:t>
            </a:r>
          </a:p>
        </p:txBody>
      </p:sp>
      <p:grpSp>
        <p:nvGrpSpPr>
          <p:cNvPr id="26" name="Group 25">
            <a:extLst>
              <a:ext uri="{FF2B5EF4-FFF2-40B4-BE49-F238E27FC236}">
                <a16:creationId xmlns:a16="http://schemas.microsoft.com/office/drawing/2014/main" id="{24C8C8F4-5ABE-EF4A-8103-B82F574F8706}"/>
              </a:ext>
            </a:extLst>
          </p:cNvPr>
          <p:cNvGrpSpPr/>
          <p:nvPr/>
        </p:nvGrpSpPr>
        <p:grpSpPr>
          <a:xfrm>
            <a:off x="297088" y="1758476"/>
            <a:ext cx="5660571" cy="3815007"/>
            <a:chOff x="-48700" y="1467851"/>
            <a:chExt cx="5660571" cy="3815007"/>
          </a:xfrm>
        </p:grpSpPr>
        <p:pic>
          <p:nvPicPr>
            <p:cNvPr id="5" name="Graphic 4" descr="School boy outline">
              <a:extLst>
                <a:ext uri="{FF2B5EF4-FFF2-40B4-BE49-F238E27FC236}">
                  <a16:creationId xmlns:a16="http://schemas.microsoft.com/office/drawing/2014/main" id="{6D992B85-D003-534B-8DD6-92C393D74C7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52467" y="1467851"/>
              <a:ext cx="1268345" cy="1268345"/>
            </a:xfrm>
            <a:prstGeom prst="rect">
              <a:avLst/>
            </a:prstGeom>
          </p:spPr>
        </p:pic>
        <p:pic>
          <p:nvPicPr>
            <p:cNvPr id="12" name="Graphic 11" descr="School girl outline">
              <a:extLst>
                <a:ext uri="{FF2B5EF4-FFF2-40B4-BE49-F238E27FC236}">
                  <a16:creationId xmlns:a16="http://schemas.microsoft.com/office/drawing/2014/main" id="{F493431E-6E45-6442-AB44-BE94267A10F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41323" y="1467851"/>
              <a:ext cx="1268345" cy="1268345"/>
            </a:xfrm>
            <a:prstGeom prst="rect">
              <a:avLst/>
            </a:prstGeom>
          </p:spPr>
        </p:pic>
        <mc:AlternateContent xmlns:mc="http://schemas.openxmlformats.org/markup-compatibility/2006" xmlns:a14="http://schemas.microsoft.com/office/drawing/2010/main">
          <mc:Choice Requires="a14">
            <p:sp>
              <p:nvSpPr>
                <p:cNvPr id="21" name="Rounded Rectangle 20">
                  <a:extLst>
                    <a:ext uri="{FF2B5EF4-FFF2-40B4-BE49-F238E27FC236}">
                      <a16:creationId xmlns:a16="http://schemas.microsoft.com/office/drawing/2014/main" id="{44492B95-AAD5-4542-A111-211884E584BB}"/>
                    </a:ext>
                  </a:extLst>
                </p:cNvPr>
                <p:cNvSpPr/>
                <p:nvPr/>
              </p:nvSpPr>
              <p:spPr>
                <a:xfrm>
                  <a:off x="-48700" y="2736196"/>
                  <a:ext cx="5660571" cy="157783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mj-lt"/>
                    </a:rPr>
                    <a:t>1</a:t>
                  </a:r>
                  <a:r>
                    <a:rPr lang="en-GB" sz="2800" baseline="30000" dirty="0">
                      <a:latin typeface="+mj-lt"/>
                    </a:rPr>
                    <a:t>st</a:t>
                  </a:r>
                  <a:r>
                    <a:rPr lang="en-GB" sz="2800" dirty="0">
                      <a:latin typeface="+mj-lt"/>
                    </a:rPr>
                    <a:t> &amp; 2</a:t>
                  </a:r>
                  <a:r>
                    <a:rPr lang="en-GB" sz="2800" baseline="30000" dirty="0">
                      <a:latin typeface="+mj-lt"/>
                    </a:rPr>
                    <a:t>nd</a:t>
                  </a:r>
                  <a:r>
                    <a:rPr lang="en-GB" sz="2800" dirty="0">
                      <a:latin typeface="+mj-lt"/>
                    </a:rPr>
                    <a:t> year students:</a:t>
                  </a:r>
                </a:p>
                <a:p>
                  <a:pPr algn="ctr"/>
                  <a:r>
                    <a:rPr lang="en-GB" sz="2800" dirty="0">
                      <a:latin typeface="+mj-lt"/>
                    </a:rPr>
                    <a:t>Sem1: </a:t>
                  </a:r>
                  <a:r>
                    <a:rPr lang="en-GB" sz="2800" i="1" dirty="0">
                      <a:latin typeface="+mj-lt"/>
                    </a:rPr>
                    <a:t>N</a:t>
                  </a:r>
                  <a:r>
                    <a:rPr lang="en-GB" sz="2800" dirty="0">
                      <a:latin typeface="+mj-lt"/>
                    </a:rPr>
                    <a:t> </a:t>
                  </a:r>
                  <a14:m>
                    <m:oMath xmlns:m="http://schemas.openxmlformats.org/officeDocument/2006/math">
                      <m:r>
                        <a:rPr lang="en-GB" sz="2800" i="1" smtClean="0">
                          <a:latin typeface="Cambria Math" panose="02040503050406030204" pitchFamily="18" charset="0"/>
                          <a:ea typeface="Cambria Math" panose="02040503050406030204" pitchFamily="18" charset="0"/>
                        </a:rPr>
                        <m:t>≈</m:t>
                      </m:r>
                    </m:oMath>
                  </a14:m>
                  <a:r>
                    <a:rPr lang="en-GB" sz="2800" dirty="0">
                      <a:latin typeface="+mj-lt"/>
                    </a:rPr>
                    <a:t> 1,500 enrol in REP</a:t>
                  </a:r>
                </a:p>
                <a:p>
                  <a:pPr algn="ctr"/>
                  <a:r>
                    <a:rPr lang="en-GB" sz="2800" dirty="0">
                      <a:latin typeface="+mj-lt"/>
                    </a:rPr>
                    <a:t>Sem2: </a:t>
                  </a:r>
                  <a:r>
                    <a:rPr lang="en-GB" sz="2800" i="1" dirty="0">
                      <a:latin typeface="+mj-lt"/>
                    </a:rPr>
                    <a:t>N</a:t>
                  </a:r>
                  <a:r>
                    <a:rPr lang="en-GB" sz="2800" dirty="0">
                      <a:latin typeface="+mj-lt"/>
                    </a:rPr>
                    <a:t> </a:t>
                  </a:r>
                  <a14:m>
                    <m:oMath xmlns:m="http://schemas.openxmlformats.org/officeDocument/2006/math">
                      <m:r>
                        <a:rPr lang="en-GB" sz="2800" i="1" smtClean="0">
                          <a:latin typeface="Cambria Math" panose="02040503050406030204" pitchFamily="18" charset="0"/>
                          <a:ea typeface="Cambria Math" panose="02040503050406030204" pitchFamily="18" charset="0"/>
                        </a:rPr>
                        <m:t>≈</m:t>
                      </m:r>
                    </m:oMath>
                  </a14:m>
                  <a:r>
                    <a:rPr lang="en-GB" sz="2800" dirty="0">
                      <a:latin typeface="+mj-lt"/>
                    </a:rPr>
                    <a:t> 2,500 enrol in REP</a:t>
                  </a:r>
                </a:p>
              </p:txBody>
            </p:sp>
          </mc:Choice>
          <mc:Fallback xmlns="">
            <p:sp>
              <p:nvSpPr>
                <p:cNvPr id="21" name="Rounded Rectangle 20">
                  <a:extLst>
                    <a:ext uri="{FF2B5EF4-FFF2-40B4-BE49-F238E27FC236}">
                      <a16:creationId xmlns:a16="http://schemas.microsoft.com/office/drawing/2014/main" id="{44492B95-AAD5-4542-A111-211884E584BB}"/>
                    </a:ext>
                  </a:extLst>
                </p:cNvPr>
                <p:cNvSpPr>
                  <a:spLocks noRot="1" noChangeAspect="1" noMove="1" noResize="1" noEditPoints="1" noAdjustHandles="1" noChangeArrowheads="1" noChangeShapeType="1" noTextEdit="1"/>
                </p:cNvSpPr>
                <p:nvPr/>
              </p:nvSpPr>
              <p:spPr>
                <a:xfrm>
                  <a:off x="-48700" y="2736196"/>
                  <a:ext cx="5660571" cy="1577836"/>
                </a:xfrm>
                <a:prstGeom prst="roundRect">
                  <a:avLst/>
                </a:prstGeom>
                <a:blipFill>
                  <a:blip r:embed="rId6"/>
                  <a:stretch>
                    <a:fillRect b="-4000"/>
                  </a:stretch>
                </a:blipFill>
                <a:ln>
                  <a:noFill/>
                </a:ln>
              </p:spPr>
              <p:txBody>
                <a:bodyPr/>
                <a:lstStyle/>
                <a:p>
                  <a:r>
                    <a:rPr lang="en-US">
                      <a:noFill/>
                    </a:rPr>
                    <a:t> </a:t>
                  </a:r>
                </a:p>
              </p:txBody>
            </p:sp>
          </mc:Fallback>
        </mc:AlternateContent>
        <p:sp>
          <p:nvSpPr>
            <p:cNvPr id="24" name="Rounded Rectangle 23">
              <a:extLst>
                <a:ext uri="{FF2B5EF4-FFF2-40B4-BE49-F238E27FC236}">
                  <a16:creationId xmlns:a16="http://schemas.microsoft.com/office/drawing/2014/main" id="{FF808D55-F278-C047-964C-F2D96974C79A}"/>
                </a:ext>
              </a:extLst>
            </p:cNvPr>
            <p:cNvSpPr/>
            <p:nvPr/>
          </p:nvSpPr>
          <p:spPr>
            <a:xfrm>
              <a:off x="-48700" y="4379344"/>
              <a:ext cx="5660571" cy="90351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mj-lt"/>
                </a:rPr>
                <a:t>1</a:t>
              </a:r>
              <a:r>
                <a:rPr lang="en-GB" sz="2400" b="1" baseline="30000" dirty="0">
                  <a:latin typeface="+mj-lt"/>
                </a:rPr>
                <a:t>st</a:t>
              </a:r>
              <a:r>
                <a:rPr lang="en-GB" sz="2400" b="1" dirty="0">
                  <a:latin typeface="+mj-lt"/>
                </a:rPr>
                <a:t> Year (REP1): </a:t>
              </a:r>
              <a:r>
                <a:rPr lang="en-GB" sz="2400" dirty="0">
                  <a:latin typeface="+mj-lt"/>
                </a:rPr>
                <a:t>Max. 5 hours per subject</a:t>
              </a:r>
            </a:p>
            <a:p>
              <a:pPr algn="ctr"/>
              <a:r>
                <a:rPr lang="en-GB" sz="2400" dirty="0">
                  <a:latin typeface="+mj-lt"/>
                </a:rPr>
                <a:t>1 hour = 1% course credit</a:t>
              </a:r>
            </a:p>
          </p:txBody>
        </p:sp>
      </p:grpSp>
      <p:grpSp>
        <p:nvGrpSpPr>
          <p:cNvPr id="27" name="Group 26">
            <a:extLst>
              <a:ext uri="{FF2B5EF4-FFF2-40B4-BE49-F238E27FC236}">
                <a16:creationId xmlns:a16="http://schemas.microsoft.com/office/drawing/2014/main" id="{00B1AC64-D312-D64E-BB1B-07309A0A61E2}"/>
              </a:ext>
            </a:extLst>
          </p:cNvPr>
          <p:cNvGrpSpPr/>
          <p:nvPr/>
        </p:nvGrpSpPr>
        <p:grpSpPr>
          <a:xfrm>
            <a:off x="6233648" y="1446259"/>
            <a:ext cx="5660571" cy="5039149"/>
            <a:chOff x="6984432" y="1155634"/>
            <a:chExt cx="5660571" cy="5039149"/>
          </a:xfrm>
        </p:grpSpPr>
        <p:pic>
          <p:nvPicPr>
            <p:cNvPr id="16" name="Graphic 15" descr="Scientist female with solid fill">
              <a:extLst>
                <a:ext uri="{FF2B5EF4-FFF2-40B4-BE49-F238E27FC236}">
                  <a16:creationId xmlns:a16="http://schemas.microsoft.com/office/drawing/2014/main" id="{3C169A70-E955-AB4E-B1E7-9369A63C965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758259" y="1597498"/>
              <a:ext cx="1138698" cy="1138698"/>
            </a:xfrm>
            <a:prstGeom prst="rect">
              <a:avLst/>
            </a:prstGeom>
          </p:spPr>
        </p:pic>
        <p:pic>
          <p:nvPicPr>
            <p:cNvPr id="18" name="Graphic 17" descr="Scientist male with solid fill">
              <a:extLst>
                <a:ext uri="{FF2B5EF4-FFF2-40B4-BE49-F238E27FC236}">
                  <a16:creationId xmlns:a16="http://schemas.microsoft.com/office/drawing/2014/main" id="{8938E6A0-C071-4345-94B0-97B8D9D0C81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620967" y="1597498"/>
              <a:ext cx="1138698" cy="1138698"/>
            </a:xfrm>
            <a:prstGeom prst="rect">
              <a:avLst/>
            </a:prstGeom>
          </p:spPr>
        </p:pic>
        <p:pic>
          <p:nvPicPr>
            <p:cNvPr id="20" name="Graphic 19" descr="Graduation cap with solid fill">
              <a:extLst>
                <a:ext uri="{FF2B5EF4-FFF2-40B4-BE49-F238E27FC236}">
                  <a16:creationId xmlns:a16="http://schemas.microsoft.com/office/drawing/2014/main" id="{0E1BB463-678F-5641-BB08-DDD41B6EB13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913080" y="1155634"/>
              <a:ext cx="707887" cy="707887"/>
            </a:xfrm>
            <a:prstGeom prst="rect">
              <a:avLst/>
            </a:prstGeom>
          </p:spPr>
        </p:pic>
        <mc:AlternateContent xmlns:mc="http://schemas.openxmlformats.org/markup-compatibility/2006" xmlns:a14="http://schemas.microsoft.com/office/drawing/2010/main">
          <mc:Choice Requires="a14">
            <p:sp>
              <p:nvSpPr>
                <p:cNvPr id="22" name="Rounded Rectangle 21">
                  <a:extLst>
                    <a:ext uri="{FF2B5EF4-FFF2-40B4-BE49-F238E27FC236}">
                      <a16:creationId xmlns:a16="http://schemas.microsoft.com/office/drawing/2014/main" id="{A5338E00-F8CB-F342-89F1-7F52B18245C3}"/>
                    </a:ext>
                  </a:extLst>
                </p:cNvPr>
                <p:cNvSpPr/>
                <p:nvPr/>
              </p:nvSpPr>
              <p:spPr>
                <a:xfrm>
                  <a:off x="6984433" y="2736196"/>
                  <a:ext cx="5660570" cy="157783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mj-lt"/>
                    </a:rPr>
                    <a:t>Researchers</a:t>
                  </a:r>
                </a:p>
                <a:p>
                  <a:pPr algn="ctr"/>
                  <a:r>
                    <a:rPr lang="en-GB" sz="2800" i="1" dirty="0">
                      <a:latin typeface="+mj-lt"/>
                    </a:rPr>
                    <a:t>N</a:t>
                  </a:r>
                  <a:r>
                    <a:rPr lang="en-GB" sz="2800" dirty="0">
                      <a:latin typeface="+mj-lt"/>
                    </a:rPr>
                    <a:t> </a:t>
                  </a:r>
                  <a14:m>
                    <m:oMath xmlns:m="http://schemas.openxmlformats.org/officeDocument/2006/math">
                      <m:r>
                        <a:rPr lang="en-GB" sz="2800" i="1" smtClean="0">
                          <a:latin typeface="Cambria Math" panose="02040503050406030204" pitchFamily="18" charset="0"/>
                          <a:ea typeface="Cambria Math" panose="02040503050406030204" pitchFamily="18" charset="0"/>
                        </a:rPr>
                        <m:t>≈</m:t>
                      </m:r>
                    </m:oMath>
                  </a14:m>
                  <a:r>
                    <a:rPr lang="en-GB" sz="2800" dirty="0">
                      <a:latin typeface="+mj-lt"/>
                    </a:rPr>
                    <a:t> 250</a:t>
                  </a:r>
                </a:p>
              </p:txBody>
            </p:sp>
          </mc:Choice>
          <mc:Fallback xmlns="">
            <p:sp>
              <p:nvSpPr>
                <p:cNvPr id="22" name="Rounded Rectangle 21">
                  <a:extLst>
                    <a:ext uri="{FF2B5EF4-FFF2-40B4-BE49-F238E27FC236}">
                      <a16:creationId xmlns:a16="http://schemas.microsoft.com/office/drawing/2014/main" id="{A5338E00-F8CB-F342-89F1-7F52B18245C3}"/>
                    </a:ext>
                  </a:extLst>
                </p:cNvPr>
                <p:cNvSpPr>
                  <a:spLocks noRot="1" noChangeAspect="1" noMove="1" noResize="1" noEditPoints="1" noAdjustHandles="1" noChangeArrowheads="1" noChangeShapeType="1" noTextEdit="1"/>
                </p:cNvSpPr>
                <p:nvPr/>
              </p:nvSpPr>
              <p:spPr>
                <a:xfrm>
                  <a:off x="6984433" y="2736196"/>
                  <a:ext cx="5660570" cy="1577836"/>
                </a:xfrm>
                <a:prstGeom prst="roundRect">
                  <a:avLst/>
                </a:prstGeom>
                <a:blipFill>
                  <a:blip r:embed="rId13"/>
                  <a:stretch>
                    <a:fillRect/>
                  </a:stretch>
                </a:blipFill>
                <a:ln>
                  <a:noFill/>
                </a:ln>
              </p:spPr>
              <p:txBody>
                <a:bodyPr/>
                <a:lstStyle/>
                <a:p>
                  <a:r>
                    <a:rPr lang="en-US">
                      <a:noFill/>
                    </a:rPr>
                    <a:t> </a:t>
                  </a:r>
                </a:p>
              </p:txBody>
            </p:sp>
          </mc:Fallback>
        </mc:AlternateContent>
        <p:sp>
          <p:nvSpPr>
            <p:cNvPr id="25" name="Rounded Rectangle 24">
              <a:extLst>
                <a:ext uri="{FF2B5EF4-FFF2-40B4-BE49-F238E27FC236}">
                  <a16:creationId xmlns:a16="http://schemas.microsoft.com/office/drawing/2014/main" id="{1C4FF3F6-F298-464A-BD2F-FC4ECECDD4CE}"/>
                </a:ext>
              </a:extLst>
            </p:cNvPr>
            <p:cNvSpPr/>
            <p:nvPr/>
          </p:nvSpPr>
          <p:spPr>
            <a:xfrm>
              <a:off x="6984432" y="4379345"/>
              <a:ext cx="5660569" cy="181543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latin typeface="+mj-lt"/>
                </a:rPr>
                <a:t>MPsych</a:t>
              </a:r>
              <a:r>
                <a:rPr lang="en-GB" sz="2400" dirty="0">
                  <a:latin typeface="+mj-lt"/>
                </a:rPr>
                <a:t> + 4th Year: 80 hours per semester </a:t>
              </a:r>
            </a:p>
            <a:p>
              <a:pPr algn="ctr"/>
              <a:r>
                <a:rPr lang="en-GB" sz="2400" dirty="0">
                  <a:latin typeface="+mj-lt"/>
                </a:rPr>
                <a:t>PhD + Staff: 100 hours per semester</a:t>
              </a:r>
            </a:p>
          </p:txBody>
        </p:sp>
      </p:grpSp>
      <p:sp>
        <p:nvSpPr>
          <p:cNvPr id="2" name="Rounded Rectangle 1">
            <a:extLst>
              <a:ext uri="{FF2B5EF4-FFF2-40B4-BE49-F238E27FC236}">
                <a16:creationId xmlns:a16="http://schemas.microsoft.com/office/drawing/2014/main" id="{8578E19B-BC9D-16F7-527A-310CAE2B8280}"/>
              </a:ext>
            </a:extLst>
          </p:cNvPr>
          <p:cNvSpPr/>
          <p:nvPr/>
        </p:nvSpPr>
        <p:spPr>
          <a:xfrm>
            <a:off x="297088" y="5609267"/>
            <a:ext cx="5660571" cy="903514"/>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mj-lt"/>
              </a:rPr>
              <a:t>2</a:t>
            </a:r>
            <a:r>
              <a:rPr lang="en-GB" sz="2400" b="1" baseline="30000" dirty="0">
                <a:latin typeface="+mj-lt"/>
              </a:rPr>
              <a:t>nd</a:t>
            </a:r>
            <a:r>
              <a:rPr lang="en-GB" sz="2400" b="1" dirty="0">
                <a:latin typeface="+mj-lt"/>
              </a:rPr>
              <a:t> Year (REP2): </a:t>
            </a:r>
            <a:r>
              <a:rPr lang="en-GB" sz="2400" dirty="0">
                <a:latin typeface="+mj-lt"/>
              </a:rPr>
              <a:t>Max. 2.5 hours </a:t>
            </a:r>
          </a:p>
          <a:p>
            <a:pPr algn="ctr"/>
            <a:r>
              <a:rPr lang="en-GB" sz="2400" dirty="0">
                <a:latin typeface="+mj-lt"/>
              </a:rPr>
              <a:t>1 hour = 2% course credit</a:t>
            </a:r>
          </a:p>
        </p:txBody>
      </p:sp>
    </p:spTree>
    <p:extLst>
      <p:ext uri="{BB962C8B-B14F-4D97-AF65-F5344CB8AC3E}">
        <p14:creationId xmlns:p14="http://schemas.microsoft.com/office/powerpoint/2010/main" val="348231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0D0D-E4BE-3440-97C8-44071D3F4EBE}"/>
              </a:ext>
            </a:extLst>
          </p:cNvPr>
          <p:cNvSpPr>
            <a:spLocks noGrp="1"/>
          </p:cNvSpPr>
          <p:nvPr>
            <p:ph type="title"/>
          </p:nvPr>
        </p:nvSpPr>
        <p:spPr>
          <a:xfrm>
            <a:off x="97972" y="217714"/>
            <a:ext cx="5574032" cy="583670"/>
          </a:xfrm>
        </p:spPr>
        <p:txBody>
          <a:bodyPr vert="horz" lIns="91440" tIns="45720" rIns="91440" bIns="45720" rtlCol="0" anchor="b">
            <a:noAutofit/>
          </a:bodyPr>
          <a:lstStyle/>
          <a:p>
            <a:r>
              <a:rPr lang="en-US" sz="4000" dirty="0">
                <a:solidFill>
                  <a:schemeClr val="accent1"/>
                </a:solidFill>
                <a:latin typeface="Gill Sans MT"/>
                <a:ea typeface="+mn-ea"/>
                <a:cs typeface="Calibri Light"/>
              </a:rPr>
              <a:t>REP usage stats, 2025</a:t>
            </a:r>
            <a:endParaRPr lang="en-US" sz="4000" dirty="0">
              <a:solidFill>
                <a:schemeClr val="accent1"/>
              </a:solidFill>
              <a:latin typeface="Gill Sans MT" panose="020B0502020104020203" pitchFamily="34" charset="77"/>
              <a:ea typeface="+mn-ea"/>
              <a:cs typeface="Calibri Light" panose="020F0302020204030204" pitchFamily="34" charset="0"/>
            </a:endParaRPr>
          </a:p>
        </p:txBody>
      </p:sp>
      <p:sp>
        <p:nvSpPr>
          <p:cNvPr id="12" name="Line Callout 1 11">
            <a:extLst>
              <a:ext uri="{FF2B5EF4-FFF2-40B4-BE49-F238E27FC236}">
                <a16:creationId xmlns:a16="http://schemas.microsoft.com/office/drawing/2014/main" id="{DC7C60C4-1F68-44A9-41D2-A118C60C84BF}"/>
              </a:ext>
            </a:extLst>
          </p:cNvPr>
          <p:cNvSpPr/>
          <p:nvPr/>
        </p:nvSpPr>
        <p:spPr>
          <a:xfrm>
            <a:off x="3294708" y="1767699"/>
            <a:ext cx="1654629" cy="1186543"/>
          </a:xfrm>
          <a:prstGeom prst="borderCallout1">
            <a:avLst>
              <a:gd name="adj1" fmla="val 102236"/>
              <a:gd name="adj2" fmla="val 48246"/>
              <a:gd name="adj3" fmla="val 127179"/>
              <a:gd name="adj4" fmla="val 32062"/>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solidFill>
                  <a:schemeClr val="tx1"/>
                </a:solidFill>
              </a:rPr>
              <a:t>Semester 1:</a:t>
            </a:r>
          </a:p>
          <a:p>
            <a:pPr algn="ctr"/>
            <a:r>
              <a:rPr lang="en-US" sz="1400" dirty="0">
                <a:solidFill>
                  <a:schemeClr val="tx1"/>
                </a:solidFill>
              </a:rPr>
              <a:t>1093 MBB1s completed </a:t>
            </a:r>
            <a:endParaRPr lang="en-US" sz="1400" dirty="0">
              <a:solidFill>
                <a:schemeClr val="tx1"/>
              </a:solidFill>
              <a:ea typeface="Calibri"/>
              <a:cs typeface="Calibri"/>
            </a:endParaRPr>
          </a:p>
          <a:p>
            <a:pPr algn="ctr"/>
            <a:r>
              <a:rPr lang="en-US" sz="1400" dirty="0">
                <a:solidFill>
                  <a:schemeClr val="tx1"/>
                </a:solidFill>
              </a:rPr>
              <a:t>5 REP hours</a:t>
            </a:r>
          </a:p>
        </p:txBody>
      </p:sp>
      <p:sp>
        <p:nvSpPr>
          <p:cNvPr id="13" name="Line Callout 1 12">
            <a:extLst>
              <a:ext uri="{FF2B5EF4-FFF2-40B4-BE49-F238E27FC236}">
                <a16:creationId xmlns:a16="http://schemas.microsoft.com/office/drawing/2014/main" id="{D85757AB-D93F-EFB3-D55A-55DE1247ACE4}"/>
              </a:ext>
            </a:extLst>
          </p:cNvPr>
          <p:cNvSpPr/>
          <p:nvPr/>
        </p:nvSpPr>
        <p:spPr>
          <a:xfrm>
            <a:off x="7979158" y="257936"/>
            <a:ext cx="1654629" cy="1186543"/>
          </a:xfrm>
          <a:prstGeom prst="borderCallout1">
            <a:avLst>
              <a:gd name="adj1" fmla="val 49025"/>
              <a:gd name="adj2" fmla="val -1096"/>
              <a:gd name="adj3" fmla="val 40941"/>
              <a:gd name="adj4" fmla="val -29123"/>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solidFill>
                  <a:schemeClr val="tx1"/>
                </a:solidFill>
              </a:rPr>
              <a:t>Semester 2:</a:t>
            </a:r>
          </a:p>
          <a:p>
            <a:pPr algn="ctr"/>
            <a:r>
              <a:rPr lang="en-US" sz="1400" dirty="0">
                <a:solidFill>
                  <a:schemeClr val="tx1"/>
                </a:solidFill>
              </a:rPr>
              <a:t>986 MBB2s completed </a:t>
            </a:r>
            <a:endParaRPr lang="en-US" sz="1400" dirty="0">
              <a:solidFill>
                <a:schemeClr val="tx1"/>
              </a:solidFill>
              <a:ea typeface="Calibri"/>
              <a:cs typeface="Calibri"/>
            </a:endParaRPr>
          </a:p>
          <a:p>
            <a:pPr algn="ctr"/>
            <a:r>
              <a:rPr lang="en-US" sz="1400" dirty="0">
                <a:solidFill>
                  <a:schemeClr val="tx1"/>
                </a:solidFill>
              </a:rPr>
              <a:t>5 REP hours</a:t>
            </a:r>
          </a:p>
        </p:txBody>
      </p:sp>
      <p:sp>
        <p:nvSpPr>
          <p:cNvPr id="15" name="TextBox 14">
            <a:extLst>
              <a:ext uri="{FF2B5EF4-FFF2-40B4-BE49-F238E27FC236}">
                <a16:creationId xmlns:a16="http://schemas.microsoft.com/office/drawing/2014/main" id="{4712F530-F15B-8A67-A53A-B4D314DEC72A}"/>
              </a:ext>
            </a:extLst>
          </p:cNvPr>
          <p:cNvSpPr txBox="1"/>
          <p:nvPr/>
        </p:nvSpPr>
        <p:spPr>
          <a:xfrm>
            <a:off x="200828" y="766328"/>
            <a:ext cx="4371172" cy="369332"/>
          </a:xfrm>
          <a:prstGeom prst="rect">
            <a:avLst/>
          </a:prstGeom>
          <a:solidFill>
            <a:srgbClr val="507BC7"/>
          </a:solidFill>
          <a:ln>
            <a:noFill/>
          </a:ln>
        </p:spPr>
        <p:txBody>
          <a:bodyPr wrap="square" lIns="91440" tIns="45720" rIns="91440" bIns="45720" rtlCol="0" anchor="t">
            <a:spAutoFit/>
          </a:bodyPr>
          <a:lstStyle/>
          <a:p>
            <a:r>
              <a:rPr lang="en-US" dirty="0">
                <a:solidFill>
                  <a:schemeClr val="bg1"/>
                </a:solidFill>
              </a:rPr>
              <a:t>Total = &gt;15,000 REP participant hours</a:t>
            </a:r>
          </a:p>
        </p:txBody>
      </p:sp>
      <p:pic>
        <p:nvPicPr>
          <p:cNvPr id="3" name="Picture 2">
            <a:extLst>
              <a:ext uri="{FF2B5EF4-FFF2-40B4-BE49-F238E27FC236}">
                <a16:creationId xmlns:a16="http://schemas.microsoft.com/office/drawing/2014/main" id="{0B623FB6-C0B4-9750-5CB1-D758A90C41FA}"/>
              </a:ext>
            </a:extLst>
          </p:cNvPr>
          <p:cNvPicPr>
            <a:picLocks noChangeAspect="1"/>
          </p:cNvPicPr>
          <p:nvPr/>
        </p:nvPicPr>
        <p:blipFill>
          <a:blip r:embed="rId2"/>
          <a:stretch>
            <a:fillRect/>
          </a:stretch>
        </p:blipFill>
        <p:spPr>
          <a:xfrm>
            <a:off x="-2721" y="2958419"/>
            <a:ext cx="4958443" cy="3889375"/>
          </a:xfrm>
          <a:prstGeom prst="rect">
            <a:avLst/>
          </a:prstGeom>
        </p:spPr>
      </p:pic>
      <p:pic>
        <p:nvPicPr>
          <p:cNvPr id="4" name="Picture 3">
            <a:extLst>
              <a:ext uri="{FF2B5EF4-FFF2-40B4-BE49-F238E27FC236}">
                <a16:creationId xmlns:a16="http://schemas.microsoft.com/office/drawing/2014/main" id="{2418C62B-9D1E-BE7A-DF6A-119AD1C2B3AB}"/>
              </a:ext>
            </a:extLst>
          </p:cNvPr>
          <p:cNvPicPr>
            <a:picLocks noChangeAspect="1"/>
          </p:cNvPicPr>
          <p:nvPr/>
        </p:nvPicPr>
        <p:blipFill>
          <a:blip r:embed="rId3"/>
          <a:stretch>
            <a:fillRect/>
          </a:stretch>
        </p:blipFill>
        <p:spPr>
          <a:xfrm>
            <a:off x="5178425" y="1446667"/>
            <a:ext cx="6670221" cy="4681310"/>
          </a:xfrm>
          <a:prstGeom prst="rect">
            <a:avLst/>
          </a:prstGeom>
        </p:spPr>
      </p:pic>
      <p:sp>
        <p:nvSpPr>
          <p:cNvPr id="14" name="Line Callout 1 13">
            <a:extLst>
              <a:ext uri="{FF2B5EF4-FFF2-40B4-BE49-F238E27FC236}">
                <a16:creationId xmlns:a16="http://schemas.microsoft.com/office/drawing/2014/main" id="{95481517-318C-1D9A-21F5-C9D491A1601B}"/>
              </a:ext>
            </a:extLst>
          </p:cNvPr>
          <p:cNvSpPr/>
          <p:nvPr/>
        </p:nvSpPr>
        <p:spPr>
          <a:xfrm>
            <a:off x="10537336" y="5663615"/>
            <a:ext cx="1654629" cy="1186543"/>
          </a:xfrm>
          <a:prstGeom prst="borderCallout1">
            <a:avLst>
              <a:gd name="adj1" fmla="val 51777"/>
              <a:gd name="adj2" fmla="val -438"/>
              <a:gd name="adj3" fmla="val 30848"/>
              <a:gd name="adj4" fmla="val -21886"/>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solidFill>
                  <a:schemeClr val="tx1"/>
                </a:solidFill>
              </a:rPr>
              <a:t>Semester 2:</a:t>
            </a:r>
          </a:p>
          <a:p>
            <a:pPr algn="ctr"/>
            <a:r>
              <a:rPr lang="en-US" sz="1400" dirty="0">
                <a:solidFill>
                  <a:schemeClr val="tx1"/>
                </a:solidFill>
              </a:rPr>
              <a:t>774 2</a:t>
            </a:r>
            <a:r>
              <a:rPr lang="en-US" sz="1400" baseline="30000" dirty="0">
                <a:solidFill>
                  <a:schemeClr val="tx1"/>
                </a:solidFill>
              </a:rPr>
              <a:t>nd</a:t>
            </a:r>
            <a:r>
              <a:rPr lang="en-US" sz="1400" dirty="0">
                <a:solidFill>
                  <a:schemeClr val="tx1"/>
                </a:solidFill>
              </a:rPr>
              <a:t> Years  completed </a:t>
            </a:r>
            <a:endParaRPr lang="en-US" sz="1400" dirty="0">
              <a:solidFill>
                <a:schemeClr val="tx1"/>
              </a:solidFill>
              <a:ea typeface="Calibri"/>
              <a:cs typeface="Calibri"/>
            </a:endParaRPr>
          </a:p>
          <a:p>
            <a:pPr algn="ctr"/>
            <a:r>
              <a:rPr lang="en-US" sz="1400" dirty="0">
                <a:solidFill>
                  <a:schemeClr val="tx1"/>
                </a:solidFill>
              </a:rPr>
              <a:t>2.5 REP hours</a:t>
            </a:r>
          </a:p>
        </p:txBody>
      </p:sp>
    </p:spTree>
    <p:extLst>
      <p:ext uri="{BB962C8B-B14F-4D97-AF65-F5344CB8AC3E}">
        <p14:creationId xmlns:p14="http://schemas.microsoft.com/office/powerpoint/2010/main" val="3267518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a:extLst>
              <a:ext uri="{FF2B5EF4-FFF2-40B4-BE49-F238E27FC236}">
                <a16:creationId xmlns:a16="http://schemas.microsoft.com/office/drawing/2014/main" id="{8D061DEE-7820-6C46-82D1-4A7F53A32D38}"/>
              </a:ext>
            </a:extLst>
          </p:cNvPr>
          <p:cNvSpPr/>
          <p:nvPr/>
        </p:nvSpPr>
        <p:spPr>
          <a:xfrm>
            <a:off x="219453" y="1384256"/>
            <a:ext cx="3779146" cy="4515800"/>
          </a:xfrm>
          <a:prstGeom prst="homePlate">
            <a:avLst>
              <a:gd name="adj" fmla="val 272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latin typeface="+mj-lt"/>
                <a:cs typeface="Calibri Light" panose="020F0302020204030204" pitchFamily="34" charset="0"/>
              </a:rPr>
              <a:t>Step 1</a:t>
            </a:r>
          </a:p>
          <a:p>
            <a:endParaRPr lang="en-GB" sz="2800" b="1" dirty="0">
              <a:latin typeface="+mj-lt"/>
              <a:cs typeface="Calibri Light" panose="020F0302020204030204" pitchFamily="34" charset="0"/>
            </a:endParaRPr>
          </a:p>
          <a:p>
            <a:r>
              <a:rPr lang="en-GB" sz="2000" dirty="0">
                <a:latin typeface="+mj-lt"/>
                <a:cs typeface="Calibri Light" panose="020F0302020204030204" pitchFamily="34" charset="0"/>
              </a:rPr>
              <a:t>Decide (with your supervisor) if you’ll be using the REP for your research project </a:t>
            </a:r>
            <a:r>
              <a:rPr lang="en-GB" sz="2000" b="1" dirty="0">
                <a:latin typeface="+mj-lt"/>
                <a:cs typeface="Calibri Light" panose="020F0302020204030204" pitchFamily="34" charset="0"/>
              </a:rPr>
              <a:t>ASAP</a:t>
            </a:r>
          </a:p>
          <a:p>
            <a:endParaRPr lang="en-GB" sz="2000" dirty="0">
              <a:latin typeface="+mj-lt"/>
              <a:cs typeface="Calibri Light" panose="020F0302020204030204" pitchFamily="34" charset="0"/>
            </a:endParaRPr>
          </a:p>
          <a:p>
            <a:r>
              <a:rPr lang="en-GB" sz="2000" dirty="0">
                <a:solidFill>
                  <a:schemeClr val="accent4">
                    <a:lumMod val="40000"/>
                    <a:lumOff val="60000"/>
                  </a:schemeClr>
                </a:solidFill>
                <a:latin typeface="+mj-lt"/>
                <a:cs typeface="Calibri Light" panose="020F0302020204030204" pitchFamily="34" charset="0"/>
              </a:rPr>
              <a:t>Ask yourself:</a:t>
            </a:r>
          </a:p>
          <a:p>
            <a:pPr marL="342900" indent="-342900">
              <a:buFont typeface="Arial" panose="020B0604020202020204" pitchFamily="34" charset="0"/>
              <a:buChar char="•"/>
            </a:pPr>
            <a:r>
              <a:rPr lang="en-GB" sz="2000" dirty="0">
                <a:solidFill>
                  <a:schemeClr val="accent4">
                    <a:lumMod val="40000"/>
                    <a:lumOff val="60000"/>
                  </a:schemeClr>
                </a:solidFill>
                <a:latin typeface="+mj-lt"/>
                <a:cs typeface="Calibri Light" panose="020F0302020204030204" pitchFamily="34" charset="0"/>
              </a:rPr>
              <a:t>pedagogical value?</a:t>
            </a:r>
          </a:p>
          <a:p>
            <a:pPr marL="342900" indent="-342900">
              <a:buFont typeface="Arial" panose="020B0604020202020204" pitchFamily="34" charset="0"/>
              <a:buChar char="•"/>
            </a:pPr>
            <a:r>
              <a:rPr lang="en-GB" sz="2000" dirty="0">
                <a:solidFill>
                  <a:schemeClr val="accent4">
                    <a:lumMod val="40000"/>
                    <a:lumOff val="60000"/>
                  </a:schemeClr>
                </a:solidFill>
                <a:latin typeface="+mj-lt"/>
                <a:cs typeface="Calibri Light" panose="020F0302020204030204" pitchFamily="34" charset="0"/>
              </a:rPr>
              <a:t>ethical?</a:t>
            </a:r>
          </a:p>
          <a:p>
            <a:pPr marL="342900" indent="-342900">
              <a:buFont typeface="Arial" panose="020B0604020202020204" pitchFamily="34" charset="0"/>
              <a:buChar char="•"/>
            </a:pPr>
            <a:r>
              <a:rPr lang="en-GB" sz="2000" dirty="0">
                <a:solidFill>
                  <a:schemeClr val="accent4">
                    <a:lumMod val="40000"/>
                    <a:lumOff val="60000"/>
                  </a:schemeClr>
                </a:solidFill>
                <a:latin typeface="+mj-lt"/>
                <a:cs typeface="Calibri Light" panose="020F0302020204030204" pitchFamily="34" charset="0"/>
              </a:rPr>
              <a:t>feasible?</a:t>
            </a:r>
          </a:p>
        </p:txBody>
      </p:sp>
      <p:sp>
        <p:nvSpPr>
          <p:cNvPr id="6" name="Rectangle 5">
            <a:extLst>
              <a:ext uri="{FF2B5EF4-FFF2-40B4-BE49-F238E27FC236}">
                <a16:creationId xmlns:a16="http://schemas.microsoft.com/office/drawing/2014/main" id="{36A79D27-97DB-2149-A77C-734A42ABD5D9}"/>
              </a:ext>
            </a:extLst>
          </p:cNvPr>
          <p:cNvSpPr/>
          <p:nvPr/>
        </p:nvSpPr>
        <p:spPr>
          <a:xfrm>
            <a:off x="319662" y="360066"/>
            <a:ext cx="6687065" cy="707886"/>
          </a:xfrm>
          <a:prstGeom prst="rect">
            <a:avLst/>
          </a:prstGeom>
        </p:spPr>
        <p:txBody>
          <a:bodyPr wrap="square">
            <a:spAutoFit/>
          </a:bodyPr>
          <a:lstStyle/>
          <a:p>
            <a:r>
              <a:rPr lang="en-GB" sz="4000" dirty="0">
                <a:solidFill>
                  <a:schemeClr val="accent1"/>
                </a:solidFill>
                <a:latin typeface="Gill Sans MT" panose="020B0502020104020203" pitchFamily="34" charset="77"/>
                <a:cs typeface="Calibri Light" panose="020F0302020204030204" pitchFamily="34" charset="0"/>
              </a:rPr>
              <a:t>What you need to do</a:t>
            </a:r>
          </a:p>
        </p:txBody>
      </p:sp>
      <p:sp>
        <p:nvSpPr>
          <p:cNvPr id="5" name="Pentagon 4">
            <a:extLst>
              <a:ext uri="{FF2B5EF4-FFF2-40B4-BE49-F238E27FC236}">
                <a16:creationId xmlns:a16="http://schemas.microsoft.com/office/drawing/2014/main" id="{90702040-2537-6449-918F-AA0664A7C0FE}"/>
              </a:ext>
            </a:extLst>
          </p:cNvPr>
          <p:cNvSpPr/>
          <p:nvPr/>
        </p:nvSpPr>
        <p:spPr>
          <a:xfrm>
            <a:off x="4113631" y="1384256"/>
            <a:ext cx="3779146" cy="4515800"/>
          </a:xfrm>
          <a:prstGeom prst="homePlate">
            <a:avLst>
              <a:gd name="adj" fmla="val 272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800" b="1" dirty="0">
              <a:latin typeface="+mj-lt"/>
              <a:cs typeface="Calibri Light" panose="020F0302020204030204" pitchFamily="34" charset="0"/>
            </a:endParaRPr>
          </a:p>
          <a:p>
            <a:r>
              <a:rPr lang="en-GB" sz="2800" b="1" dirty="0">
                <a:latin typeface="+mj-lt"/>
                <a:cs typeface="Calibri Light" panose="020F0302020204030204" pitchFamily="34" charset="0"/>
              </a:rPr>
              <a:t>Step 2</a:t>
            </a:r>
          </a:p>
          <a:p>
            <a:endParaRPr lang="en-GB" sz="2800" b="1" dirty="0">
              <a:latin typeface="+mj-lt"/>
              <a:cs typeface="Calibri Light" panose="020F0302020204030204" pitchFamily="34" charset="0"/>
            </a:endParaRPr>
          </a:p>
          <a:p>
            <a:r>
              <a:rPr lang="en-GB" sz="2000" dirty="0">
                <a:latin typeface="+mj-lt"/>
                <a:cs typeface="Calibri Light" panose="020F0302020204030204" pitchFamily="34" charset="0"/>
              </a:rPr>
              <a:t>Design your study with REP recruitment in mind.</a:t>
            </a:r>
          </a:p>
          <a:p>
            <a:endParaRPr lang="en-GB" sz="2000" dirty="0">
              <a:latin typeface="+mj-lt"/>
              <a:cs typeface="Calibri Light" panose="020F0302020204030204" pitchFamily="34" charset="0"/>
            </a:endParaRPr>
          </a:p>
          <a:p>
            <a:r>
              <a:rPr lang="en-GB" sz="2000" dirty="0">
                <a:solidFill>
                  <a:schemeClr val="accent4">
                    <a:lumMod val="40000"/>
                    <a:lumOff val="60000"/>
                  </a:schemeClr>
                </a:solidFill>
                <a:latin typeface="+mj-lt"/>
                <a:cs typeface="Calibri Light" panose="020F0302020204030204" pitchFamily="34" charset="0"/>
              </a:rPr>
              <a:t>Tips:</a:t>
            </a:r>
          </a:p>
          <a:p>
            <a:pPr marL="342900" indent="-342900">
              <a:buFont typeface="Arial" panose="020B0604020202020204" pitchFamily="34" charset="0"/>
              <a:buChar char="•"/>
            </a:pPr>
            <a:r>
              <a:rPr lang="en-GB" sz="2000" dirty="0">
                <a:solidFill>
                  <a:schemeClr val="accent4">
                    <a:lumMod val="40000"/>
                    <a:lumOff val="60000"/>
                  </a:schemeClr>
                </a:solidFill>
                <a:latin typeface="+mj-lt"/>
                <a:cs typeface="Calibri Light" panose="020F0302020204030204" pitchFamily="34" charset="0"/>
              </a:rPr>
              <a:t>keep it simple</a:t>
            </a:r>
          </a:p>
          <a:p>
            <a:pPr marL="342900" indent="-342900">
              <a:buFont typeface="Arial" panose="020B0604020202020204" pitchFamily="34" charset="0"/>
              <a:buChar char="•"/>
            </a:pPr>
            <a:r>
              <a:rPr lang="en-GB" sz="2000" dirty="0">
                <a:solidFill>
                  <a:schemeClr val="accent4">
                    <a:lumMod val="40000"/>
                    <a:lumOff val="60000"/>
                  </a:schemeClr>
                </a:solidFill>
                <a:latin typeface="+mj-lt"/>
                <a:cs typeface="Calibri Light" panose="020F0302020204030204" pitchFamily="34" charset="0"/>
              </a:rPr>
              <a:t>make it interesting</a:t>
            </a:r>
          </a:p>
          <a:p>
            <a:pPr marL="342900" indent="-342900">
              <a:buFont typeface="Arial" panose="020B0604020202020204" pitchFamily="34" charset="0"/>
              <a:buChar char="•"/>
            </a:pPr>
            <a:r>
              <a:rPr lang="en-GB" sz="2000" dirty="0">
                <a:solidFill>
                  <a:schemeClr val="accent4">
                    <a:lumMod val="40000"/>
                    <a:lumOff val="60000"/>
                  </a:schemeClr>
                </a:solidFill>
                <a:latin typeface="+mj-lt"/>
                <a:cs typeface="Calibri Light" panose="020F0302020204030204" pitchFamily="34" charset="0"/>
              </a:rPr>
              <a:t>ensure study duration is commensurate with proposed REP credits</a:t>
            </a:r>
          </a:p>
          <a:p>
            <a:endParaRPr lang="en-US" sz="1600" dirty="0"/>
          </a:p>
          <a:p>
            <a:r>
              <a:rPr lang="en-US" sz="1600" dirty="0"/>
              <a:t>REP1 studies: 0.5 to 3 hours </a:t>
            </a:r>
          </a:p>
          <a:p>
            <a:r>
              <a:rPr lang="en-US" sz="1600" dirty="0"/>
              <a:t>REP2 studies: 0.5 to 2.5 hours</a:t>
            </a:r>
          </a:p>
          <a:p>
            <a:pPr marL="342900" indent="-342900">
              <a:buFont typeface="Arial" panose="020B0604020202020204" pitchFamily="34" charset="0"/>
              <a:buChar char="•"/>
            </a:pPr>
            <a:endParaRPr lang="en-GB" sz="2000" dirty="0">
              <a:solidFill>
                <a:schemeClr val="accent4">
                  <a:lumMod val="40000"/>
                  <a:lumOff val="60000"/>
                </a:schemeClr>
              </a:solidFill>
              <a:latin typeface="+mj-lt"/>
              <a:cs typeface="Calibri Light" panose="020F0302020204030204" pitchFamily="34" charset="0"/>
            </a:endParaRPr>
          </a:p>
        </p:txBody>
      </p:sp>
      <p:sp>
        <p:nvSpPr>
          <p:cNvPr id="7" name="Pentagon 6">
            <a:extLst>
              <a:ext uri="{FF2B5EF4-FFF2-40B4-BE49-F238E27FC236}">
                <a16:creationId xmlns:a16="http://schemas.microsoft.com/office/drawing/2014/main" id="{1A51FF34-10E4-644D-98E8-90603140CACF}"/>
              </a:ext>
            </a:extLst>
          </p:cNvPr>
          <p:cNvSpPr/>
          <p:nvPr/>
        </p:nvSpPr>
        <p:spPr>
          <a:xfrm>
            <a:off x="8007809" y="1384255"/>
            <a:ext cx="3964738" cy="4515801"/>
          </a:xfrm>
          <a:prstGeom prst="homePlate">
            <a:avLst>
              <a:gd name="adj" fmla="val 272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latin typeface="+mj-lt"/>
                <a:cs typeface="Calibri Light" panose="020F0302020204030204" pitchFamily="34" charset="0"/>
              </a:rPr>
              <a:t>Step 3</a:t>
            </a:r>
          </a:p>
          <a:p>
            <a:endParaRPr lang="en-GB" sz="2800" b="1" dirty="0">
              <a:latin typeface="+mj-lt"/>
              <a:cs typeface="Calibri Light" panose="020F0302020204030204" pitchFamily="34" charset="0"/>
            </a:endParaRPr>
          </a:p>
          <a:p>
            <a:r>
              <a:rPr lang="en-GB" sz="2000" dirty="0">
                <a:latin typeface="+mj-lt"/>
                <a:cs typeface="Calibri Light" panose="020F0302020204030204" pitchFamily="34" charset="0"/>
              </a:rPr>
              <a:t>Apply for ethics approval</a:t>
            </a:r>
          </a:p>
          <a:p>
            <a:endParaRPr lang="en-GB" sz="2000" dirty="0">
              <a:latin typeface="+mj-lt"/>
              <a:cs typeface="Calibri Light" panose="020F0302020204030204" pitchFamily="34" charset="0"/>
            </a:endParaRPr>
          </a:p>
          <a:p>
            <a:r>
              <a:rPr lang="en-GB" sz="2000" dirty="0">
                <a:solidFill>
                  <a:schemeClr val="accent4">
                    <a:lumMod val="40000"/>
                    <a:lumOff val="60000"/>
                  </a:schemeClr>
                </a:solidFill>
                <a:latin typeface="+mj-lt"/>
                <a:cs typeface="Calibri Light" panose="020F0302020204030204" pitchFamily="34" charset="0"/>
              </a:rPr>
              <a:t>Tips:</a:t>
            </a:r>
          </a:p>
          <a:p>
            <a:pPr marL="342900" indent="-342900">
              <a:buFont typeface="Arial" panose="020B0604020202020204" pitchFamily="34" charset="0"/>
              <a:buChar char="•"/>
            </a:pPr>
            <a:r>
              <a:rPr lang="en-GB" dirty="0">
                <a:solidFill>
                  <a:schemeClr val="accent4">
                    <a:lumMod val="40000"/>
                    <a:lumOff val="60000"/>
                  </a:schemeClr>
                </a:solidFill>
                <a:latin typeface="+mj-lt"/>
                <a:cs typeface="Calibri Light" panose="020F0302020204030204" pitchFamily="34" charset="0"/>
              </a:rPr>
              <a:t>clearly mention recruitment via REP. Use broad wording to cover REP1 &amp; REP2</a:t>
            </a:r>
          </a:p>
          <a:p>
            <a:pPr marL="342900" indent="-342900">
              <a:buFont typeface="Arial" panose="020B0604020202020204" pitchFamily="34" charset="0"/>
              <a:buChar char="•"/>
            </a:pPr>
            <a:r>
              <a:rPr lang="en-GB" dirty="0">
                <a:solidFill>
                  <a:schemeClr val="accent4">
                    <a:lumMod val="40000"/>
                    <a:lumOff val="60000"/>
                  </a:schemeClr>
                </a:solidFill>
                <a:latin typeface="+mj-lt"/>
                <a:cs typeface="Calibri Light" panose="020F0302020204030204" pitchFamily="34" charset="0"/>
              </a:rPr>
              <a:t>Note: </a:t>
            </a:r>
            <a:r>
              <a:rPr lang="en-GB" b="1" i="1" dirty="0">
                <a:solidFill>
                  <a:schemeClr val="accent4">
                    <a:lumMod val="40000"/>
                    <a:lumOff val="60000"/>
                  </a:schemeClr>
                </a:solidFill>
                <a:latin typeface="+mj-lt"/>
                <a:cs typeface="Calibri Light" panose="020F0302020204030204" pitchFamily="34" charset="0"/>
              </a:rPr>
              <a:t>studies can run concurrently in REP1 &amp; REP2 in Semester 2</a:t>
            </a:r>
          </a:p>
          <a:p>
            <a:pPr marL="342900" indent="-342900">
              <a:buFont typeface="Arial" panose="020B0604020202020204" pitchFamily="34" charset="0"/>
              <a:buChar char="•"/>
            </a:pPr>
            <a:r>
              <a:rPr lang="en-GB" dirty="0">
                <a:solidFill>
                  <a:schemeClr val="accent4">
                    <a:lumMod val="40000"/>
                    <a:lumOff val="60000"/>
                  </a:schemeClr>
                </a:solidFill>
                <a:latin typeface="+mj-lt"/>
                <a:cs typeface="Calibri Light" panose="020F0302020204030204" pitchFamily="34" charset="0"/>
              </a:rPr>
              <a:t>under-18s can consent if appropriate and explicitly stated in ethics app</a:t>
            </a:r>
          </a:p>
        </p:txBody>
      </p:sp>
    </p:spTree>
    <p:extLst>
      <p:ext uri="{BB962C8B-B14F-4D97-AF65-F5344CB8AC3E}">
        <p14:creationId xmlns:p14="http://schemas.microsoft.com/office/powerpoint/2010/main" val="296287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a:extLst>
              <a:ext uri="{FF2B5EF4-FFF2-40B4-BE49-F238E27FC236}">
                <a16:creationId xmlns:a16="http://schemas.microsoft.com/office/drawing/2014/main" id="{8D061DEE-7820-6C46-82D1-4A7F53A32D38}"/>
              </a:ext>
            </a:extLst>
          </p:cNvPr>
          <p:cNvSpPr/>
          <p:nvPr/>
        </p:nvSpPr>
        <p:spPr>
          <a:xfrm>
            <a:off x="219453" y="1384255"/>
            <a:ext cx="3779146" cy="4363401"/>
          </a:xfrm>
          <a:prstGeom prst="homePlate">
            <a:avLst>
              <a:gd name="adj" fmla="val 272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latin typeface="+mj-lt"/>
                <a:cs typeface="Calibri Light" panose="020F0302020204030204" pitchFamily="34" charset="0"/>
              </a:rPr>
              <a:t>Step 4</a:t>
            </a:r>
          </a:p>
          <a:p>
            <a:endParaRPr lang="en-GB" sz="1200" b="1" dirty="0">
              <a:latin typeface="+mj-lt"/>
              <a:cs typeface="Calibri Light" panose="020F0302020204030204" pitchFamily="34" charset="0"/>
            </a:endParaRPr>
          </a:p>
          <a:p>
            <a:r>
              <a:rPr lang="en-GB" sz="2000" dirty="0">
                <a:latin typeface="+mj-lt"/>
                <a:cs typeface="Calibri Light" panose="020F0302020204030204" pitchFamily="34" charset="0"/>
              </a:rPr>
              <a:t>Request an REP researcher account by emailing </a:t>
            </a:r>
            <a:r>
              <a:rPr lang="en-GB" sz="2000" dirty="0">
                <a:solidFill>
                  <a:srgbClr val="00FA00"/>
                </a:solidFill>
                <a:latin typeface="+mj-lt"/>
                <a:cs typeface="Calibri Light" panose="020F0302020204030204" pitchFamily="34" charset="0"/>
                <a:hlinkClick r:id="rId2">
                  <a:extLst>
                    <a:ext uri="{A12FA001-AC4F-418D-AE19-62706E023703}">
                      <ahyp:hlinkClr xmlns:ahyp="http://schemas.microsoft.com/office/drawing/2018/hyperlinkcolor" val="tx"/>
                    </a:ext>
                  </a:extLst>
                </a:hlinkClick>
              </a:rPr>
              <a:t>REP-psych@unimelb.edu.au</a:t>
            </a:r>
            <a:endParaRPr lang="en-GB" sz="2000" dirty="0">
              <a:solidFill>
                <a:srgbClr val="00FA00"/>
              </a:solidFill>
              <a:latin typeface="+mj-lt"/>
              <a:cs typeface="Calibri Light" panose="020F0302020204030204" pitchFamily="34" charset="0"/>
            </a:endParaRPr>
          </a:p>
          <a:p>
            <a:endParaRPr lang="en-GB" sz="1200" dirty="0">
              <a:solidFill>
                <a:srgbClr val="00FA00"/>
              </a:solidFill>
              <a:latin typeface="+mj-lt"/>
              <a:cs typeface="Calibri Light" panose="020F0302020204030204" pitchFamily="34" charset="0"/>
            </a:endParaRPr>
          </a:p>
          <a:p>
            <a:r>
              <a:rPr lang="en-GB" sz="2000" dirty="0">
                <a:solidFill>
                  <a:schemeClr val="accent4">
                    <a:lumMod val="40000"/>
                    <a:lumOff val="60000"/>
                  </a:schemeClr>
                </a:solidFill>
                <a:latin typeface="+mj-lt"/>
                <a:cs typeface="Calibri Light" panose="020F0302020204030204" pitchFamily="34" charset="0"/>
              </a:rPr>
              <a:t>Include in your email:</a:t>
            </a:r>
          </a:p>
          <a:p>
            <a:pPr marL="342900" indent="-342900">
              <a:buFont typeface="Arial" panose="020B0604020202020204" pitchFamily="34" charset="0"/>
              <a:buChar char="•"/>
            </a:pPr>
            <a:r>
              <a:rPr lang="en-GB" sz="2000" dirty="0">
                <a:solidFill>
                  <a:schemeClr val="accent4">
                    <a:lumMod val="40000"/>
                    <a:lumOff val="60000"/>
                  </a:schemeClr>
                </a:solidFill>
                <a:latin typeface="+mj-lt"/>
                <a:cs typeface="Calibri Light" panose="020F0302020204030204" pitchFamily="34" charset="0"/>
              </a:rPr>
              <a:t>Subject: </a:t>
            </a:r>
            <a:r>
              <a:rPr lang="en-GB" sz="2000" i="1" dirty="0">
                <a:solidFill>
                  <a:schemeClr val="accent4">
                    <a:lumMod val="40000"/>
                    <a:lumOff val="60000"/>
                  </a:schemeClr>
                </a:solidFill>
                <a:latin typeface="+mj-lt"/>
                <a:cs typeface="Calibri Light" panose="020F0302020204030204" pitchFamily="34" charset="0"/>
              </a:rPr>
              <a:t>request new researcher account</a:t>
            </a:r>
            <a:endParaRPr lang="en-GB" sz="2000" dirty="0">
              <a:solidFill>
                <a:schemeClr val="accent4">
                  <a:lumMod val="40000"/>
                  <a:lumOff val="60000"/>
                </a:schemeClr>
              </a:solidFill>
              <a:latin typeface="+mj-lt"/>
              <a:cs typeface="Calibri Light" panose="020F0302020204030204" pitchFamily="34" charset="0"/>
            </a:endParaRPr>
          </a:p>
          <a:p>
            <a:pPr marL="342900" indent="-342900">
              <a:buFont typeface="Arial" panose="020B0604020202020204" pitchFamily="34" charset="0"/>
              <a:buChar char="•"/>
            </a:pPr>
            <a:r>
              <a:rPr lang="en-GB" sz="2000" dirty="0">
                <a:solidFill>
                  <a:schemeClr val="accent4">
                    <a:lumMod val="40000"/>
                    <a:lumOff val="60000"/>
                  </a:schemeClr>
                </a:solidFill>
                <a:latin typeface="+mj-lt"/>
                <a:cs typeface="Calibri Light" panose="020F0302020204030204" pitchFamily="34" charset="0"/>
              </a:rPr>
              <a:t>Body: full name; UoM username; email; supervisor name</a:t>
            </a:r>
          </a:p>
        </p:txBody>
      </p:sp>
      <p:sp>
        <p:nvSpPr>
          <p:cNvPr id="6" name="Rectangle 5">
            <a:extLst>
              <a:ext uri="{FF2B5EF4-FFF2-40B4-BE49-F238E27FC236}">
                <a16:creationId xmlns:a16="http://schemas.microsoft.com/office/drawing/2014/main" id="{36A79D27-97DB-2149-A77C-734A42ABD5D9}"/>
              </a:ext>
            </a:extLst>
          </p:cNvPr>
          <p:cNvSpPr/>
          <p:nvPr/>
        </p:nvSpPr>
        <p:spPr>
          <a:xfrm>
            <a:off x="319662" y="360066"/>
            <a:ext cx="6687065" cy="707886"/>
          </a:xfrm>
          <a:prstGeom prst="rect">
            <a:avLst/>
          </a:prstGeom>
        </p:spPr>
        <p:txBody>
          <a:bodyPr wrap="square">
            <a:spAutoFit/>
          </a:bodyPr>
          <a:lstStyle/>
          <a:p>
            <a:r>
              <a:rPr lang="en-GB" sz="4000" dirty="0">
                <a:solidFill>
                  <a:schemeClr val="accent1"/>
                </a:solidFill>
                <a:latin typeface="Gill Sans MT" panose="020B0502020104020203" pitchFamily="34" charset="77"/>
                <a:cs typeface="Calibri Light" panose="020F0302020204030204" pitchFamily="34" charset="0"/>
              </a:rPr>
              <a:t>What you need to do</a:t>
            </a:r>
          </a:p>
        </p:txBody>
      </p:sp>
      <p:sp>
        <p:nvSpPr>
          <p:cNvPr id="5" name="Pentagon 4">
            <a:extLst>
              <a:ext uri="{FF2B5EF4-FFF2-40B4-BE49-F238E27FC236}">
                <a16:creationId xmlns:a16="http://schemas.microsoft.com/office/drawing/2014/main" id="{90702040-2537-6449-918F-AA0664A7C0FE}"/>
              </a:ext>
            </a:extLst>
          </p:cNvPr>
          <p:cNvSpPr/>
          <p:nvPr/>
        </p:nvSpPr>
        <p:spPr>
          <a:xfrm>
            <a:off x="4069160" y="1384256"/>
            <a:ext cx="3894178" cy="4363400"/>
          </a:xfrm>
          <a:prstGeom prst="homePlate">
            <a:avLst>
              <a:gd name="adj" fmla="val 272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latin typeface="+mj-lt"/>
                <a:cs typeface="Calibri Light" panose="020F0302020204030204" pitchFamily="34" charset="0"/>
              </a:rPr>
              <a:t>Step 5</a:t>
            </a:r>
          </a:p>
          <a:p>
            <a:endParaRPr lang="en-GB" sz="1200" dirty="0">
              <a:latin typeface="+mj-lt"/>
              <a:cs typeface="Calibri Light" panose="020F0302020204030204" pitchFamily="34" charset="0"/>
            </a:endParaRPr>
          </a:p>
          <a:p>
            <a:r>
              <a:rPr lang="en-GB" sz="2000" dirty="0">
                <a:latin typeface="+mj-lt"/>
                <a:cs typeface="Calibri Light" panose="020F0302020204030204" pitchFamily="34" charset="0"/>
              </a:rPr>
              <a:t>Log in to  SONA Systems</a:t>
            </a:r>
          </a:p>
          <a:p>
            <a:r>
              <a:rPr lang="en-GB" sz="2000" dirty="0">
                <a:solidFill>
                  <a:srgbClr val="00FA00"/>
                </a:solidFill>
                <a:latin typeface="+mj-lt"/>
                <a:cs typeface="Calibri Light" panose="020F0302020204030204" pitchFamily="34" charset="0"/>
                <a:hlinkClick r:id="rId3">
                  <a:extLst>
                    <a:ext uri="{A12FA001-AC4F-418D-AE19-62706E023703}">
                      <ahyp:hlinkClr xmlns:ahyp="http://schemas.microsoft.com/office/drawing/2018/hyperlinkcolor" val="tx"/>
                    </a:ext>
                  </a:extLst>
                </a:hlinkClick>
              </a:rPr>
              <a:t>https://unimelb.sona-systems.com/</a:t>
            </a:r>
            <a:r>
              <a:rPr lang="en-GB" sz="2000" dirty="0">
                <a:solidFill>
                  <a:srgbClr val="00FA00"/>
                </a:solidFill>
                <a:latin typeface="+mj-lt"/>
                <a:cs typeface="Calibri Light" panose="020F0302020204030204" pitchFamily="34" charset="0"/>
              </a:rPr>
              <a:t> </a:t>
            </a:r>
          </a:p>
          <a:p>
            <a:endParaRPr lang="en-GB" sz="1200" dirty="0">
              <a:latin typeface="+mj-lt"/>
              <a:cs typeface="Calibri Light" panose="020F0302020204030204" pitchFamily="34" charset="0"/>
            </a:endParaRPr>
          </a:p>
          <a:p>
            <a:r>
              <a:rPr lang="en-GB" sz="2000" dirty="0">
                <a:solidFill>
                  <a:schemeClr val="accent4">
                    <a:lumMod val="40000"/>
                    <a:lumOff val="60000"/>
                  </a:schemeClr>
                </a:solidFill>
                <a:latin typeface="+mj-lt"/>
                <a:cs typeface="Calibri Light" panose="020F0302020204030204" pitchFamily="34" charset="0"/>
              </a:rPr>
              <a:t>Tips:</a:t>
            </a:r>
          </a:p>
          <a:p>
            <a:pPr marL="342900" indent="-342900">
              <a:buFont typeface="Arial" panose="020B0604020202020204" pitchFamily="34" charset="0"/>
              <a:buChar char="•"/>
            </a:pPr>
            <a:r>
              <a:rPr lang="en-GB" sz="2000" dirty="0">
                <a:solidFill>
                  <a:schemeClr val="accent4">
                    <a:lumMod val="40000"/>
                    <a:lumOff val="60000"/>
                  </a:schemeClr>
                </a:solidFill>
                <a:latin typeface="+mj-lt"/>
                <a:cs typeface="Calibri Light" panose="020F0302020204030204" pitchFamily="34" charset="0"/>
              </a:rPr>
              <a:t>don’t log in before your researcher account is created!</a:t>
            </a:r>
          </a:p>
          <a:p>
            <a:pPr marL="342900" indent="-342900">
              <a:buFont typeface="Arial" panose="020B0604020202020204" pitchFamily="34" charset="0"/>
              <a:buChar char="•"/>
            </a:pPr>
            <a:r>
              <a:rPr lang="en-GB" sz="2000" dirty="0">
                <a:solidFill>
                  <a:schemeClr val="accent4">
                    <a:lumMod val="40000"/>
                    <a:lumOff val="60000"/>
                  </a:schemeClr>
                </a:solidFill>
                <a:latin typeface="+mj-lt"/>
                <a:cs typeface="Calibri Light" panose="020F0302020204030204" pitchFamily="34" charset="0"/>
              </a:rPr>
              <a:t>use your UoM credentials to login via SSO</a:t>
            </a:r>
          </a:p>
        </p:txBody>
      </p:sp>
      <p:sp>
        <p:nvSpPr>
          <p:cNvPr id="7" name="Pentagon 6">
            <a:extLst>
              <a:ext uri="{FF2B5EF4-FFF2-40B4-BE49-F238E27FC236}">
                <a16:creationId xmlns:a16="http://schemas.microsoft.com/office/drawing/2014/main" id="{1A51FF34-10E4-644D-98E8-90603140CACF}"/>
              </a:ext>
            </a:extLst>
          </p:cNvPr>
          <p:cNvSpPr/>
          <p:nvPr/>
        </p:nvSpPr>
        <p:spPr>
          <a:xfrm>
            <a:off x="8033899" y="1384255"/>
            <a:ext cx="4062271" cy="4363399"/>
          </a:xfrm>
          <a:prstGeom prst="homePlate">
            <a:avLst>
              <a:gd name="adj" fmla="val 272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latin typeface="+mj-lt"/>
                <a:cs typeface="Calibri Light" panose="020F0302020204030204" pitchFamily="34" charset="0"/>
              </a:rPr>
              <a:t>Step 6</a:t>
            </a:r>
          </a:p>
          <a:p>
            <a:endParaRPr lang="en-GB" sz="1200" b="1" dirty="0">
              <a:latin typeface="+mj-lt"/>
              <a:cs typeface="Calibri Light" panose="020F0302020204030204" pitchFamily="34" charset="0"/>
            </a:endParaRPr>
          </a:p>
          <a:p>
            <a:r>
              <a:rPr lang="en-GB" sz="2000" dirty="0">
                <a:latin typeface="+mj-lt"/>
                <a:cs typeface="Calibri Light" panose="020F0302020204030204" pitchFamily="34" charset="0"/>
              </a:rPr>
              <a:t>Create your REP study, add researchers/PIs, add timeslots, set your study to active</a:t>
            </a:r>
          </a:p>
          <a:p>
            <a:endParaRPr lang="en-GB" sz="2000" dirty="0">
              <a:latin typeface="+mj-lt"/>
              <a:cs typeface="Calibri Light" panose="020F0302020204030204" pitchFamily="34" charset="0"/>
            </a:endParaRPr>
          </a:p>
          <a:p>
            <a:r>
              <a:rPr lang="en-GB" sz="2000" dirty="0">
                <a:solidFill>
                  <a:schemeClr val="accent4">
                    <a:lumMod val="40000"/>
                    <a:lumOff val="60000"/>
                  </a:schemeClr>
                </a:solidFill>
                <a:latin typeface="+mj-lt"/>
                <a:cs typeface="Calibri Light" panose="020F0302020204030204" pitchFamily="34" charset="0"/>
              </a:rPr>
              <a:t>Tips:</a:t>
            </a:r>
          </a:p>
          <a:p>
            <a:pPr marL="342900" indent="-342900">
              <a:buFont typeface="Arial" panose="020B0604020202020204" pitchFamily="34" charset="0"/>
              <a:buChar char="•"/>
            </a:pPr>
            <a:r>
              <a:rPr lang="en-GB" sz="2000" dirty="0">
                <a:solidFill>
                  <a:schemeClr val="accent4">
                    <a:lumMod val="40000"/>
                    <a:lumOff val="60000"/>
                  </a:schemeClr>
                </a:solidFill>
                <a:latin typeface="+mj-lt"/>
                <a:cs typeface="Calibri Light" panose="020F0302020204030204" pitchFamily="34" charset="0"/>
              </a:rPr>
              <a:t>make it interesting! </a:t>
            </a:r>
          </a:p>
          <a:p>
            <a:pPr marL="342900" indent="-342900">
              <a:buFont typeface="Arial" panose="020B0604020202020204" pitchFamily="34" charset="0"/>
              <a:buChar char="•"/>
            </a:pPr>
            <a:r>
              <a:rPr lang="en-GB" sz="2000" dirty="0">
                <a:solidFill>
                  <a:schemeClr val="accent4">
                    <a:lumMod val="40000"/>
                    <a:lumOff val="60000"/>
                  </a:schemeClr>
                </a:solidFill>
                <a:latin typeface="+mj-lt"/>
                <a:cs typeface="Calibri Light" panose="020F0302020204030204" pitchFamily="34" charset="0"/>
              </a:rPr>
              <a:t>avoid in/exclusion criteria</a:t>
            </a:r>
          </a:p>
          <a:p>
            <a:pPr marL="342900" indent="-342900">
              <a:buFont typeface="Arial" panose="020B0604020202020204" pitchFamily="34" charset="0"/>
              <a:buChar char="•"/>
            </a:pPr>
            <a:r>
              <a:rPr lang="en-GB" sz="2000" dirty="0">
                <a:solidFill>
                  <a:schemeClr val="accent4">
                    <a:lumMod val="40000"/>
                    <a:lumOff val="60000"/>
                  </a:schemeClr>
                </a:solidFill>
                <a:latin typeface="+mj-lt"/>
                <a:cs typeface="Calibri Light" panose="020F0302020204030204" pitchFamily="34" charset="0"/>
              </a:rPr>
              <a:t>keep descriptions brief and simple</a:t>
            </a:r>
          </a:p>
        </p:txBody>
      </p:sp>
    </p:spTree>
    <p:extLst>
      <p:ext uri="{BB962C8B-B14F-4D97-AF65-F5344CB8AC3E}">
        <p14:creationId xmlns:p14="http://schemas.microsoft.com/office/powerpoint/2010/main" val="317297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501F9A1F-C4DE-A746-BB1F-9C661B05794B}"/>
              </a:ext>
            </a:extLst>
          </p:cNvPr>
          <p:cNvGraphicFramePr>
            <a:graphicFrameLocks noGrp="1"/>
          </p:cNvGraphicFramePr>
          <p:nvPr>
            <p:extLst>
              <p:ext uri="{D42A27DB-BD31-4B8C-83A1-F6EECF244321}">
                <p14:modId xmlns:p14="http://schemas.microsoft.com/office/powerpoint/2010/main" val="2748269458"/>
              </p:ext>
            </p:extLst>
          </p:nvPr>
        </p:nvGraphicFramePr>
        <p:xfrm>
          <a:off x="310833" y="114300"/>
          <a:ext cx="11570334" cy="6649287"/>
        </p:xfrm>
        <a:graphic>
          <a:graphicData uri="http://schemas.openxmlformats.org/drawingml/2006/table">
            <a:tbl>
              <a:tblPr firstRow="1" bandRow="1">
                <a:tableStyleId>{5940675A-B579-460E-94D1-54222C63F5DA}</a:tableStyleId>
              </a:tblPr>
              <a:tblGrid>
                <a:gridCol w="3856778">
                  <a:extLst>
                    <a:ext uri="{9D8B030D-6E8A-4147-A177-3AD203B41FA5}">
                      <a16:colId xmlns:a16="http://schemas.microsoft.com/office/drawing/2014/main" val="1293427505"/>
                    </a:ext>
                  </a:extLst>
                </a:gridCol>
                <a:gridCol w="3856778">
                  <a:extLst>
                    <a:ext uri="{9D8B030D-6E8A-4147-A177-3AD203B41FA5}">
                      <a16:colId xmlns:a16="http://schemas.microsoft.com/office/drawing/2014/main" val="3032253385"/>
                    </a:ext>
                  </a:extLst>
                </a:gridCol>
                <a:gridCol w="3856778">
                  <a:extLst>
                    <a:ext uri="{9D8B030D-6E8A-4147-A177-3AD203B41FA5}">
                      <a16:colId xmlns:a16="http://schemas.microsoft.com/office/drawing/2014/main" val="841829030"/>
                    </a:ext>
                  </a:extLst>
                </a:gridCol>
              </a:tblGrid>
              <a:tr h="766554">
                <a:tc>
                  <a:txBody>
                    <a:bodyPr/>
                    <a:lstStyle/>
                    <a:p>
                      <a:endParaRPr lang="en-GB" dirty="0"/>
                    </a:p>
                  </a:txBody>
                  <a:tcPr/>
                </a:tc>
                <a:tc>
                  <a:txBody>
                    <a:bodyPr/>
                    <a:lstStyle/>
                    <a:p>
                      <a:pPr algn="ctr"/>
                      <a:r>
                        <a:rPr lang="en-GB" sz="2400" dirty="0"/>
                        <a:t>SUB-OPTIMAL</a:t>
                      </a:r>
                    </a:p>
                  </a:txBody>
                  <a:tcPr anchor="ctr">
                    <a:solidFill>
                      <a:schemeClr val="accent2">
                        <a:lumMod val="20000"/>
                        <a:lumOff val="80000"/>
                      </a:schemeClr>
                    </a:solidFill>
                  </a:tcPr>
                </a:tc>
                <a:tc>
                  <a:txBody>
                    <a:bodyPr/>
                    <a:lstStyle/>
                    <a:p>
                      <a:pPr algn="ctr"/>
                      <a:r>
                        <a:rPr lang="en-GB" sz="2400" dirty="0"/>
                        <a:t>BETTER</a:t>
                      </a:r>
                    </a:p>
                  </a:txBody>
                  <a:tcPr anchor="ctr">
                    <a:solidFill>
                      <a:schemeClr val="accent6">
                        <a:lumMod val="20000"/>
                        <a:lumOff val="80000"/>
                      </a:schemeClr>
                    </a:solidFill>
                  </a:tcPr>
                </a:tc>
                <a:extLst>
                  <a:ext uri="{0D108BD9-81ED-4DB2-BD59-A6C34878D82A}">
                    <a16:rowId xmlns:a16="http://schemas.microsoft.com/office/drawing/2014/main" val="1432189365"/>
                  </a:ext>
                </a:extLst>
              </a:tr>
              <a:tr h="8145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latin typeface="Courier" pitchFamily="2" charset="0"/>
                        </a:rPr>
                        <a:t>Study Name</a:t>
                      </a:r>
                    </a:p>
                  </a:txBody>
                  <a:tcPr/>
                </a:tc>
                <a:tc>
                  <a:txBody>
                    <a:bodyPr/>
                    <a:lstStyle/>
                    <a:p>
                      <a:r>
                        <a:rPr lang="en-GB" dirty="0"/>
                        <a:t>An Experimental Study on the </a:t>
                      </a:r>
                      <a:r>
                        <a:rPr lang="en-AU" sz="1800" b="0" i="0" kern="1200" dirty="0">
                          <a:solidFill>
                            <a:schemeClr val="tx1"/>
                          </a:solidFill>
                          <a:effectLst/>
                          <a:latin typeface="+mn-lt"/>
                          <a:ea typeface="+mn-ea"/>
                          <a:cs typeface="+mn-cs"/>
                        </a:rPr>
                        <a:t>Influence of Music Genres on Mood Induction and Memory Performance in Psychology Undergraduates</a:t>
                      </a:r>
                      <a:endParaRPr lang="en-GB" dirty="0"/>
                    </a:p>
                  </a:txBody>
                  <a:tcPr>
                    <a:solidFill>
                      <a:schemeClr val="accent2">
                        <a:lumMod val="20000"/>
                        <a:lumOff val="80000"/>
                      </a:schemeClr>
                    </a:solidFill>
                  </a:tcPr>
                </a:tc>
                <a:tc>
                  <a:txBody>
                    <a:bodyPr/>
                    <a:lstStyle/>
                    <a:p>
                      <a:r>
                        <a:rPr lang="en-AU" sz="1800" b="0" i="0" kern="1200" dirty="0">
                          <a:solidFill>
                            <a:schemeClr val="tx1"/>
                          </a:solidFill>
                          <a:effectLst/>
                          <a:latin typeface="+mn-lt"/>
                          <a:ea typeface="+mn-ea"/>
                          <a:cs typeface="+mn-cs"/>
                        </a:rPr>
                        <a:t>Music, Mood, and Memory </a:t>
                      </a:r>
                      <a:endParaRPr lang="en-GB" dirty="0"/>
                    </a:p>
                  </a:txBody>
                  <a:tcPr>
                    <a:solidFill>
                      <a:schemeClr val="accent6">
                        <a:lumMod val="20000"/>
                        <a:lumOff val="80000"/>
                      </a:schemeClr>
                    </a:solidFill>
                  </a:tcPr>
                </a:tc>
                <a:extLst>
                  <a:ext uri="{0D108BD9-81ED-4DB2-BD59-A6C34878D82A}">
                    <a16:rowId xmlns:a16="http://schemas.microsoft.com/office/drawing/2014/main" val="2779947311"/>
                  </a:ext>
                </a:extLst>
              </a:tr>
              <a:tr h="14118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a:solidFill>
                            <a:schemeClr val="tx1"/>
                          </a:solidFill>
                          <a:latin typeface="Courier" pitchFamily="2" charset="0"/>
                          <a:ea typeface="+mn-ea"/>
                          <a:cs typeface="+mn-cs"/>
                        </a:rPr>
                        <a:t>Brief Abstract</a:t>
                      </a:r>
                    </a:p>
                  </a:txBody>
                  <a:tcPr/>
                </a:tc>
                <a:tc>
                  <a:txBody>
                    <a:bodyPr/>
                    <a:lstStyle/>
                    <a:p>
                      <a:r>
                        <a:rPr lang="en-AU" sz="1400" dirty="0">
                          <a:effectLst/>
                        </a:rPr>
                        <a:t>Participants will engage in an experiment investigating the effects of various musical genres on mood induction and memory performance. Participation involves standardized procedures and data collection methods in adherence with research protocols.</a:t>
                      </a:r>
                      <a:r>
                        <a:rPr kumimoji="0" lang="en-AU" sz="1400" b="0" i="0" u="none" strike="noStrike" kern="1200" cap="none" spc="0" normalizeH="0" baseline="0" noProof="0" dirty="0">
                          <a:ln>
                            <a:noFill/>
                          </a:ln>
                          <a:solidFill>
                            <a:prstClr val="black"/>
                          </a:solidFill>
                          <a:effectLst/>
                          <a:uLnTx/>
                          <a:uFillTx/>
                          <a:latin typeface="+mn-lt"/>
                          <a:ea typeface="+mn-ea"/>
                          <a:cs typeface="+mn-cs"/>
                        </a:rPr>
                        <a:t> </a:t>
                      </a:r>
                    </a:p>
                  </a:txBody>
                  <a:tcPr>
                    <a:solidFill>
                      <a:schemeClr val="accent2">
                        <a:lumMod val="20000"/>
                        <a:lumOff val="80000"/>
                      </a:schemeClr>
                    </a:solidFill>
                  </a:tcPr>
                </a:tc>
                <a:tc>
                  <a:txBody>
                    <a:bodyPr/>
                    <a:lstStyle/>
                    <a:p>
                      <a:r>
                        <a:rPr lang="en-GB" dirty="0"/>
                        <a:t>In this study, you’ll be asked to listen to music and then report how you feel and complete some memory tasks.</a:t>
                      </a:r>
                    </a:p>
                  </a:txBody>
                  <a:tcPr>
                    <a:solidFill>
                      <a:schemeClr val="accent6">
                        <a:lumMod val="20000"/>
                        <a:lumOff val="80000"/>
                      </a:schemeClr>
                    </a:solidFill>
                  </a:tcPr>
                </a:tc>
                <a:extLst>
                  <a:ext uri="{0D108BD9-81ED-4DB2-BD59-A6C34878D82A}">
                    <a16:rowId xmlns:a16="http://schemas.microsoft.com/office/drawing/2014/main" val="1316437377"/>
                  </a:ext>
                </a:extLst>
              </a:tr>
              <a:tr h="32822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a:solidFill>
                            <a:schemeClr val="tx1"/>
                          </a:solidFill>
                          <a:latin typeface="Courier" pitchFamily="2" charset="0"/>
                          <a:ea typeface="+mn-ea"/>
                          <a:cs typeface="+mn-cs"/>
                        </a:rPr>
                        <a:t>Description</a:t>
                      </a:r>
                    </a:p>
                  </a:txBody>
                  <a:tcPr/>
                </a:tc>
                <a:tc>
                  <a:txBody>
                    <a:bodyPr/>
                    <a:lstStyle/>
                    <a:p>
                      <a:r>
                        <a:rPr lang="en-AU" sz="1400" dirty="0">
                          <a:effectLst/>
                        </a:rPr>
                        <a:t>Participants will engage in an experiment investigating the effects of various musical genres on mood induction and memory performance. Through controlled exposure to music stimuli and subsequent memory tasks, researchers aim to elucidate the impact of music on cognitive processes. The study seeks to contribute to the scientific understanding of the relationship between music, affective states, and memory retention. Participation involves standardized procedures and data collection methods in adherence to research protocols.</a:t>
                      </a:r>
                    </a:p>
                  </a:txBody>
                  <a:tcPr marL="95250" marR="95250" marT="95250" marB="95250">
                    <a:solidFill>
                      <a:schemeClr val="accent2">
                        <a:lumMod val="20000"/>
                        <a:lumOff val="80000"/>
                      </a:schemeClr>
                    </a:solidFill>
                  </a:tcPr>
                </a:tc>
                <a:tc>
                  <a:txBody>
                    <a:bodyPr/>
                    <a:lstStyle/>
                    <a:p>
                      <a:r>
                        <a:rPr lang="en-AU" sz="1400" dirty="0">
                          <a:effectLst/>
                        </a:rPr>
                        <a:t>Join our ground-breaking study on the fascinating interplay between music, mood, and memory! Discover how different genres of music can shape your emotional state and enhance your memory performance. Immerse yourself in a captivating experiment where you'll listen to diverse musical excerpts while engaging in fun memory tasks. Your participation will not only contribute to scientific knowledge but also provide you with unique insights into your own cognitive processes. Don't miss this opportunity to explore the power of music on your mind!</a:t>
                      </a:r>
                    </a:p>
                  </a:txBody>
                  <a:tcPr marL="95250" marR="95250" marT="95250" marB="95250">
                    <a:solidFill>
                      <a:schemeClr val="accent6">
                        <a:lumMod val="20000"/>
                        <a:lumOff val="80000"/>
                      </a:schemeClr>
                    </a:solidFill>
                  </a:tcPr>
                </a:tc>
                <a:extLst>
                  <a:ext uri="{0D108BD9-81ED-4DB2-BD59-A6C34878D82A}">
                    <a16:rowId xmlns:a16="http://schemas.microsoft.com/office/drawing/2014/main" val="160779243"/>
                  </a:ext>
                </a:extLst>
              </a:tr>
            </a:tbl>
          </a:graphicData>
        </a:graphic>
      </p:graphicFrame>
    </p:spTree>
    <p:extLst>
      <p:ext uri="{BB962C8B-B14F-4D97-AF65-F5344CB8AC3E}">
        <p14:creationId xmlns:p14="http://schemas.microsoft.com/office/powerpoint/2010/main" val="155563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C36CF94-FBC3-3246-827C-EF1AD0E5E749}"/>
              </a:ext>
            </a:extLst>
          </p:cNvPr>
          <p:cNvSpPr/>
          <p:nvPr/>
        </p:nvSpPr>
        <p:spPr>
          <a:xfrm>
            <a:off x="-241910" y="335432"/>
            <a:ext cx="6687065" cy="707886"/>
          </a:xfrm>
          <a:prstGeom prst="rect">
            <a:avLst/>
          </a:prstGeom>
        </p:spPr>
        <p:txBody>
          <a:bodyPr wrap="square">
            <a:spAutoFit/>
          </a:bodyPr>
          <a:lstStyle/>
          <a:p>
            <a:pPr algn="ctr"/>
            <a:r>
              <a:rPr lang="en-GB" sz="4000" dirty="0">
                <a:solidFill>
                  <a:schemeClr val="accent1"/>
                </a:solidFill>
                <a:latin typeface="Gill Sans MT" panose="020B0502020104020203" pitchFamily="34" charset="77"/>
                <a:cs typeface="Calibri Light" panose="020F0302020204030204" pitchFamily="34" charset="0"/>
              </a:rPr>
              <a:t>What participants see</a:t>
            </a:r>
          </a:p>
        </p:txBody>
      </p:sp>
      <p:pic>
        <p:nvPicPr>
          <p:cNvPr id="2" name="Picture 1">
            <a:extLst>
              <a:ext uri="{FF2B5EF4-FFF2-40B4-BE49-F238E27FC236}">
                <a16:creationId xmlns:a16="http://schemas.microsoft.com/office/drawing/2014/main" id="{F646151B-6B0A-B02D-2490-59A2BC31CF08}"/>
              </a:ext>
            </a:extLst>
          </p:cNvPr>
          <p:cNvPicPr>
            <a:picLocks noChangeAspect="1"/>
          </p:cNvPicPr>
          <p:nvPr/>
        </p:nvPicPr>
        <p:blipFill>
          <a:blip r:embed="rId2"/>
          <a:stretch>
            <a:fillRect/>
          </a:stretch>
        </p:blipFill>
        <p:spPr>
          <a:xfrm>
            <a:off x="674912" y="976608"/>
            <a:ext cx="10134601" cy="5732080"/>
          </a:xfrm>
          <a:prstGeom prst="rect">
            <a:avLst/>
          </a:prstGeom>
        </p:spPr>
      </p:pic>
    </p:spTree>
    <p:extLst>
      <p:ext uri="{BB962C8B-B14F-4D97-AF65-F5344CB8AC3E}">
        <p14:creationId xmlns:p14="http://schemas.microsoft.com/office/powerpoint/2010/main" val="778680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a:extLst>
              <a:ext uri="{FF2B5EF4-FFF2-40B4-BE49-F238E27FC236}">
                <a16:creationId xmlns:a16="http://schemas.microsoft.com/office/drawing/2014/main" id="{8D061DEE-7820-6C46-82D1-4A7F53A32D38}"/>
              </a:ext>
            </a:extLst>
          </p:cNvPr>
          <p:cNvSpPr/>
          <p:nvPr/>
        </p:nvSpPr>
        <p:spPr>
          <a:xfrm>
            <a:off x="219452" y="1384256"/>
            <a:ext cx="4127079" cy="4400956"/>
          </a:xfrm>
          <a:prstGeom prst="homePlate">
            <a:avLst>
              <a:gd name="adj" fmla="val 27273"/>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2800" b="1" dirty="0">
                <a:latin typeface="+mj-lt"/>
                <a:cs typeface="Calibri Light" panose="020F0302020204030204" pitchFamily="34" charset="0"/>
              </a:rPr>
              <a:t>Step 7</a:t>
            </a:r>
          </a:p>
          <a:p>
            <a:pPr lvl="0"/>
            <a:endParaRPr lang="en-GB" sz="1200" dirty="0">
              <a:solidFill>
                <a:prstClr val="white"/>
              </a:solidFill>
              <a:latin typeface="Calibri Light" panose="020F0302020204030204"/>
              <a:cs typeface="Calibri Light" panose="020F0302020204030204" pitchFamily="34" charset="0"/>
            </a:endParaRPr>
          </a:p>
          <a:p>
            <a:pPr lvl="0"/>
            <a:r>
              <a:rPr lang="en-GB" sz="2000" dirty="0">
                <a:solidFill>
                  <a:prstClr val="white"/>
                </a:solidFill>
                <a:latin typeface="Calibri Light" panose="020F0302020204030204"/>
                <a:cs typeface="Calibri Light"/>
              </a:rPr>
              <a:t>Email </a:t>
            </a:r>
            <a:r>
              <a:rPr lang="en-GB" sz="2000" dirty="0">
                <a:solidFill>
                  <a:srgbClr val="00FA00"/>
                </a:solidFill>
                <a:cs typeface="Calibri Light"/>
                <a:hlinkClick r:id="rId2">
                  <a:extLst>
                    <a:ext uri="{A12FA001-AC4F-418D-AE19-62706E023703}">
                      <ahyp:hlinkClr xmlns:ahyp="http://schemas.microsoft.com/office/drawing/2018/hyperlinkcolor" val="tx"/>
                    </a:ext>
                  </a:extLst>
                </a:hlinkClick>
              </a:rPr>
              <a:t>REP-psych@unimelb.edu.au</a:t>
            </a:r>
            <a:endParaRPr lang="en-GB" sz="2000" dirty="0">
              <a:solidFill>
                <a:srgbClr val="00FA00"/>
              </a:solidFill>
              <a:cs typeface="Calibri Light"/>
            </a:endParaRPr>
          </a:p>
          <a:p>
            <a:pPr lvl="0"/>
            <a:r>
              <a:rPr lang="en-GB" sz="2000" dirty="0">
                <a:solidFill>
                  <a:prstClr val="white"/>
                </a:solidFill>
                <a:latin typeface="Calibri Light" panose="020F0302020204030204"/>
                <a:cs typeface="Calibri Light" panose="020F0302020204030204" pitchFamily="34" charset="0"/>
              </a:rPr>
              <a:t>to request your new study to be activated</a:t>
            </a:r>
          </a:p>
          <a:p>
            <a:pPr lvl="0"/>
            <a:endParaRPr lang="en-GB" sz="2000" dirty="0">
              <a:solidFill>
                <a:prstClr val="white"/>
              </a:solidFill>
              <a:latin typeface="Calibri Light" panose="020F0302020204030204"/>
              <a:cs typeface="Calibri Light" panose="020F0302020204030204" pitchFamily="34" charset="0"/>
            </a:endParaRPr>
          </a:p>
          <a:p>
            <a:r>
              <a:rPr lang="en-GB" sz="2000" dirty="0">
                <a:solidFill>
                  <a:srgbClr val="FFC000">
                    <a:lumMod val="40000"/>
                    <a:lumOff val="60000"/>
                  </a:srgbClr>
                </a:solidFill>
                <a:latin typeface="Calibri Light" panose="020F0302020204030204"/>
                <a:cs typeface="Calibri Light"/>
              </a:rPr>
              <a:t>You </a:t>
            </a:r>
            <a:r>
              <a:rPr lang="en-GB" sz="2000" u="sng" dirty="0">
                <a:solidFill>
                  <a:srgbClr val="FFC000">
                    <a:lumMod val="40000"/>
                    <a:lumOff val="60000"/>
                  </a:srgbClr>
                </a:solidFill>
                <a:latin typeface="Calibri Light" panose="020F0302020204030204"/>
                <a:cs typeface="Calibri Light"/>
              </a:rPr>
              <a:t>MUST</a:t>
            </a:r>
            <a:r>
              <a:rPr lang="en-GB" sz="2000" dirty="0">
                <a:solidFill>
                  <a:srgbClr val="FFC000">
                    <a:lumMod val="40000"/>
                    <a:lumOff val="60000"/>
                  </a:srgbClr>
                </a:solidFill>
                <a:latin typeface="Calibri Light" panose="020F0302020204030204"/>
                <a:cs typeface="Calibri Light"/>
              </a:rPr>
              <a:t> mention: </a:t>
            </a:r>
            <a:endParaRPr lang="en-GB" sz="2000" dirty="0">
              <a:solidFill>
                <a:srgbClr val="FFC000">
                  <a:lumMod val="40000"/>
                  <a:lumOff val="60000"/>
                </a:srgbClr>
              </a:solidFill>
              <a:latin typeface="Calibri Light" panose="020F0302020204030204"/>
              <a:ea typeface="Calibri Light"/>
              <a:cs typeface="Calibri Light"/>
            </a:endParaRPr>
          </a:p>
          <a:p>
            <a:pPr marL="342900" lvl="0" indent="-342900">
              <a:buFont typeface="Arial" panose="020B0604020202020204" pitchFamily="34" charset="0"/>
              <a:buChar char="•"/>
            </a:pPr>
            <a:r>
              <a:rPr lang="en-GB" sz="2000" b="1" dirty="0">
                <a:solidFill>
                  <a:srgbClr val="FFC000">
                    <a:lumMod val="40000"/>
                    <a:lumOff val="60000"/>
                  </a:srgbClr>
                </a:solidFill>
                <a:latin typeface="Calibri Light" panose="020F0302020204030204"/>
                <a:cs typeface="Calibri Light"/>
              </a:rPr>
              <a:t>Name of your study</a:t>
            </a:r>
            <a:endParaRPr lang="en-GB" sz="2000" b="1" dirty="0">
              <a:solidFill>
                <a:srgbClr val="FFC000">
                  <a:lumMod val="40000"/>
                  <a:lumOff val="60000"/>
                </a:srgbClr>
              </a:solidFill>
              <a:latin typeface="Calibri Light" panose="020F0302020204030204"/>
              <a:ea typeface="Calibri Light"/>
              <a:cs typeface="Calibri Light"/>
            </a:endParaRPr>
          </a:p>
          <a:p>
            <a:pPr marL="342900" lvl="0" indent="-342900">
              <a:buFont typeface="Arial" panose="020B0604020202020204" pitchFamily="34" charset="0"/>
              <a:buChar char="•"/>
            </a:pPr>
            <a:r>
              <a:rPr lang="en-GB" sz="2000" b="1" dirty="0">
                <a:solidFill>
                  <a:srgbClr val="FFC000">
                    <a:lumMod val="40000"/>
                    <a:lumOff val="60000"/>
                  </a:srgbClr>
                </a:solidFill>
                <a:latin typeface="Calibri Light" panose="020F0302020204030204"/>
                <a:cs typeface="Calibri Light"/>
              </a:rPr>
              <a:t>How many REP hours each researcher is contributing</a:t>
            </a:r>
            <a:endParaRPr lang="en-GB" sz="2000" b="1" dirty="0">
              <a:solidFill>
                <a:srgbClr val="FFC000">
                  <a:lumMod val="40000"/>
                  <a:lumOff val="60000"/>
                </a:srgbClr>
              </a:solidFill>
              <a:latin typeface="Calibri Light" panose="020F0302020204030204"/>
              <a:ea typeface="Calibri Light" panose="020F0302020204030204"/>
              <a:cs typeface="Calibri Light"/>
            </a:endParaRPr>
          </a:p>
          <a:p>
            <a:pPr marL="342900" indent="-342900">
              <a:buFont typeface="Arial" panose="020B0604020202020204" pitchFamily="34" charset="0"/>
              <a:buChar char="•"/>
            </a:pPr>
            <a:r>
              <a:rPr lang="en-GB" sz="2000" b="1" dirty="0">
                <a:solidFill>
                  <a:srgbClr val="FFE699"/>
                </a:solidFill>
                <a:latin typeface="+mj-lt"/>
                <a:ea typeface="Calibri Light"/>
                <a:cs typeface="Calibri Light"/>
              </a:rPr>
              <a:t>Attach your ethics</a:t>
            </a:r>
            <a:endParaRPr lang="en-GB" sz="2000" b="1" dirty="0">
              <a:solidFill>
                <a:srgbClr val="FFE699"/>
              </a:solidFill>
              <a:latin typeface="+mj-lt"/>
              <a:ea typeface="Calibri Light"/>
              <a:cs typeface="Calibri Light" panose="020F0302020204030204" pitchFamily="34" charset="0"/>
            </a:endParaRPr>
          </a:p>
          <a:p>
            <a:pPr marL="342900" indent="-342900">
              <a:buFont typeface="Arial" panose="020B0604020202020204" pitchFamily="34" charset="0"/>
              <a:buChar char="•"/>
            </a:pPr>
            <a:r>
              <a:rPr lang="en-GB" sz="2000" b="1" dirty="0">
                <a:solidFill>
                  <a:srgbClr val="FFE699"/>
                </a:solidFill>
                <a:latin typeface="+mj-lt"/>
                <a:ea typeface="Calibri Light" panose="020F0302020204030204"/>
                <a:cs typeface="Calibri Light"/>
              </a:rPr>
              <a:t>CC all researchers</a:t>
            </a:r>
            <a:endParaRPr lang="en-GB" sz="2000" b="1" dirty="0">
              <a:solidFill>
                <a:srgbClr val="FFE699"/>
              </a:solidFill>
              <a:latin typeface="+mj-lt"/>
              <a:ea typeface="Calibri Light" panose="020F0302020204030204"/>
              <a:cs typeface="Calibri Light" panose="020F0302020204030204" pitchFamily="34" charset="0"/>
            </a:endParaRPr>
          </a:p>
          <a:p>
            <a:endParaRPr lang="en-GB" sz="1200" b="1" dirty="0">
              <a:latin typeface="+mj-lt"/>
              <a:ea typeface="Calibri Light" panose="020F0302020204030204"/>
              <a:cs typeface="Calibri Light" panose="020F0302020204030204" pitchFamily="34" charset="0"/>
            </a:endParaRPr>
          </a:p>
        </p:txBody>
      </p:sp>
      <p:sp>
        <p:nvSpPr>
          <p:cNvPr id="6" name="Rectangle 5">
            <a:extLst>
              <a:ext uri="{FF2B5EF4-FFF2-40B4-BE49-F238E27FC236}">
                <a16:creationId xmlns:a16="http://schemas.microsoft.com/office/drawing/2014/main" id="{36A79D27-97DB-2149-A77C-734A42ABD5D9}"/>
              </a:ext>
            </a:extLst>
          </p:cNvPr>
          <p:cNvSpPr/>
          <p:nvPr/>
        </p:nvSpPr>
        <p:spPr>
          <a:xfrm>
            <a:off x="319662" y="360066"/>
            <a:ext cx="6687065" cy="707886"/>
          </a:xfrm>
          <a:prstGeom prst="rect">
            <a:avLst/>
          </a:prstGeom>
        </p:spPr>
        <p:txBody>
          <a:bodyPr wrap="square">
            <a:spAutoFit/>
          </a:bodyPr>
          <a:lstStyle/>
          <a:p>
            <a:r>
              <a:rPr lang="en-GB" sz="4000" dirty="0">
                <a:solidFill>
                  <a:schemeClr val="accent1"/>
                </a:solidFill>
                <a:latin typeface="Gill Sans MT" panose="020B0502020104020203" pitchFamily="34" charset="77"/>
                <a:cs typeface="Calibri Light" panose="020F0302020204030204" pitchFamily="34" charset="0"/>
              </a:rPr>
              <a:t>What you need to do</a:t>
            </a:r>
          </a:p>
        </p:txBody>
      </p:sp>
      <p:sp>
        <p:nvSpPr>
          <p:cNvPr id="5" name="Pentagon 4">
            <a:extLst>
              <a:ext uri="{FF2B5EF4-FFF2-40B4-BE49-F238E27FC236}">
                <a16:creationId xmlns:a16="http://schemas.microsoft.com/office/drawing/2014/main" id="{90702040-2537-6449-918F-AA0664A7C0FE}"/>
              </a:ext>
            </a:extLst>
          </p:cNvPr>
          <p:cNvSpPr/>
          <p:nvPr/>
        </p:nvSpPr>
        <p:spPr>
          <a:xfrm>
            <a:off x="4451833" y="1384256"/>
            <a:ext cx="4003235" cy="3747814"/>
          </a:xfrm>
          <a:prstGeom prst="homePlate">
            <a:avLst>
              <a:gd name="adj" fmla="val 272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latin typeface="+mj-lt"/>
                <a:cs typeface="Calibri Light" panose="020F0302020204030204" pitchFamily="34" charset="0"/>
              </a:rPr>
              <a:t>Step 8</a:t>
            </a:r>
          </a:p>
          <a:p>
            <a:endParaRPr lang="en-GB" sz="1200" dirty="0">
              <a:latin typeface="+mj-lt"/>
              <a:cs typeface="Calibri Light" panose="020F0302020204030204" pitchFamily="34" charset="0"/>
            </a:endParaRPr>
          </a:p>
          <a:p>
            <a:r>
              <a:rPr lang="en-GB" sz="2000" dirty="0">
                <a:latin typeface="+mj-lt"/>
                <a:cs typeface="Calibri Light" panose="020F0302020204030204" pitchFamily="34" charset="0"/>
              </a:rPr>
              <a:t>Recruit participants and collect data</a:t>
            </a:r>
          </a:p>
          <a:p>
            <a:endParaRPr lang="en-GB" sz="1200" dirty="0">
              <a:latin typeface="+mj-lt"/>
              <a:cs typeface="Calibri Light" panose="020F0302020204030204" pitchFamily="34" charset="0"/>
            </a:endParaRPr>
          </a:p>
          <a:p>
            <a:r>
              <a:rPr lang="en-GB" sz="2000" dirty="0">
                <a:solidFill>
                  <a:schemeClr val="accent4">
                    <a:lumMod val="40000"/>
                    <a:lumOff val="60000"/>
                  </a:schemeClr>
                </a:solidFill>
                <a:latin typeface="+mj-lt"/>
                <a:cs typeface="Calibri Light" panose="020F0302020204030204" pitchFamily="34" charset="0"/>
              </a:rPr>
              <a:t>Tips:</a:t>
            </a:r>
          </a:p>
          <a:p>
            <a:pPr marL="342900" indent="-342900">
              <a:buFont typeface="Arial" panose="020B0604020202020204" pitchFamily="34" charset="0"/>
              <a:buChar char="•"/>
            </a:pPr>
            <a:r>
              <a:rPr lang="en-GB" sz="2000" dirty="0">
                <a:solidFill>
                  <a:schemeClr val="accent4">
                    <a:lumMod val="40000"/>
                    <a:lumOff val="60000"/>
                  </a:schemeClr>
                </a:solidFill>
                <a:latin typeface="+mj-lt"/>
                <a:cs typeface="Calibri Light" panose="020F0302020204030204" pitchFamily="34" charset="0"/>
              </a:rPr>
              <a:t>check SONA systems regularly for new sign-ups</a:t>
            </a:r>
          </a:p>
          <a:p>
            <a:pPr marL="342900" indent="-342900">
              <a:buFont typeface="Arial" panose="020B0604020202020204" pitchFamily="34" charset="0"/>
              <a:buChar char="•"/>
            </a:pPr>
            <a:r>
              <a:rPr lang="en-GB" sz="2000" dirty="0">
                <a:solidFill>
                  <a:schemeClr val="accent4">
                    <a:lumMod val="40000"/>
                    <a:lumOff val="60000"/>
                  </a:schemeClr>
                </a:solidFill>
                <a:latin typeface="+mj-lt"/>
                <a:cs typeface="Calibri Light" panose="020F0302020204030204" pitchFamily="34" charset="0"/>
              </a:rPr>
              <a:t>communicate promptly and politely with participants</a:t>
            </a:r>
          </a:p>
          <a:p>
            <a:pPr marL="342900" indent="-342900">
              <a:buFont typeface="Arial" panose="020B0604020202020204" pitchFamily="34" charset="0"/>
              <a:buChar char="•"/>
            </a:pPr>
            <a:r>
              <a:rPr lang="en-GB" sz="2000" dirty="0">
                <a:solidFill>
                  <a:schemeClr val="accent4">
                    <a:lumMod val="40000"/>
                    <a:lumOff val="60000"/>
                  </a:schemeClr>
                </a:solidFill>
                <a:latin typeface="+mj-lt"/>
                <a:cs typeface="Calibri Light" panose="020F0302020204030204" pitchFamily="34" charset="0"/>
              </a:rPr>
              <a:t>assign REP credits quickly </a:t>
            </a:r>
          </a:p>
          <a:p>
            <a:r>
              <a:rPr lang="en-GB" sz="2000" dirty="0">
                <a:solidFill>
                  <a:schemeClr val="accent4">
                    <a:lumMod val="40000"/>
                    <a:lumOff val="60000"/>
                  </a:schemeClr>
                </a:solidFill>
                <a:latin typeface="+mj-lt"/>
                <a:cs typeface="Calibri Light" panose="020F0302020204030204" pitchFamily="34" charset="0"/>
              </a:rPr>
              <a:t>	             (&lt; 48 hours)</a:t>
            </a:r>
          </a:p>
        </p:txBody>
      </p:sp>
      <p:sp>
        <p:nvSpPr>
          <p:cNvPr id="7" name="Pentagon 6">
            <a:extLst>
              <a:ext uri="{FF2B5EF4-FFF2-40B4-BE49-F238E27FC236}">
                <a16:creationId xmlns:a16="http://schemas.microsoft.com/office/drawing/2014/main" id="{1A51FF34-10E4-644D-98E8-90603140CACF}"/>
              </a:ext>
            </a:extLst>
          </p:cNvPr>
          <p:cNvSpPr/>
          <p:nvPr/>
        </p:nvSpPr>
        <p:spPr>
          <a:xfrm>
            <a:off x="8567802" y="1384256"/>
            <a:ext cx="3547626" cy="3747814"/>
          </a:xfrm>
          <a:prstGeom prst="homePlate">
            <a:avLst>
              <a:gd name="adj" fmla="val 272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latin typeface="+mj-lt"/>
                <a:cs typeface="Calibri Light" panose="020F0302020204030204" pitchFamily="34" charset="0"/>
              </a:rPr>
              <a:t>Step 9</a:t>
            </a:r>
          </a:p>
          <a:p>
            <a:pPr lvl="0"/>
            <a:endParaRPr lang="en-GB" sz="2000" dirty="0">
              <a:solidFill>
                <a:prstClr val="white"/>
              </a:solidFill>
              <a:latin typeface="Calibri Light" panose="020F0302020204030204"/>
              <a:cs typeface="Calibri Light" panose="020F0302020204030204" pitchFamily="34" charset="0"/>
            </a:endParaRPr>
          </a:p>
          <a:p>
            <a:pPr lvl="0"/>
            <a:r>
              <a:rPr lang="en-GB" sz="2000" dirty="0">
                <a:solidFill>
                  <a:prstClr val="white"/>
                </a:solidFill>
                <a:latin typeface="Calibri Light" panose="020F0302020204030204"/>
                <a:cs typeface="Calibri Light" panose="020F0302020204030204" pitchFamily="34" charset="0"/>
              </a:rPr>
              <a:t>Prepare a report of your findings for posting online at the end of each semester</a:t>
            </a:r>
          </a:p>
          <a:p>
            <a:pPr lvl="0"/>
            <a:endParaRPr lang="en-GB" sz="2000" dirty="0">
              <a:solidFill>
                <a:prstClr val="white"/>
              </a:solidFill>
              <a:latin typeface="Calibri Light" panose="020F0302020204030204"/>
              <a:cs typeface="Calibri Light" panose="020F0302020204030204" pitchFamily="34" charset="0"/>
            </a:endParaRPr>
          </a:p>
          <a:p>
            <a:pPr lvl="0"/>
            <a:r>
              <a:rPr lang="en-GB" sz="2000" dirty="0">
                <a:solidFill>
                  <a:prstClr val="white"/>
                </a:solidFill>
                <a:latin typeface="Calibri Light" panose="020F0302020204030204"/>
                <a:cs typeface="Calibri Light" panose="020F0302020204030204" pitchFamily="34" charset="0"/>
              </a:rPr>
              <a:t>For examples, see: </a:t>
            </a:r>
            <a:r>
              <a:rPr lang="en-GB" sz="2000" dirty="0">
                <a:solidFill>
                  <a:srgbClr val="00FA00"/>
                </a:solidFill>
                <a:latin typeface="Calibri Light" panose="020F0302020204030204"/>
                <a:cs typeface="Calibri Light" panose="020F0302020204030204" pitchFamily="34" charset="0"/>
                <a:hlinkClick r:id="rId3">
                  <a:extLst>
                    <a:ext uri="{A12FA001-AC4F-418D-AE19-62706E023703}">
                      <ahyp:hlinkClr xmlns:ahyp="http://schemas.microsoft.com/office/drawing/2018/hyperlinkcolor" val="tx"/>
                    </a:ext>
                  </a:extLst>
                </a:hlinkClick>
              </a:rPr>
              <a:t>http://go.unimelb.edu.au/9b8i</a:t>
            </a:r>
            <a:r>
              <a:rPr lang="en-GB" sz="2000" dirty="0">
                <a:solidFill>
                  <a:srgbClr val="00FA00"/>
                </a:solidFill>
                <a:latin typeface="Calibri Light" panose="020F0302020204030204"/>
                <a:cs typeface="Calibri Light" panose="020F0302020204030204" pitchFamily="34" charset="0"/>
              </a:rPr>
              <a:t> </a:t>
            </a:r>
          </a:p>
          <a:p>
            <a:endParaRPr lang="en-GB" sz="2800" b="1" dirty="0">
              <a:latin typeface="+mj-lt"/>
              <a:cs typeface="Calibri Light" panose="020F0302020204030204" pitchFamily="34" charset="0"/>
            </a:endParaRPr>
          </a:p>
          <a:p>
            <a:endParaRPr lang="en-GB" sz="1200" b="1" dirty="0">
              <a:latin typeface="+mj-lt"/>
              <a:cs typeface="Calibri Light" panose="020F0302020204030204" pitchFamily="34" charset="0"/>
            </a:endParaRPr>
          </a:p>
        </p:txBody>
      </p:sp>
    </p:spTree>
    <p:extLst>
      <p:ext uri="{BB962C8B-B14F-4D97-AF65-F5344CB8AC3E}">
        <p14:creationId xmlns:p14="http://schemas.microsoft.com/office/powerpoint/2010/main" val="257036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3881352D7E9B44A151FCE2670E0DD9" ma:contentTypeVersion="14" ma:contentTypeDescription="Create a new document." ma:contentTypeScope="" ma:versionID="4a1e6dc650696687a4ae68c64f4ed825">
  <xsd:schema xmlns:xsd="http://www.w3.org/2001/XMLSchema" xmlns:xs="http://www.w3.org/2001/XMLSchema" xmlns:p="http://schemas.microsoft.com/office/2006/metadata/properties" xmlns:ns2="36195a47-fca6-40a8-831c-daf12f2950f6" xmlns:ns3="f435daa9-c919-43d3-9f8b-cb9894e70e26" targetNamespace="http://schemas.microsoft.com/office/2006/metadata/properties" ma:root="true" ma:fieldsID="d3e38d0fb79a8e0a3e4afb3c4584ac9a" ns2:_="" ns3:_="">
    <xsd:import namespace="36195a47-fca6-40a8-831c-daf12f2950f6"/>
    <xsd:import namespace="f435daa9-c919-43d3-9f8b-cb9894e70e2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Date"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195a47-fca6-40a8-831c-daf12f2950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Date" ma:index="11" nillable="true" ma:displayName="Date" ma:format="DateOnly" ma:internalName="Date">
      <xsd:simpleType>
        <xsd:restriction base="dms:DateTim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db163b37-248a-4bdb-8038-6e8df1cc47ab"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35daa9-c919-43d3-9f8b-cb9894e70e26"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5161cf10-dacb-45b9-9398-25ec2465e760}" ma:internalName="TaxCatchAll" ma:showField="CatchAllData" ma:web="f435daa9-c919-43d3-9f8b-cb9894e70e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435daa9-c919-43d3-9f8b-cb9894e70e26" xsi:nil="true"/>
    <lcf76f155ced4ddcb4097134ff3c332f xmlns="36195a47-fca6-40a8-831c-daf12f2950f6">
      <Terms xmlns="http://schemas.microsoft.com/office/infopath/2007/PartnerControls"/>
    </lcf76f155ced4ddcb4097134ff3c332f>
    <Date xmlns="36195a47-fca6-40a8-831c-daf12f2950f6" xsi:nil="true"/>
  </documentManagement>
</p:properties>
</file>

<file path=customXml/itemProps1.xml><?xml version="1.0" encoding="utf-8"?>
<ds:datastoreItem xmlns:ds="http://schemas.openxmlformats.org/officeDocument/2006/customXml" ds:itemID="{EAC377BD-2076-41B4-AFAE-011B64CFEE57}"/>
</file>

<file path=customXml/itemProps2.xml><?xml version="1.0" encoding="utf-8"?>
<ds:datastoreItem xmlns:ds="http://schemas.openxmlformats.org/officeDocument/2006/customXml" ds:itemID="{FDA7CAB3-EA2D-4B55-B612-BF56FF6A134D}">
  <ds:schemaRefs>
    <ds:schemaRef ds:uri="http://schemas.microsoft.com/sharepoint/v3/contenttype/forms"/>
  </ds:schemaRefs>
</ds:datastoreItem>
</file>

<file path=customXml/itemProps3.xml><?xml version="1.0" encoding="utf-8"?>
<ds:datastoreItem xmlns:ds="http://schemas.openxmlformats.org/officeDocument/2006/customXml" ds:itemID="{F4048961-5C6F-4F7D-8275-F1CE34BA1F8F}">
  <ds:schemaRefs>
    <ds:schemaRef ds:uri="http://purl.org/dc/dcmitype/"/>
    <ds:schemaRef ds:uri="http://schemas.microsoft.com/office/2006/metadata/properties"/>
    <ds:schemaRef ds:uri="http://purl.org/dc/elements/1.1/"/>
    <ds:schemaRef ds:uri="72803eb2-769d-4ed7-92b8-515014edbb20"/>
    <ds:schemaRef ds:uri="http://www.w3.org/XML/1998/namespace"/>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f07d8113-1d44-46cb-baa5-a742d0650dfc"/>
    <ds:schemaRef ds:uri="a9bc3687-30c6-4b27-bf27-3a81011bad1c"/>
  </ds:schemaRefs>
</ds:datastoreItem>
</file>

<file path=docProps/app.xml><?xml version="1.0" encoding="utf-8"?>
<Properties xmlns="http://schemas.openxmlformats.org/officeDocument/2006/extended-properties" xmlns:vt="http://schemas.openxmlformats.org/officeDocument/2006/docPropsVTypes">
  <TotalTime>646</TotalTime>
  <Words>2055</Words>
  <Application>Microsoft Office PowerPoint</Application>
  <PresentationFormat>Widescreen</PresentationFormat>
  <Paragraphs>275</Paragraphs>
  <Slides>26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Calibri</vt:lpstr>
      <vt:lpstr>Calibri Light</vt:lpstr>
      <vt:lpstr>Cambria Math</vt:lpstr>
      <vt:lpstr>Courier</vt:lpstr>
      <vt:lpstr>Gill Sans</vt:lpstr>
      <vt:lpstr>Gill Sans MT</vt:lpstr>
      <vt:lpstr>Times New Roman</vt:lpstr>
      <vt:lpstr>Office Theme</vt:lpstr>
      <vt:lpstr>Welcome to the Research Experience Program (REP)</vt:lpstr>
      <vt:lpstr>PowerPoint Presentation</vt:lpstr>
      <vt:lpstr>PowerPoint Presentation</vt:lpstr>
      <vt:lpstr>REP usage stats, 2025</vt:lpstr>
      <vt:lpstr>PowerPoint Presentation</vt:lpstr>
      <vt:lpstr>PowerPoint Presentation</vt:lpstr>
      <vt:lpstr>PowerPoint Presentation</vt:lpstr>
      <vt:lpstr>PowerPoint Presentation</vt:lpstr>
      <vt:lpstr>PowerPoint Presentation</vt:lpstr>
      <vt:lpstr>PowerPoint Presentation</vt:lpstr>
      <vt:lpstr>Step-by-step guide to setting up your REP study  NB: this example shows how to create a two-part study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Koval</dc:creator>
  <cp:lastModifiedBy>Judy Vo</cp:lastModifiedBy>
  <cp:revision>131</cp:revision>
  <dcterms:created xsi:type="dcterms:W3CDTF">2020-04-25T22:24:53Z</dcterms:created>
  <dcterms:modified xsi:type="dcterms:W3CDTF">2026-02-25T05:52:21Z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0x010100E03881352D7E9B44A151FCE2670E0DD9</vt:lpwstr>
  </property>
</Properties>
</file>