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4"/>
    <p:sldMasterId id="2147483733" r:id="rId5"/>
    <p:sldMasterId id="2147483714" r:id="rId6"/>
    <p:sldMasterId id="2147483771" r:id="rId7"/>
  </p:sldMasterIdLst>
  <p:notesMasterIdLst>
    <p:notesMasterId r:id="rId48"/>
  </p:notesMasterIdLst>
  <p:sldIdLst>
    <p:sldId id="275" r:id="rId8"/>
    <p:sldId id="560" r:id="rId9"/>
    <p:sldId id="563" r:id="rId10"/>
    <p:sldId id="604" r:id="rId11"/>
    <p:sldId id="609" r:id="rId12"/>
    <p:sldId id="261" r:id="rId13"/>
    <p:sldId id="279" r:id="rId14"/>
    <p:sldId id="262" r:id="rId15"/>
    <p:sldId id="278" r:id="rId16"/>
    <p:sldId id="607" r:id="rId17"/>
    <p:sldId id="276" r:id="rId18"/>
    <p:sldId id="263" r:id="rId19"/>
    <p:sldId id="605" r:id="rId20"/>
    <p:sldId id="578" r:id="rId21"/>
    <p:sldId id="577" r:id="rId22"/>
    <p:sldId id="269" r:id="rId23"/>
    <p:sldId id="567" r:id="rId24"/>
    <p:sldId id="568" r:id="rId25"/>
    <p:sldId id="585" r:id="rId26"/>
    <p:sldId id="569" r:id="rId27"/>
    <p:sldId id="570" r:id="rId28"/>
    <p:sldId id="277" r:id="rId29"/>
    <p:sldId id="562" r:id="rId30"/>
    <p:sldId id="571" r:id="rId31"/>
    <p:sldId id="574" r:id="rId32"/>
    <p:sldId id="564" r:id="rId33"/>
    <p:sldId id="575" r:id="rId34"/>
    <p:sldId id="580" r:id="rId35"/>
    <p:sldId id="596" r:id="rId36"/>
    <p:sldId id="584" r:id="rId37"/>
    <p:sldId id="598" r:id="rId38"/>
    <p:sldId id="266" r:id="rId39"/>
    <p:sldId id="573" r:id="rId40"/>
    <p:sldId id="612" r:id="rId41"/>
    <p:sldId id="402" r:id="rId42"/>
    <p:sldId id="420" r:id="rId43"/>
    <p:sldId id="576" r:id="rId44"/>
    <p:sldId id="271" r:id="rId45"/>
    <p:sldId id="586" r:id="rId46"/>
    <p:sldId id="284" r:id="rId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C80431A-D3A7-744C-BC09-E2EF08410054}" v="57" dt="2026-02-24T04:31:32.16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9222"/>
    <p:restoredTop sz="88435"/>
  </p:normalViewPr>
  <p:slideViewPr>
    <p:cSldViewPr snapToGrid="0">
      <p:cViewPr varScale="1">
        <p:scale>
          <a:sx n="65" d="100"/>
          <a:sy n="65" d="100"/>
        </p:scale>
        <p:origin x="224" y="6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microsoft.com/office/2016/11/relationships/changesInfo" Target="changesInfos/changesInfo1.xml"/><Relationship Id="rId5" Type="http://schemas.openxmlformats.org/officeDocument/2006/relationships/slideMaster" Target="slideMasters/slideMaster2.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notesMaster" Target="notesMasters/notesMaster1.xml"/><Relationship Id="rId8" Type="http://schemas.openxmlformats.org/officeDocument/2006/relationships/slide" Target="slides/slide1.xml"/><Relationship Id="rId51"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20" Type="http://schemas.openxmlformats.org/officeDocument/2006/relationships/slide" Target="slides/slide13.xml"/><Relationship Id="rId41" Type="http://schemas.openxmlformats.org/officeDocument/2006/relationships/slide" Target="slides/slide34.xml"/><Relationship Id="rId54"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garet Osborne" userId="c8acf115-c4d6-4ea7-8efc-a81d178b8013" providerId="ADAL" clId="{7394D33D-8BE8-5B13-8562-9439E859FDBF}"/>
    <pc:docChg chg="delSld modSld">
      <pc:chgData name="Margaret Osborne" userId="c8acf115-c4d6-4ea7-8efc-a81d178b8013" providerId="ADAL" clId="{7394D33D-8BE8-5B13-8562-9439E859FDBF}" dt="2026-02-24T04:31:42.002" v="77" actId="20577"/>
      <pc:docMkLst>
        <pc:docMk/>
      </pc:docMkLst>
      <pc:sldChg chg="del modNotesTx">
        <pc:chgData name="Margaret Osborne" userId="c8acf115-c4d6-4ea7-8efc-a81d178b8013" providerId="ADAL" clId="{7394D33D-8BE8-5B13-8562-9439E859FDBF}" dt="2026-02-24T04:08:29.148" v="5" actId="2696"/>
        <pc:sldMkLst>
          <pc:docMk/>
          <pc:sldMk cId="3507314737" sldId="260"/>
        </pc:sldMkLst>
      </pc:sldChg>
      <pc:sldChg chg="modAnim">
        <pc:chgData name="Margaret Osborne" userId="c8acf115-c4d6-4ea7-8efc-a81d178b8013" providerId="ADAL" clId="{7394D33D-8BE8-5B13-8562-9439E859FDBF}" dt="2026-02-24T04:29:21.368" v="39"/>
        <pc:sldMkLst>
          <pc:docMk/>
          <pc:sldMk cId="1691212592" sldId="263"/>
        </pc:sldMkLst>
      </pc:sldChg>
      <pc:sldChg chg="modNotesTx">
        <pc:chgData name="Margaret Osborne" userId="c8acf115-c4d6-4ea7-8efc-a81d178b8013" providerId="ADAL" clId="{7394D33D-8BE8-5B13-8562-9439E859FDBF}" dt="2026-02-24T04:05:51.165" v="1" actId="20577"/>
        <pc:sldMkLst>
          <pc:docMk/>
          <pc:sldMk cId="2731254342" sldId="275"/>
        </pc:sldMkLst>
      </pc:sldChg>
      <pc:sldChg chg="modNotesTx">
        <pc:chgData name="Margaret Osborne" userId="c8acf115-c4d6-4ea7-8efc-a81d178b8013" providerId="ADAL" clId="{7394D33D-8BE8-5B13-8562-9439E859FDBF}" dt="2026-02-24T04:29:14.679" v="36" actId="20577"/>
        <pc:sldMkLst>
          <pc:docMk/>
          <pc:sldMk cId="1856376775" sldId="276"/>
        </pc:sldMkLst>
      </pc:sldChg>
      <pc:sldChg chg="modAnim modNotesTx">
        <pc:chgData name="Margaret Osborne" userId="c8acf115-c4d6-4ea7-8efc-a81d178b8013" providerId="ADAL" clId="{7394D33D-8BE8-5B13-8562-9439E859FDBF}" dt="2026-02-24T04:28:51.122" v="18" actId="20577"/>
        <pc:sldMkLst>
          <pc:docMk/>
          <pc:sldMk cId="279711726" sldId="278"/>
        </pc:sldMkLst>
      </pc:sldChg>
      <pc:sldChg chg="modAnim">
        <pc:chgData name="Margaret Osborne" userId="c8acf115-c4d6-4ea7-8efc-a81d178b8013" providerId="ADAL" clId="{7394D33D-8BE8-5B13-8562-9439E859FDBF}" dt="2026-02-24T04:31:24.275" v="74"/>
        <pc:sldMkLst>
          <pc:docMk/>
          <pc:sldMk cId="0" sldId="420"/>
        </pc:sldMkLst>
      </pc:sldChg>
      <pc:sldChg chg="del">
        <pc:chgData name="Margaret Osborne" userId="c8acf115-c4d6-4ea7-8efc-a81d178b8013" providerId="ADAL" clId="{7394D33D-8BE8-5B13-8562-9439E859FDBF}" dt="2026-02-24T04:05:38.820" v="0" actId="2696"/>
        <pc:sldMkLst>
          <pc:docMk/>
          <pc:sldMk cId="3082135282" sldId="559"/>
        </pc:sldMkLst>
      </pc:sldChg>
      <pc:sldChg chg="modAnim modNotesTx">
        <pc:chgData name="Margaret Osborne" userId="c8acf115-c4d6-4ea7-8efc-a81d178b8013" providerId="ADAL" clId="{7394D33D-8BE8-5B13-8562-9439E859FDBF}" dt="2026-02-24T04:12:24.288" v="9"/>
        <pc:sldMkLst>
          <pc:docMk/>
          <pc:sldMk cId="3039627155" sldId="560"/>
        </pc:sldMkLst>
      </pc:sldChg>
      <pc:sldChg chg="modAnim modNotesTx">
        <pc:chgData name="Margaret Osborne" userId="c8acf115-c4d6-4ea7-8efc-a81d178b8013" providerId="ADAL" clId="{7394D33D-8BE8-5B13-8562-9439E859FDBF}" dt="2026-02-24T04:12:47.081" v="10"/>
        <pc:sldMkLst>
          <pc:docMk/>
          <pc:sldMk cId="1820119124" sldId="563"/>
        </pc:sldMkLst>
      </pc:sldChg>
      <pc:sldChg chg="modAnim modNotesTx">
        <pc:chgData name="Margaret Osborne" userId="c8acf115-c4d6-4ea7-8efc-a81d178b8013" providerId="ADAL" clId="{7394D33D-8BE8-5B13-8562-9439E859FDBF}" dt="2026-02-24T04:30:39.639" v="58" actId="20577"/>
        <pc:sldMkLst>
          <pc:docMk/>
          <pc:sldMk cId="2496780893" sldId="564"/>
        </pc:sldMkLst>
      </pc:sldChg>
      <pc:sldChg chg="modAnim">
        <pc:chgData name="Margaret Osborne" userId="c8acf115-c4d6-4ea7-8efc-a81d178b8013" providerId="ADAL" clId="{7394D33D-8BE8-5B13-8562-9439E859FDBF}" dt="2026-02-24T04:29:54.907" v="47"/>
        <pc:sldMkLst>
          <pc:docMk/>
          <pc:sldMk cId="21004251" sldId="569"/>
        </pc:sldMkLst>
      </pc:sldChg>
      <pc:sldChg chg="modAnim">
        <pc:chgData name="Margaret Osborne" userId="c8acf115-c4d6-4ea7-8efc-a81d178b8013" providerId="ADAL" clId="{7394D33D-8BE8-5B13-8562-9439E859FDBF}" dt="2026-02-24T04:30:02.127" v="48"/>
        <pc:sldMkLst>
          <pc:docMk/>
          <pc:sldMk cId="2125488443" sldId="570"/>
        </pc:sldMkLst>
      </pc:sldChg>
      <pc:sldChg chg="modAnim modNotesTx">
        <pc:chgData name="Margaret Osborne" userId="c8acf115-c4d6-4ea7-8efc-a81d178b8013" providerId="ADAL" clId="{7394D33D-8BE8-5B13-8562-9439E859FDBF}" dt="2026-02-24T04:30:18.542" v="52"/>
        <pc:sldMkLst>
          <pc:docMk/>
          <pc:sldMk cId="3932532091" sldId="571"/>
        </pc:sldMkLst>
      </pc:sldChg>
      <pc:sldChg chg="modNotesTx">
        <pc:chgData name="Margaret Osborne" userId="c8acf115-c4d6-4ea7-8efc-a81d178b8013" providerId="ADAL" clId="{7394D33D-8BE8-5B13-8562-9439E859FDBF}" dt="2026-02-24T04:30:28.053" v="53" actId="20577"/>
        <pc:sldMkLst>
          <pc:docMk/>
          <pc:sldMk cId="3540943115" sldId="574"/>
        </pc:sldMkLst>
      </pc:sldChg>
      <pc:sldChg chg="modAnim">
        <pc:chgData name="Margaret Osborne" userId="c8acf115-c4d6-4ea7-8efc-a81d178b8013" providerId="ADAL" clId="{7394D33D-8BE8-5B13-8562-9439E859FDBF}" dt="2026-02-24T04:30:48.026" v="61"/>
        <pc:sldMkLst>
          <pc:docMk/>
          <pc:sldMk cId="1475831618" sldId="575"/>
        </pc:sldMkLst>
      </pc:sldChg>
      <pc:sldChg chg="modAnim">
        <pc:chgData name="Margaret Osborne" userId="c8acf115-c4d6-4ea7-8efc-a81d178b8013" providerId="ADAL" clId="{7394D33D-8BE8-5B13-8562-9439E859FDBF}" dt="2026-02-24T04:31:32.162" v="76"/>
        <pc:sldMkLst>
          <pc:docMk/>
          <pc:sldMk cId="147355821" sldId="576"/>
        </pc:sldMkLst>
      </pc:sldChg>
      <pc:sldChg chg="modAnim modNotesTx">
        <pc:chgData name="Margaret Osborne" userId="c8acf115-c4d6-4ea7-8efc-a81d178b8013" providerId="ADAL" clId="{7394D33D-8BE8-5B13-8562-9439E859FDBF}" dt="2026-02-24T04:29:37.086" v="42"/>
        <pc:sldMkLst>
          <pc:docMk/>
          <pc:sldMk cId="3735638193" sldId="577"/>
        </pc:sldMkLst>
      </pc:sldChg>
      <pc:sldChg chg="modNotesTx">
        <pc:chgData name="Margaret Osborne" userId="c8acf115-c4d6-4ea7-8efc-a81d178b8013" providerId="ADAL" clId="{7394D33D-8BE8-5B13-8562-9439E859FDBF}" dt="2026-02-24T04:29:48.935" v="43" actId="20577"/>
        <pc:sldMkLst>
          <pc:docMk/>
          <pc:sldMk cId="4220000385" sldId="585"/>
        </pc:sldMkLst>
      </pc:sldChg>
      <pc:sldChg chg="modNotesTx">
        <pc:chgData name="Margaret Osborne" userId="c8acf115-c4d6-4ea7-8efc-a81d178b8013" providerId="ADAL" clId="{7394D33D-8BE8-5B13-8562-9439E859FDBF}" dt="2026-02-24T04:31:42.002" v="77" actId="20577"/>
        <pc:sldMkLst>
          <pc:docMk/>
          <pc:sldMk cId="2945287174" sldId="586"/>
        </pc:sldMkLst>
      </pc:sldChg>
      <pc:sldChg chg="modNotesTx">
        <pc:chgData name="Margaret Osborne" userId="c8acf115-c4d6-4ea7-8efc-a81d178b8013" providerId="ADAL" clId="{7394D33D-8BE8-5B13-8562-9439E859FDBF}" dt="2026-02-24T04:30:58.905" v="62" actId="20577"/>
        <pc:sldMkLst>
          <pc:docMk/>
          <pc:sldMk cId="2160366016" sldId="596"/>
        </pc:sldMkLst>
      </pc:sldChg>
      <pc:sldChg chg="modNotesTx">
        <pc:chgData name="Margaret Osborne" userId="c8acf115-c4d6-4ea7-8efc-a81d178b8013" providerId="ADAL" clId="{7394D33D-8BE8-5B13-8562-9439E859FDBF}" dt="2026-02-24T04:31:06.437" v="63" actId="20577"/>
        <pc:sldMkLst>
          <pc:docMk/>
          <pc:sldMk cId="4179200826" sldId="598"/>
        </pc:sldMkLst>
      </pc:sldChg>
      <pc:sldChg chg="modAnim modNotesTx">
        <pc:chgData name="Margaret Osborne" userId="c8acf115-c4d6-4ea7-8efc-a81d178b8013" providerId="ADAL" clId="{7394D33D-8BE8-5B13-8562-9439E859FDBF}" dt="2026-02-24T04:28:01.585" v="12"/>
        <pc:sldMkLst>
          <pc:docMk/>
          <pc:sldMk cId="460517214" sldId="604"/>
        </pc:sldMkLst>
      </pc:sldChg>
      <pc:sldChg chg="modAnim modNotesTx">
        <pc:chgData name="Margaret Osborne" userId="c8acf115-c4d6-4ea7-8efc-a81d178b8013" providerId="ADAL" clId="{7394D33D-8BE8-5B13-8562-9439E859FDBF}" dt="2026-02-24T04:29:05.048" v="35"/>
        <pc:sldMkLst>
          <pc:docMk/>
          <pc:sldMk cId="391119786" sldId="607"/>
        </pc:sldMkLst>
      </pc:sldChg>
      <pc:sldChg chg="del">
        <pc:chgData name="Margaret Osborne" userId="c8acf115-c4d6-4ea7-8efc-a81d178b8013" providerId="ADAL" clId="{7394D33D-8BE8-5B13-8562-9439E859FDBF}" dt="2026-02-24T04:08:33.455" v="6" actId="2696"/>
        <pc:sldMkLst>
          <pc:docMk/>
          <pc:sldMk cId="1651800044" sldId="608"/>
        </pc:sldMkLst>
      </pc:sldChg>
      <pc:sldChg chg="del">
        <pc:chgData name="Margaret Osborne" userId="c8acf115-c4d6-4ea7-8efc-a81d178b8013" providerId="ADAL" clId="{7394D33D-8BE8-5B13-8562-9439E859FDBF}" dt="2026-02-24T04:08:36.913" v="8" actId="2696"/>
        <pc:sldMkLst>
          <pc:docMk/>
          <pc:sldMk cId="3605324812" sldId="610"/>
        </pc:sldMkLst>
      </pc:sldChg>
      <pc:sldChg chg="del">
        <pc:chgData name="Margaret Osborne" userId="c8acf115-c4d6-4ea7-8efc-a81d178b8013" providerId="ADAL" clId="{7394D33D-8BE8-5B13-8562-9439E859FDBF}" dt="2026-02-24T04:08:34.242" v="7" actId="2696"/>
        <pc:sldMkLst>
          <pc:docMk/>
          <pc:sldMk cId="1268694126" sldId="611"/>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unimelbcloud.sharepoint.com/teams/MPP51/Shared%20Documents/Placement%20Coordinator/MPP%20Graduate%20journey%20in%20progress.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'Site categories (2)'!$C$1</c:f>
              <c:strCache>
                <c:ptCount val="1"/>
                <c:pt idx="0">
                  <c:v>Percentage</c:v>
                </c:pt>
              </c:strCache>
            </c:strRef>
          </c:tx>
          <c:dPt>
            <c:idx val="0"/>
            <c:bubble3D val="0"/>
            <c:spPr>
              <a:solidFill>
                <a:srgbClr val="2FD188"/>
              </a:solidFill>
              <a:ln w="19050">
                <a:solidFill>
                  <a:schemeClr val="lt1"/>
                </a:solidFill>
              </a:ln>
              <a:effectLst/>
            </c:spPr>
            <c:extLst>
              <c:ext xmlns:c16="http://schemas.microsoft.com/office/drawing/2014/chart" uri="{C3380CC4-5D6E-409C-BE32-E72D297353CC}">
                <c16:uniqueId val="{00000001-602D-4817-8638-7D722B041DDB}"/>
              </c:ext>
            </c:extLst>
          </c:dPt>
          <c:dPt>
            <c:idx val="1"/>
            <c:bubble3D val="0"/>
            <c:spPr>
              <a:solidFill>
                <a:srgbClr val="FF9900"/>
              </a:solidFill>
              <a:ln w="19050">
                <a:solidFill>
                  <a:schemeClr val="lt1"/>
                </a:solidFill>
              </a:ln>
              <a:effectLst/>
            </c:spPr>
            <c:extLst>
              <c:ext xmlns:c16="http://schemas.microsoft.com/office/drawing/2014/chart" uri="{C3380CC4-5D6E-409C-BE32-E72D297353CC}">
                <c16:uniqueId val="{00000003-602D-4817-8638-7D722B041DDB}"/>
              </c:ext>
            </c:extLst>
          </c:dPt>
          <c:dPt>
            <c:idx val="2"/>
            <c:bubble3D val="0"/>
            <c:spPr>
              <a:solidFill>
                <a:schemeClr val="tx2">
                  <a:lumMod val="25000"/>
                  <a:lumOff val="75000"/>
                </a:schemeClr>
              </a:solidFill>
              <a:ln w="19050">
                <a:solidFill>
                  <a:schemeClr val="lt1"/>
                </a:solidFill>
              </a:ln>
              <a:effectLst/>
            </c:spPr>
            <c:extLst>
              <c:ext xmlns:c16="http://schemas.microsoft.com/office/drawing/2014/chart" uri="{C3380CC4-5D6E-409C-BE32-E72D297353CC}">
                <c16:uniqueId val="{00000005-602D-4817-8638-7D722B041DDB}"/>
              </c:ext>
            </c:extLst>
          </c:dPt>
          <c:dPt>
            <c:idx val="3"/>
            <c:bubble3D val="0"/>
            <c:spPr>
              <a:solidFill>
                <a:schemeClr val="accent5">
                  <a:lumMod val="40000"/>
                  <a:lumOff val="60000"/>
                </a:schemeClr>
              </a:solidFill>
              <a:ln w="19050">
                <a:solidFill>
                  <a:schemeClr val="lt1"/>
                </a:solidFill>
              </a:ln>
              <a:effectLst/>
            </c:spPr>
            <c:extLst>
              <c:ext xmlns:c16="http://schemas.microsoft.com/office/drawing/2014/chart" uri="{C3380CC4-5D6E-409C-BE32-E72D297353CC}">
                <c16:uniqueId val="{00000007-602D-4817-8638-7D722B041DDB}"/>
              </c:ext>
            </c:extLst>
          </c:dPt>
          <c:dPt>
            <c:idx val="4"/>
            <c:bubble3D val="0"/>
            <c:spPr>
              <a:solidFill>
                <a:schemeClr val="accent6">
                  <a:lumMod val="40000"/>
                  <a:lumOff val="60000"/>
                </a:schemeClr>
              </a:solidFill>
              <a:ln w="19050">
                <a:solidFill>
                  <a:schemeClr val="lt1"/>
                </a:solidFill>
              </a:ln>
              <a:effectLst/>
            </c:spPr>
            <c:extLst>
              <c:ext xmlns:c16="http://schemas.microsoft.com/office/drawing/2014/chart" uri="{C3380CC4-5D6E-409C-BE32-E72D297353CC}">
                <c16:uniqueId val="{00000009-602D-4817-8638-7D722B041DDB}"/>
              </c:ext>
            </c:extLst>
          </c:dPt>
          <c:dPt>
            <c:idx val="5"/>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0B-602D-4817-8638-7D722B041DDB}"/>
              </c:ext>
            </c:extLst>
          </c:dPt>
          <c:dLbls>
            <c:dLbl>
              <c:idx val="4"/>
              <c:layout>
                <c:manualLayout>
                  <c:x val="-5.8931860036832411E-3"/>
                  <c:y val="2.4457350136624128E-2"/>
                </c:manualLayout>
              </c:layout>
              <c:dLblPos val="bestFi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9-602D-4817-8638-7D722B041DDB}"/>
                </c:ext>
              </c:extLst>
            </c:dLbl>
            <c:dLbl>
              <c:idx val="5"/>
              <c:layout>
                <c:manualLayout>
                  <c:x val="2.2099447513812154E-2"/>
                  <c:y val="-1.4674410081974501E-2"/>
                </c:manualLayout>
              </c:layout>
              <c:dLblPos val="bestFit"/>
              <c:showLegendKey val="0"/>
              <c:showVal val="1"/>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B-602D-4817-8638-7D722B041DDB}"/>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1"/>
            <c:showSerName val="0"/>
            <c:showPercent val="0"/>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'Site categories (2)'!$B$2:$B$7</c:f>
              <c:strCache>
                <c:ptCount val="6"/>
                <c:pt idx="0">
                  <c:v>Private Practice</c:v>
                </c:pt>
                <c:pt idx="1">
                  <c:v> Education Settings</c:v>
                </c:pt>
                <c:pt idx="2">
                  <c:v>Community &amp; NGO Services</c:v>
                </c:pt>
                <c:pt idx="3">
                  <c:v>Child/Youth Services</c:v>
                </c:pt>
                <c:pt idx="4">
                  <c:v>Student Clinics</c:v>
                </c:pt>
                <c:pt idx="5">
                  <c:v>Forensic Services</c:v>
                </c:pt>
              </c:strCache>
            </c:strRef>
          </c:cat>
          <c:val>
            <c:numRef>
              <c:f>'Site categories (2)'!$C$2:$C$7</c:f>
              <c:numCache>
                <c:formatCode>0.0%</c:formatCode>
                <c:ptCount val="6"/>
                <c:pt idx="0">
                  <c:v>0.375</c:v>
                </c:pt>
                <c:pt idx="1">
                  <c:v>0.125</c:v>
                </c:pt>
                <c:pt idx="2">
                  <c:v>0.188</c:v>
                </c:pt>
                <c:pt idx="3">
                  <c:v>0.219</c:v>
                </c:pt>
                <c:pt idx="4">
                  <c:v>6.3E-2</c:v>
                </c:pt>
                <c:pt idx="5">
                  <c:v>3.1E-2</c:v>
                </c:pt>
              </c:numCache>
            </c:numRef>
          </c:val>
          <c:extLst>
            <c:ext xmlns:c16="http://schemas.microsoft.com/office/drawing/2014/chart" uri="{C3380CC4-5D6E-409C-BE32-E72D297353CC}">
              <c16:uniqueId val="{0000000C-5612-4C44-83FD-BE6BE62DC46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24/2/2026</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Wingdings" pitchFamily="2" charset="2"/>
              <a:buChar char="J"/>
              <a:tabLst/>
              <a:defRPr/>
            </a:pPr>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a:t>
            </a:fld>
            <a:endParaRPr lang="en-AU"/>
          </a:p>
        </p:txBody>
      </p:sp>
    </p:spTree>
    <p:extLst>
      <p:ext uri="{BB962C8B-B14F-4D97-AF65-F5344CB8AC3E}">
        <p14:creationId xmlns:p14="http://schemas.microsoft.com/office/powerpoint/2010/main" val="376021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10</a:t>
            </a:fld>
            <a:endParaRPr lang="en-AU"/>
          </a:p>
        </p:txBody>
      </p:sp>
    </p:spTree>
    <p:extLst>
      <p:ext uri="{BB962C8B-B14F-4D97-AF65-F5344CB8AC3E}">
        <p14:creationId xmlns:p14="http://schemas.microsoft.com/office/powerpoint/2010/main" val="27301095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dirty="0"/>
          </a:p>
        </p:txBody>
      </p:sp>
      <p:sp>
        <p:nvSpPr>
          <p:cNvPr id="4" name="Slide Number Placeholder 3"/>
          <p:cNvSpPr>
            <a:spLocks noGrp="1"/>
          </p:cNvSpPr>
          <p:nvPr>
            <p:ph type="sldNum" sz="quarter" idx="5"/>
          </p:nvPr>
        </p:nvSpPr>
        <p:spPr/>
        <p:txBody>
          <a:bodyPr/>
          <a:lstStyle/>
          <a:p>
            <a:fld id="{72E4B725-2203-4ED2-9256-A661C18EFA60}" type="slidenum">
              <a:rPr lang="en-AU" smtClean="0"/>
              <a:t>11</a:t>
            </a:fld>
            <a:endParaRPr lang="en-AU"/>
          </a:p>
        </p:txBody>
      </p:sp>
    </p:spTree>
    <p:extLst>
      <p:ext uri="{BB962C8B-B14F-4D97-AF65-F5344CB8AC3E}">
        <p14:creationId xmlns:p14="http://schemas.microsoft.com/office/powerpoint/2010/main" val="7307604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12</a:t>
            </a:fld>
            <a:endParaRPr lang="en-AU"/>
          </a:p>
        </p:txBody>
      </p:sp>
    </p:spTree>
    <p:extLst>
      <p:ext uri="{BB962C8B-B14F-4D97-AF65-F5344CB8AC3E}">
        <p14:creationId xmlns:p14="http://schemas.microsoft.com/office/powerpoint/2010/main" val="1303634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13</a:t>
            </a:fld>
            <a:endParaRPr lang="en-AU"/>
          </a:p>
        </p:txBody>
      </p:sp>
    </p:spTree>
    <p:extLst>
      <p:ext uri="{BB962C8B-B14F-4D97-AF65-F5344CB8AC3E}">
        <p14:creationId xmlns:p14="http://schemas.microsoft.com/office/powerpoint/2010/main" val="181644789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14</a:t>
            </a:fld>
            <a:endParaRPr lang="en-AU"/>
          </a:p>
        </p:txBody>
      </p:sp>
    </p:spTree>
    <p:extLst>
      <p:ext uri="{BB962C8B-B14F-4D97-AF65-F5344CB8AC3E}">
        <p14:creationId xmlns:p14="http://schemas.microsoft.com/office/powerpoint/2010/main" val="9461666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15</a:t>
            </a:fld>
            <a:endParaRPr lang="en-AU"/>
          </a:p>
        </p:txBody>
      </p:sp>
    </p:spTree>
    <p:extLst>
      <p:ext uri="{BB962C8B-B14F-4D97-AF65-F5344CB8AC3E}">
        <p14:creationId xmlns:p14="http://schemas.microsoft.com/office/powerpoint/2010/main" val="15965250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16</a:t>
            </a:fld>
            <a:endParaRPr lang="en-AU"/>
          </a:p>
        </p:txBody>
      </p:sp>
    </p:spTree>
    <p:extLst>
      <p:ext uri="{BB962C8B-B14F-4D97-AF65-F5344CB8AC3E}">
        <p14:creationId xmlns:p14="http://schemas.microsoft.com/office/powerpoint/2010/main" val="9438164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17</a:t>
            </a:fld>
            <a:endParaRPr lang="en-AU"/>
          </a:p>
        </p:txBody>
      </p:sp>
    </p:spTree>
    <p:extLst>
      <p:ext uri="{BB962C8B-B14F-4D97-AF65-F5344CB8AC3E}">
        <p14:creationId xmlns:p14="http://schemas.microsoft.com/office/powerpoint/2010/main" val="33900179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18</a:t>
            </a:fld>
            <a:endParaRPr lang="en-AU"/>
          </a:p>
        </p:txBody>
      </p:sp>
    </p:spTree>
    <p:extLst>
      <p:ext uri="{BB962C8B-B14F-4D97-AF65-F5344CB8AC3E}">
        <p14:creationId xmlns:p14="http://schemas.microsoft.com/office/powerpoint/2010/main" val="35839667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19</a:t>
            </a:fld>
            <a:endParaRPr lang="en-AU"/>
          </a:p>
        </p:txBody>
      </p:sp>
    </p:spTree>
    <p:extLst>
      <p:ext uri="{BB962C8B-B14F-4D97-AF65-F5344CB8AC3E}">
        <p14:creationId xmlns:p14="http://schemas.microsoft.com/office/powerpoint/2010/main" val="24769649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A8E4B8-CC57-4948-8EF0-46A1162BEDD9}" type="slidenum">
              <a:t>2</a:t>
            </a:fld>
            <a:endParaRPr lang="en-US"/>
          </a:p>
        </p:txBody>
      </p:sp>
    </p:spTree>
    <p:extLst>
      <p:ext uri="{BB962C8B-B14F-4D97-AF65-F5344CB8AC3E}">
        <p14:creationId xmlns:p14="http://schemas.microsoft.com/office/powerpoint/2010/main" val="18474367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20</a:t>
            </a:fld>
            <a:endParaRPr lang="en-AU"/>
          </a:p>
        </p:txBody>
      </p:sp>
    </p:spTree>
    <p:extLst>
      <p:ext uri="{BB962C8B-B14F-4D97-AF65-F5344CB8AC3E}">
        <p14:creationId xmlns:p14="http://schemas.microsoft.com/office/powerpoint/2010/main" val="7453579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22</a:t>
            </a:fld>
            <a:endParaRPr lang="en-AU"/>
          </a:p>
        </p:txBody>
      </p:sp>
    </p:spTree>
    <p:extLst>
      <p:ext uri="{BB962C8B-B14F-4D97-AF65-F5344CB8AC3E}">
        <p14:creationId xmlns:p14="http://schemas.microsoft.com/office/powerpoint/2010/main" val="15409480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24</a:t>
            </a:fld>
            <a:endParaRPr lang="en-AU"/>
          </a:p>
        </p:txBody>
      </p:sp>
    </p:spTree>
    <p:extLst>
      <p:ext uri="{BB962C8B-B14F-4D97-AF65-F5344CB8AC3E}">
        <p14:creationId xmlns:p14="http://schemas.microsoft.com/office/powerpoint/2010/main" val="31679381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25</a:t>
            </a:fld>
            <a:endParaRPr lang="en-AU"/>
          </a:p>
        </p:txBody>
      </p:sp>
    </p:spTree>
    <p:extLst>
      <p:ext uri="{BB962C8B-B14F-4D97-AF65-F5344CB8AC3E}">
        <p14:creationId xmlns:p14="http://schemas.microsoft.com/office/powerpoint/2010/main" val="30588603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26</a:t>
            </a:fld>
            <a:endParaRPr lang="en-AU"/>
          </a:p>
        </p:txBody>
      </p:sp>
    </p:spTree>
    <p:extLst>
      <p:ext uri="{BB962C8B-B14F-4D97-AF65-F5344CB8AC3E}">
        <p14:creationId xmlns:p14="http://schemas.microsoft.com/office/powerpoint/2010/main" val="18406759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29</a:t>
            </a:fld>
            <a:endParaRPr lang="en-AU"/>
          </a:p>
        </p:txBody>
      </p:sp>
    </p:spTree>
    <p:extLst>
      <p:ext uri="{BB962C8B-B14F-4D97-AF65-F5344CB8AC3E}">
        <p14:creationId xmlns:p14="http://schemas.microsoft.com/office/powerpoint/2010/main" val="228225144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31</a:t>
            </a:fld>
            <a:endParaRPr lang="en-AU"/>
          </a:p>
        </p:txBody>
      </p:sp>
    </p:spTree>
    <p:extLst>
      <p:ext uri="{BB962C8B-B14F-4D97-AF65-F5344CB8AC3E}">
        <p14:creationId xmlns:p14="http://schemas.microsoft.com/office/powerpoint/2010/main" val="26872087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32</a:t>
            </a:fld>
            <a:endParaRPr lang="en-AU"/>
          </a:p>
        </p:txBody>
      </p:sp>
    </p:spTree>
    <p:extLst>
      <p:ext uri="{BB962C8B-B14F-4D97-AF65-F5344CB8AC3E}">
        <p14:creationId xmlns:p14="http://schemas.microsoft.com/office/powerpoint/2010/main" val="31722631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33</a:t>
            </a:fld>
            <a:endParaRPr lang="en-AU"/>
          </a:p>
        </p:txBody>
      </p:sp>
    </p:spTree>
    <p:extLst>
      <p:ext uri="{BB962C8B-B14F-4D97-AF65-F5344CB8AC3E}">
        <p14:creationId xmlns:p14="http://schemas.microsoft.com/office/powerpoint/2010/main" val="6051722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879B4A-1FEF-364E-414E-EB74A9DC436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E6DDF1-D66C-EC46-9E4D-7A63E2B800B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3FD03C7-B50B-CBFC-AA3D-FE0B36B4DBE4}"/>
              </a:ext>
            </a:extLst>
          </p:cNvPr>
          <p:cNvSpPr>
            <a:spLocks noGrp="1"/>
          </p:cNvSpPr>
          <p:nvPr>
            <p:ph type="body" idx="1"/>
          </p:nvPr>
        </p:nvSpPr>
        <p:spPr/>
        <p:txBody>
          <a:bodyPr/>
          <a:lstStyle/>
          <a:p>
            <a:endParaRPr lang="en-US">
              <a:cs typeface="Calibri"/>
            </a:endParaRPr>
          </a:p>
        </p:txBody>
      </p:sp>
      <p:sp>
        <p:nvSpPr>
          <p:cNvPr id="4" name="Slide Number Placeholder 3">
            <a:extLst>
              <a:ext uri="{FF2B5EF4-FFF2-40B4-BE49-F238E27FC236}">
                <a16:creationId xmlns:a16="http://schemas.microsoft.com/office/drawing/2014/main" id="{D5D663A4-3767-C73E-294A-60420BB3A547}"/>
              </a:ext>
            </a:extLst>
          </p:cNvPr>
          <p:cNvSpPr>
            <a:spLocks noGrp="1"/>
          </p:cNvSpPr>
          <p:nvPr>
            <p:ph type="sldNum" sz="quarter" idx="5"/>
          </p:nvPr>
        </p:nvSpPr>
        <p:spPr/>
        <p:txBody>
          <a:bodyPr/>
          <a:lstStyle/>
          <a:p>
            <a:fld id="{72E4B725-2203-4ED2-9256-A661C18EFA60}" type="slidenum">
              <a:rPr lang="en-AU" smtClean="0"/>
              <a:t>34</a:t>
            </a:fld>
            <a:endParaRPr lang="en-AU"/>
          </a:p>
        </p:txBody>
      </p:sp>
    </p:spTree>
    <p:extLst>
      <p:ext uri="{BB962C8B-B14F-4D97-AF65-F5344CB8AC3E}">
        <p14:creationId xmlns:p14="http://schemas.microsoft.com/office/powerpoint/2010/main" val="17776370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3</a:t>
            </a:fld>
            <a:endParaRPr lang="en-AU"/>
          </a:p>
        </p:txBody>
      </p:sp>
    </p:spTree>
    <p:extLst>
      <p:ext uri="{BB962C8B-B14F-4D97-AF65-F5344CB8AC3E}">
        <p14:creationId xmlns:p14="http://schemas.microsoft.com/office/powerpoint/2010/main" val="7906711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35</a:t>
            </a:fld>
            <a:endParaRPr lang="en-AU"/>
          </a:p>
        </p:txBody>
      </p:sp>
    </p:spTree>
    <p:extLst>
      <p:ext uri="{BB962C8B-B14F-4D97-AF65-F5344CB8AC3E}">
        <p14:creationId xmlns:p14="http://schemas.microsoft.com/office/powerpoint/2010/main" val="60790351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38</a:t>
            </a:fld>
            <a:endParaRPr lang="en-AU"/>
          </a:p>
        </p:txBody>
      </p:sp>
    </p:spTree>
    <p:extLst>
      <p:ext uri="{BB962C8B-B14F-4D97-AF65-F5344CB8AC3E}">
        <p14:creationId xmlns:p14="http://schemas.microsoft.com/office/powerpoint/2010/main" val="41228212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39</a:t>
            </a:fld>
            <a:endParaRPr lang="en-AU"/>
          </a:p>
        </p:txBody>
      </p:sp>
    </p:spTree>
    <p:extLst>
      <p:ext uri="{BB962C8B-B14F-4D97-AF65-F5344CB8AC3E}">
        <p14:creationId xmlns:p14="http://schemas.microsoft.com/office/powerpoint/2010/main" val="17901130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9E56BF-EE9B-11BA-BF5B-8F7E85005C6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0C04BAC-FDA5-7B55-712C-1DF042A387D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2A73F8B-1C55-BD61-C0EA-293D94AE7F33}"/>
              </a:ext>
            </a:extLst>
          </p:cNvPr>
          <p:cNvSpPr>
            <a:spLocks noGrp="1"/>
          </p:cNvSpPr>
          <p:nvPr>
            <p:ph type="body" idx="1"/>
          </p:nvPr>
        </p:nvSpPr>
        <p:spPr/>
        <p:txBody>
          <a:bodyPr/>
          <a:lstStyle/>
          <a:p>
            <a:endParaRPr lang="en-AU" sz="1200" kern="1200" dirty="0">
              <a:solidFill>
                <a:schemeClr val="tx1"/>
              </a:solidFill>
              <a:effectLst/>
              <a:latin typeface="+mn-lt"/>
              <a:ea typeface="+mn-ea"/>
              <a:cs typeface="+mn-cs"/>
            </a:endParaRPr>
          </a:p>
        </p:txBody>
      </p:sp>
      <p:sp>
        <p:nvSpPr>
          <p:cNvPr id="4" name="Slide Number Placeholder 3">
            <a:extLst>
              <a:ext uri="{FF2B5EF4-FFF2-40B4-BE49-F238E27FC236}">
                <a16:creationId xmlns:a16="http://schemas.microsoft.com/office/drawing/2014/main" id="{E9BFECFD-A138-DDC7-6569-684FA7F84691}"/>
              </a:ext>
            </a:extLst>
          </p:cNvPr>
          <p:cNvSpPr>
            <a:spLocks noGrp="1"/>
          </p:cNvSpPr>
          <p:nvPr>
            <p:ph type="sldNum" sz="quarter" idx="5"/>
          </p:nvPr>
        </p:nvSpPr>
        <p:spPr/>
        <p:txBody>
          <a:bodyPr/>
          <a:lstStyle/>
          <a:p>
            <a:fld id="{72E4B725-2203-4ED2-9256-A661C18EFA60}" type="slidenum">
              <a:rPr lang="en-AU" smtClean="0"/>
              <a:t>4</a:t>
            </a:fld>
            <a:endParaRPr lang="en-AU"/>
          </a:p>
        </p:txBody>
      </p:sp>
    </p:spTree>
    <p:extLst>
      <p:ext uri="{BB962C8B-B14F-4D97-AF65-F5344CB8AC3E}">
        <p14:creationId xmlns:p14="http://schemas.microsoft.com/office/powerpoint/2010/main" val="51762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C1951D-2433-9471-D735-E10E8EA9F5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3F232BD-2B9A-88BD-778B-6C513A3BB1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1A89B69-F2D9-1CDE-9175-9BA67299EE4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8E839D2-DF37-ED80-D0E6-D410507BB809}"/>
              </a:ext>
            </a:extLst>
          </p:cNvPr>
          <p:cNvSpPr>
            <a:spLocks noGrp="1"/>
          </p:cNvSpPr>
          <p:nvPr>
            <p:ph type="sldNum" sz="quarter" idx="5"/>
          </p:nvPr>
        </p:nvSpPr>
        <p:spPr/>
        <p:txBody>
          <a:bodyPr/>
          <a:lstStyle/>
          <a:p>
            <a:fld id="{72E4B725-2203-4ED2-9256-A661C18EFA60}" type="slidenum">
              <a:rPr lang="en-AU" smtClean="0"/>
              <a:t>5</a:t>
            </a:fld>
            <a:endParaRPr lang="en-AU"/>
          </a:p>
        </p:txBody>
      </p:sp>
    </p:spTree>
    <p:extLst>
      <p:ext uri="{BB962C8B-B14F-4D97-AF65-F5344CB8AC3E}">
        <p14:creationId xmlns:p14="http://schemas.microsoft.com/office/powerpoint/2010/main" val="2372094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6</a:t>
            </a:fld>
            <a:endParaRPr lang="en-AU"/>
          </a:p>
        </p:txBody>
      </p:sp>
    </p:spTree>
    <p:extLst>
      <p:ext uri="{BB962C8B-B14F-4D97-AF65-F5344CB8AC3E}">
        <p14:creationId xmlns:p14="http://schemas.microsoft.com/office/powerpoint/2010/main" val="35496088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7</a:t>
            </a:fld>
            <a:endParaRPr lang="en-AU"/>
          </a:p>
        </p:txBody>
      </p:sp>
    </p:spTree>
    <p:extLst>
      <p:ext uri="{BB962C8B-B14F-4D97-AF65-F5344CB8AC3E}">
        <p14:creationId xmlns:p14="http://schemas.microsoft.com/office/powerpoint/2010/main" val="26447546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b="0" i="0" u="none" strike="noStrike" kern="1200" dirty="0">
                <a:solidFill>
                  <a:schemeClr val="tx1"/>
                </a:solidFill>
                <a:effectLst/>
                <a:latin typeface="+mn-lt"/>
                <a:ea typeface="+mn-ea"/>
                <a:cs typeface="+mn-cs"/>
              </a:rPr>
              <a:t>.</a:t>
            </a:r>
          </a:p>
          <a:p>
            <a:endParaRPr lang="en-AU" sz="1200" b="0" i="0" kern="1200" dirty="0">
              <a:solidFill>
                <a:schemeClr val="tx1"/>
              </a:solidFill>
              <a:effectLst/>
              <a:latin typeface="+mn-lt"/>
              <a:ea typeface="+mn-ea"/>
              <a:cs typeface="+mn-cs"/>
            </a:endParaRPr>
          </a:p>
          <a:p>
            <a:endParaRPr lang="en-AU" sz="1200" b="0" i="0" kern="1200" dirty="0">
              <a:solidFill>
                <a:schemeClr val="tx1"/>
              </a:solidFill>
              <a:effectLst/>
              <a:latin typeface="+mn-lt"/>
              <a:ea typeface="+mn-ea"/>
              <a:cs typeface="+mn-cs"/>
            </a:endParaRPr>
          </a:p>
          <a:p>
            <a:endParaRPr lang="en-AU" sz="1200" b="0" i="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8</a:t>
            </a:fld>
            <a:endParaRPr lang="en-AU"/>
          </a:p>
        </p:txBody>
      </p:sp>
    </p:spTree>
    <p:extLst>
      <p:ext uri="{BB962C8B-B14F-4D97-AF65-F5344CB8AC3E}">
        <p14:creationId xmlns:p14="http://schemas.microsoft.com/office/powerpoint/2010/main" val="3187892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9</a:t>
            </a:fld>
            <a:endParaRPr lang="en-AU"/>
          </a:p>
        </p:txBody>
      </p:sp>
    </p:spTree>
    <p:extLst>
      <p:ext uri="{BB962C8B-B14F-4D97-AF65-F5344CB8AC3E}">
        <p14:creationId xmlns:p14="http://schemas.microsoft.com/office/powerpoint/2010/main" val="328746711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hyperlink" Target="https://copyright.unimelb.edu.au/services/copyright-notices-signs-forms/copyright-warning-notice-for-educational-purposes" TargetMode="Externa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hyperlink" Target="https://copyright.unimelb.edu.au/services/copyright-notices-signs-forms/copyright-warning-notice-for-educational-purposes" TargetMode="External"/><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hyperlink" Target="https://copyright.unimelb.edu.au/services/copyright-notices-signs-forms/copyright-warning-notice-for-educational-purposes" TargetMode="External"/><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arning Notice">
    <p:spTree>
      <p:nvGrpSpPr>
        <p:cNvPr id="1" name=""/>
        <p:cNvGrpSpPr/>
        <p:nvPr/>
      </p:nvGrpSpPr>
      <p:grpSpPr>
        <a:xfrm>
          <a:off x="0" y="0"/>
          <a:ext cx="0" cy="0"/>
          <a:chOff x="0" y="0"/>
          <a:chExt cx="0" cy="0"/>
        </a:xfrm>
      </p:grpSpPr>
      <p:sp>
        <p:nvSpPr>
          <p:cNvPr id="7" name="TextBox 6">
            <a:hlinkClick r:id="rId2"/>
            <a:extLst>
              <a:ext uri="{FF2B5EF4-FFF2-40B4-BE49-F238E27FC236}">
                <a16:creationId xmlns:a16="http://schemas.microsoft.com/office/drawing/2014/main" id="{00671A2E-EA7A-424A-9762-5BBA9FC47364}"/>
              </a:ext>
            </a:extLst>
          </p:cNvPr>
          <p:cNvSpPr txBox="1"/>
          <p:nvPr userDrawn="1"/>
        </p:nvSpPr>
        <p:spPr>
          <a:xfrm>
            <a:off x="3434687" y="1512990"/>
            <a:ext cx="5322626" cy="3553995"/>
          </a:xfrm>
          <a:prstGeom prst="rect">
            <a:avLst/>
          </a:prstGeom>
          <a:solidFill>
            <a:schemeClr val="bg1"/>
          </a:solidFill>
          <a:ln>
            <a:solidFill>
              <a:schemeClr val="accent1"/>
            </a:solidFill>
          </a:ln>
        </p:spPr>
        <p:txBody>
          <a:bodyPr wrap="square" lIns="216000" tIns="216000" rIns="216000" bIns="216000" rtlCol="0">
            <a:spAutoFit/>
          </a:bodyPr>
          <a:lstStyle/>
          <a:p>
            <a:pPr algn="ctr">
              <a:spcAft>
                <a:spcPts val="1200"/>
              </a:spcAft>
            </a:pPr>
            <a:r>
              <a:rPr lang="en-AU" sz="1600">
                <a:solidFill>
                  <a:schemeClr val="tx2"/>
                </a:solidFill>
                <a:latin typeface="+mn-lt"/>
                <a:cs typeface="Arial" panose="020B0604020202020204" pitchFamily="34" charset="0"/>
              </a:rPr>
              <a:t>COMMONWEALTH OF AUSTRALIA</a:t>
            </a:r>
          </a:p>
          <a:p>
            <a:pPr algn="ctr">
              <a:spcAft>
                <a:spcPts val="1800"/>
              </a:spcAft>
            </a:pPr>
            <a:r>
              <a:rPr lang="en-AU" sz="1200" i="1" spc="100">
                <a:solidFill>
                  <a:schemeClr val="tx2"/>
                </a:solidFill>
                <a:latin typeface="+mn-lt"/>
                <a:cs typeface="Arial" panose="020B0604020202020204" pitchFamily="34" charset="0"/>
              </a:rPr>
              <a:t>Copyright Regulations 1969</a:t>
            </a:r>
          </a:p>
          <a:p>
            <a:pPr algn="ctr">
              <a:spcAft>
                <a:spcPts val="2100"/>
              </a:spcAft>
            </a:pPr>
            <a:r>
              <a:rPr lang="en-AU" sz="1600" b="1">
                <a:solidFill>
                  <a:schemeClr val="tx2"/>
                </a:solidFill>
                <a:latin typeface="+mn-lt"/>
                <a:cs typeface="Arial" panose="020B0604020202020204" pitchFamily="34" charset="0"/>
              </a:rPr>
              <a:t>Warning</a:t>
            </a:r>
          </a:p>
          <a:p>
            <a:pPr algn="just">
              <a:lnSpc>
                <a:spcPct val="95000"/>
              </a:lnSpc>
              <a:spcAft>
                <a:spcPts val="1800"/>
              </a:spcAft>
            </a:pPr>
            <a:r>
              <a:rPr lang="en-AU" sz="1200" spc="70">
                <a:solidFill>
                  <a:schemeClr val="tx2"/>
                </a:solidFill>
                <a:latin typeface="+mn-lt"/>
                <a:cs typeface="Arial" panose="020B0604020202020204" pitchFamily="34" charset="0"/>
              </a:rPr>
              <a:t>This material has been reproduced and communicated to you by or on behalf of the University of Melbourne pursuant to Part VB of the </a:t>
            </a:r>
            <a:r>
              <a:rPr lang="en-AU" sz="1200" i="1" spc="70">
                <a:solidFill>
                  <a:schemeClr val="tx2"/>
                </a:solidFill>
                <a:latin typeface="+mn-lt"/>
                <a:cs typeface="Arial" panose="020B0604020202020204" pitchFamily="34" charset="0"/>
              </a:rPr>
              <a:t>Copyright Act 1968 (the Act)</a:t>
            </a:r>
            <a:r>
              <a:rPr lang="en-AU" sz="1200" spc="70">
                <a:solidFill>
                  <a:schemeClr val="tx2"/>
                </a:solidFill>
                <a:latin typeface="+mn-lt"/>
                <a:cs typeface="Arial" panose="020B0604020202020204" pitchFamily="34" charset="0"/>
              </a:rPr>
              <a:t>.</a:t>
            </a:r>
          </a:p>
          <a:p>
            <a:pPr algn="just">
              <a:lnSpc>
                <a:spcPct val="95000"/>
              </a:lnSpc>
              <a:spcAft>
                <a:spcPts val="1200"/>
              </a:spcAft>
            </a:pPr>
            <a:r>
              <a:rPr lang="en-AU" sz="1200" spc="70">
                <a:solidFill>
                  <a:schemeClr val="tx2"/>
                </a:solidFill>
                <a:latin typeface="+mn-lt"/>
                <a:cs typeface="Arial" panose="020B0604020202020204" pitchFamily="34" charset="0"/>
              </a:rPr>
              <a:t>The material in this communication may be subject to copyright under the Act. Any further copying or communication of this material by you may be the subject of copyright protection under the Act.</a:t>
            </a:r>
          </a:p>
          <a:p>
            <a:pPr algn="ctr">
              <a:lnSpc>
                <a:spcPct val="95000"/>
              </a:lnSpc>
              <a:spcBef>
                <a:spcPts val="900"/>
              </a:spcBef>
            </a:pPr>
            <a:r>
              <a:rPr lang="en-AU" sz="1600" b="1">
                <a:solidFill>
                  <a:schemeClr val="tx2"/>
                </a:solidFill>
                <a:latin typeface="+mn-lt"/>
                <a:cs typeface="Arial" panose="020B0604020202020204" pitchFamily="34" charset="0"/>
              </a:rPr>
              <a:t>Do not remove this notice</a:t>
            </a:r>
            <a:endParaRPr lang="en-US" sz="1600" b="1">
              <a:solidFill>
                <a:schemeClr val="tx2"/>
              </a:solidFill>
              <a:latin typeface="+mn-lt"/>
              <a:cs typeface="Arial" panose="020B0604020202020204" pitchFamily="34" charset="0"/>
            </a:endParaRPr>
          </a:p>
        </p:txBody>
      </p:sp>
    </p:spTree>
    <p:extLst>
      <p:ext uri="{BB962C8B-B14F-4D97-AF65-F5344CB8AC3E}">
        <p14:creationId xmlns:p14="http://schemas.microsoft.com/office/powerpoint/2010/main" val="200249357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A029E1BF-8292-DC46-8616-660119F1A0BD}"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Tree>
    <p:extLst>
      <p:ext uri="{BB962C8B-B14F-4D97-AF65-F5344CB8AC3E}">
        <p14:creationId xmlns:p14="http://schemas.microsoft.com/office/powerpoint/2010/main" val="14423349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Divider slide title</a:t>
            </a:r>
          </a:p>
          <a:p>
            <a:pPr lvl="1"/>
            <a:r>
              <a:rPr lang="en-AU" noProof="0"/>
              <a:t>Two</a:t>
            </a:r>
          </a:p>
          <a:p>
            <a:pPr lvl="2"/>
            <a:r>
              <a:rPr lang="en-AU" noProof="0"/>
              <a:t>Three</a:t>
            </a:r>
          </a:p>
          <a:p>
            <a:pPr lvl="8"/>
            <a:r>
              <a:rPr lang="en-AU" noProof="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458023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9135734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8621079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r>
              <a:rPr lang="en-AU" noProof="0"/>
              <a:t>MProfPsych orientation 2021</a:t>
            </a:r>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7704854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3224D1DC-677C-D64C-825F-9ED99CE78517}" type="datetime1">
              <a:t>2/24/26</a:t>
            </a:fld>
            <a:endParaRPr lang="en-AU" noProof="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6329430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29600BB9-9499-844A-91F2-5AF641F6CB1C}" type="datetime1">
              <a:t>2/24/26</a:t>
            </a:fld>
            <a:endParaRPr lang="en-AU" noProof="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331653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6B2149FB-2849-B444-93E4-9B730A11C3C6}" type="datetime1">
              <a:t>2/24/26</a:t>
            </a:fld>
            <a:endParaRPr lang="en-AU" noProof="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34025247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96C7E617-7DB2-7B4B-AB7C-82AA249F3D66}" type="datetime1">
              <a:t>2/24/26</a:t>
            </a:fld>
            <a:endParaRPr lang="en-AU" noProof="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7526296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subtitle</a:t>
            </a:r>
          </a:p>
          <a:p>
            <a:pPr lvl="1"/>
            <a:r>
              <a:rPr lang="en-AU" noProof="0"/>
              <a:t>Two</a:t>
            </a:r>
          </a:p>
          <a:p>
            <a:pPr lvl="2"/>
            <a:r>
              <a:rPr lang="en-AU" noProof="0"/>
              <a:t>Three</a:t>
            </a:r>
          </a:p>
          <a:p>
            <a:pPr lvl="8"/>
            <a:r>
              <a:rPr lang="en-AU" noProof="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AU"/>
              <a:t>Click to edit Master title style</a:t>
            </a:r>
            <a:endParaRPr lang="en-US"/>
          </a:p>
        </p:txBody>
      </p:sp>
    </p:spTree>
    <p:extLst>
      <p:ext uri="{BB962C8B-B14F-4D97-AF65-F5344CB8AC3E}">
        <p14:creationId xmlns:p14="http://schemas.microsoft.com/office/powerpoint/2010/main" val="34147944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5784771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8876535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3873191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82467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1317661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325861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1621343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268021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6385034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995718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9607591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0147513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3425663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26421944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014275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798071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263184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8898085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443970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7175611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76569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92041992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192081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55453532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4847522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6121405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Warning Notice">
    <p:spTree>
      <p:nvGrpSpPr>
        <p:cNvPr id="1" name=""/>
        <p:cNvGrpSpPr/>
        <p:nvPr/>
      </p:nvGrpSpPr>
      <p:grpSpPr>
        <a:xfrm>
          <a:off x="0" y="0"/>
          <a:ext cx="0" cy="0"/>
          <a:chOff x="0" y="0"/>
          <a:chExt cx="0" cy="0"/>
        </a:xfrm>
      </p:grpSpPr>
      <p:sp>
        <p:nvSpPr>
          <p:cNvPr id="7" name="TextBox 6">
            <a:hlinkClick r:id="rId2"/>
            <a:extLst>
              <a:ext uri="{FF2B5EF4-FFF2-40B4-BE49-F238E27FC236}">
                <a16:creationId xmlns:a16="http://schemas.microsoft.com/office/drawing/2014/main" id="{ABED15E0-AD63-4055-B9AB-38A11F7F6948}"/>
              </a:ext>
            </a:extLst>
          </p:cNvPr>
          <p:cNvSpPr txBox="1"/>
          <p:nvPr userDrawn="1"/>
        </p:nvSpPr>
        <p:spPr>
          <a:xfrm>
            <a:off x="3434687" y="1512990"/>
            <a:ext cx="5322626" cy="3553995"/>
          </a:xfrm>
          <a:prstGeom prst="rect">
            <a:avLst/>
          </a:prstGeom>
          <a:solidFill>
            <a:schemeClr val="bg1"/>
          </a:solidFill>
          <a:ln>
            <a:solidFill>
              <a:schemeClr val="accent1"/>
            </a:solidFill>
          </a:ln>
        </p:spPr>
        <p:txBody>
          <a:bodyPr wrap="square" lIns="216000" tIns="216000" rIns="216000" bIns="216000" rtlCol="0">
            <a:spAutoFit/>
          </a:bodyPr>
          <a:lstStyle/>
          <a:p>
            <a:pPr algn="ctr">
              <a:spcAft>
                <a:spcPts val="1200"/>
              </a:spcAft>
            </a:pPr>
            <a:r>
              <a:rPr lang="en-AU" sz="1600">
                <a:solidFill>
                  <a:schemeClr val="tx2"/>
                </a:solidFill>
                <a:latin typeface="+mn-lt"/>
                <a:cs typeface="Arial" panose="020B0604020202020204" pitchFamily="34" charset="0"/>
              </a:rPr>
              <a:t>COMMONWEALTH OF AUSTRALIA</a:t>
            </a:r>
          </a:p>
          <a:p>
            <a:pPr algn="ctr">
              <a:spcAft>
                <a:spcPts val="1800"/>
              </a:spcAft>
            </a:pPr>
            <a:r>
              <a:rPr lang="en-AU" sz="1200" i="1" spc="100">
                <a:solidFill>
                  <a:schemeClr val="tx2"/>
                </a:solidFill>
                <a:latin typeface="+mn-lt"/>
                <a:cs typeface="Arial" panose="020B0604020202020204" pitchFamily="34" charset="0"/>
              </a:rPr>
              <a:t>Copyright Regulations 1969</a:t>
            </a:r>
          </a:p>
          <a:p>
            <a:pPr algn="ctr">
              <a:spcAft>
                <a:spcPts val="2100"/>
              </a:spcAft>
            </a:pPr>
            <a:r>
              <a:rPr lang="en-AU" sz="1600" b="1">
                <a:solidFill>
                  <a:schemeClr val="tx2"/>
                </a:solidFill>
                <a:latin typeface="+mn-lt"/>
                <a:cs typeface="Arial" panose="020B0604020202020204" pitchFamily="34" charset="0"/>
              </a:rPr>
              <a:t>Warning</a:t>
            </a:r>
          </a:p>
          <a:p>
            <a:pPr algn="just">
              <a:lnSpc>
                <a:spcPct val="95000"/>
              </a:lnSpc>
              <a:spcAft>
                <a:spcPts val="1800"/>
              </a:spcAft>
            </a:pPr>
            <a:r>
              <a:rPr lang="en-AU" sz="1200" spc="70">
                <a:solidFill>
                  <a:schemeClr val="tx2"/>
                </a:solidFill>
                <a:latin typeface="+mn-lt"/>
                <a:cs typeface="Arial" panose="020B0604020202020204" pitchFamily="34" charset="0"/>
              </a:rPr>
              <a:t>This material has been reproduced and communicated to you by or on behalf of the University of Melbourne pursuant to Part VB of the </a:t>
            </a:r>
            <a:r>
              <a:rPr lang="en-AU" sz="1200" i="1" spc="70">
                <a:solidFill>
                  <a:schemeClr val="tx2"/>
                </a:solidFill>
                <a:latin typeface="+mn-lt"/>
                <a:cs typeface="Arial" panose="020B0604020202020204" pitchFamily="34" charset="0"/>
              </a:rPr>
              <a:t>Copyright Act 1968 (the Act)</a:t>
            </a:r>
            <a:r>
              <a:rPr lang="en-AU" sz="1200" spc="70">
                <a:solidFill>
                  <a:schemeClr val="tx2"/>
                </a:solidFill>
                <a:latin typeface="+mn-lt"/>
                <a:cs typeface="Arial" panose="020B0604020202020204" pitchFamily="34" charset="0"/>
              </a:rPr>
              <a:t>.</a:t>
            </a:r>
          </a:p>
          <a:p>
            <a:pPr algn="just">
              <a:lnSpc>
                <a:spcPct val="95000"/>
              </a:lnSpc>
              <a:spcAft>
                <a:spcPts val="1200"/>
              </a:spcAft>
            </a:pPr>
            <a:r>
              <a:rPr lang="en-AU" sz="1200" spc="70">
                <a:solidFill>
                  <a:schemeClr val="tx2"/>
                </a:solidFill>
                <a:latin typeface="+mn-lt"/>
                <a:cs typeface="Arial" panose="020B0604020202020204" pitchFamily="34" charset="0"/>
              </a:rPr>
              <a:t>The material in this communication may be subject to copyright under the Act. Any further copying or communication of this material by you may be the subject of copyright protection under the Act.</a:t>
            </a:r>
          </a:p>
          <a:p>
            <a:pPr algn="ctr">
              <a:lnSpc>
                <a:spcPct val="95000"/>
              </a:lnSpc>
              <a:spcBef>
                <a:spcPts val="900"/>
              </a:spcBef>
            </a:pPr>
            <a:r>
              <a:rPr lang="en-AU" sz="1600" b="1">
                <a:solidFill>
                  <a:schemeClr val="tx2"/>
                </a:solidFill>
                <a:latin typeface="+mn-lt"/>
                <a:cs typeface="Arial" panose="020B0604020202020204" pitchFamily="34" charset="0"/>
              </a:rPr>
              <a:t>Do not remove this notice</a:t>
            </a:r>
            <a:endParaRPr lang="en-US" sz="1600" b="1">
              <a:solidFill>
                <a:schemeClr val="tx2"/>
              </a:solidFill>
              <a:latin typeface="+mn-lt"/>
              <a:cs typeface="Arial" panose="020B0604020202020204" pitchFamily="34" charset="0"/>
            </a:endParaRPr>
          </a:p>
        </p:txBody>
      </p:sp>
    </p:spTree>
    <p:extLst>
      <p:ext uri="{BB962C8B-B14F-4D97-AF65-F5344CB8AC3E}">
        <p14:creationId xmlns:p14="http://schemas.microsoft.com/office/powerpoint/2010/main" val="1385344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6E367CBC-79E3-3344-A0A5-804BAECC8D74}"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AE91D4A-6337-014D-A9EE-F04DDA0A0B15}"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72463026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AA9FE300-830C-924B-8C58-F4C7E86CD0DA}"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EA780873-51DC-4D45-AA16-FBA03E77E596}"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r>
              <a:rPr lang="en-AU" noProof="0"/>
              <a:t>MProfPsych orientation 2021</a:t>
            </a:r>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CC648140-FF97-3B4C-BFA2-985536419DAE}" type="datetime1">
              <a:t>2/24/26</a:t>
            </a:fld>
            <a:endParaRPr lang="en-AU" noProof="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44373596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73D47344-DF3F-AA45-B516-221A58F21C2C}" type="datetime1">
              <a:t>2/24/26</a:t>
            </a:fld>
            <a:endParaRPr lang="en-AU" noProof="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7462895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r>
              <a:rPr lang="en-AU" noProof="0"/>
              <a:t>MProfPsych orientation 2021</a:t>
            </a:r>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93790BFE-166A-5345-96E4-B86A96D20A86}" type="datetime1">
              <a:t>2/24/26</a:t>
            </a:fld>
            <a:endParaRPr lang="en-AU" noProof="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023973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r>
              <a:rPr lang="en-AU" noProof="0"/>
              <a:t>MProfPsych orientation 2021</a:t>
            </a:r>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DCF65DCE-32B3-F44B-9640-C847B21AC7CF}" type="datetime1">
              <a:t>2/24/26</a:t>
            </a:fld>
            <a:endParaRPr lang="en-AU" noProof="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2262753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r>
              <a:rPr lang="en-AU" noProof="0"/>
              <a:t>MProfPsych orientation 2021</a:t>
            </a:r>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42164DE9-6CAE-2045-9380-CD5764469F64}" type="datetime1">
              <a:t>2/24/26</a:t>
            </a:fld>
            <a:endParaRPr lang="en-AU" noProof="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31090125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Warning Notice">
    <p:spTree>
      <p:nvGrpSpPr>
        <p:cNvPr id="1" name=""/>
        <p:cNvGrpSpPr/>
        <p:nvPr/>
      </p:nvGrpSpPr>
      <p:grpSpPr>
        <a:xfrm>
          <a:off x="0" y="0"/>
          <a:ext cx="0" cy="0"/>
          <a:chOff x="0" y="0"/>
          <a:chExt cx="0" cy="0"/>
        </a:xfrm>
      </p:grpSpPr>
      <p:sp>
        <p:nvSpPr>
          <p:cNvPr id="7" name="TextBox 6">
            <a:hlinkClick r:id="rId2"/>
            <a:extLst>
              <a:ext uri="{FF2B5EF4-FFF2-40B4-BE49-F238E27FC236}">
                <a16:creationId xmlns:a16="http://schemas.microsoft.com/office/drawing/2014/main" id="{00671A2E-EA7A-424A-9762-5BBA9FC47364}"/>
              </a:ext>
            </a:extLst>
          </p:cNvPr>
          <p:cNvSpPr txBox="1"/>
          <p:nvPr userDrawn="1"/>
        </p:nvSpPr>
        <p:spPr>
          <a:xfrm>
            <a:off x="3434687" y="1512990"/>
            <a:ext cx="5322626" cy="3553995"/>
          </a:xfrm>
          <a:prstGeom prst="rect">
            <a:avLst/>
          </a:prstGeom>
          <a:solidFill>
            <a:schemeClr val="bg1"/>
          </a:solidFill>
          <a:ln>
            <a:solidFill>
              <a:schemeClr val="accent1"/>
            </a:solidFill>
          </a:ln>
        </p:spPr>
        <p:txBody>
          <a:bodyPr wrap="square" lIns="216000" tIns="216000" rIns="216000" bIns="216000" rtlCol="0">
            <a:spAutoFit/>
          </a:bodyPr>
          <a:lstStyle/>
          <a:p>
            <a:pPr algn="ctr">
              <a:spcAft>
                <a:spcPts val="1200"/>
              </a:spcAft>
            </a:pPr>
            <a:r>
              <a:rPr lang="en-AU" sz="1600">
                <a:solidFill>
                  <a:schemeClr val="tx2"/>
                </a:solidFill>
                <a:latin typeface="+mn-lt"/>
                <a:cs typeface="Arial" panose="020B0604020202020204" pitchFamily="34" charset="0"/>
              </a:rPr>
              <a:t>COMMONWEALTH OF AUSTRALIA</a:t>
            </a:r>
          </a:p>
          <a:p>
            <a:pPr algn="ctr">
              <a:spcAft>
                <a:spcPts val="1800"/>
              </a:spcAft>
            </a:pPr>
            <a:r>
              <a:rPr lang="en-AU" sz="1200" i="1" spc="100">
                <a:solidFill>
                  <a:schemeClr val="tx2"/>
                </a:solidFill>
                <a:latin typeface="+mn-lt"/>
                <a:cs typeface="Arial" panose="020B0604020202020204" pitchFamily="34" charset="0"/>
              </a:rPr>
              <a:t>Copyright Regulations 1969</a:t>
            </a:r>
          </a:p>
          <a:p>
            <a:pPr algn="ctr">
              <a:spcAft>
                <a:spcPts val="2100"/>
              </a:spcAft>
            </a:pPr>
            <a:r>
              <a:rPr lang="en-AU" sz="1600" b="1">
                <a:solidFill>
                  <a:schemeClr val="tx2"/>
                </a:solidFill>
                <a:latin typeface="+mn-lt"/>
                <a:cs typeface="Arial" panose="020B0604020202020204" pitchFamily="34" charset="0"/>
              </a:rPr>
              <a:t>Warning</a:t>
            </a:r>
          </a:p>
          <a:p>
            <a:pPr algn="just">
              <a:lnSpc>
                <a:spcPct val="95000"/>
              </a:lnSpc>
              <a:spcAft>
                <a:spcPts val="1800"/>
              </a:spcAft>
            </a:pPr>
            <a:r>
              <a:rPr lang="en-AU" sz="1200" spc="70">
                <a:solidFill>
                  <a:schemeClr val="tx2"/>
                </a:solidFill>
                <a:latin typeface="+mn-lt"/>
                <a:cs typeface="Arial" panose="020B0604020202020204" pitchFamily="34" charset="0"/>
              </a:rPr>
              <a:t>This material has been reproduced and communicated to you by or on behalf of the University of Melbourne pursuant to Part VB of the </a:t>
            </a:r>
            <a:r>
              <a:rPr lang="en-AU" sz="1200" i="1" spc="70">
                <a:solidFill>
                  <a:schemeClr val="tx2"/>
                </a:solidFill>
                <a:latin typeface="+mn-lt"/>
                <a:cs typeface="Arial" panose="020B0604020202020204" pitchFamily="34" charset="0"/>
              </a:rPr>
              <a:t>Copyright Act 1968 (the Act)</a:t>
            </a:r>
            <a:r>
              <a:rPr lang="en-AU" sz="1200" spc="70">
                <a:solidFill>
                  <a:schemeClr val="tx2"/>
                </a:solidFill>
                <a:latin typeface="+mn-lt"/>
                <a:cs typeface="Arial" panose="020B0604020202020204" pitchFamily="34" charset="0"/>
              </a:rPr>
              <a:t>.</a:t>
            </a:r>
          </a:p>
          <a:p>
            <a:pPr algn="just">
              <a:lnSpc>
                <a:spcPct val="95000"/>
              </a:lnSpc>
              <a:spcAft>
                <a:spcPts val="1200"/>
              </a:spcAft>
            </a:pPr>
            <a:r>
              <a:rPr lang="en-AU" sz="1200" spc="70">
                <a:solidFill>
                  <a:schemeClr val="tx2"/>
                </a:solidFill>
                <a:latin typeface="+mn-lt"/>
                <a:cs typeface="Arial" panose="020B0604020202020204" pitchFamily="34" charset="0"/>
              </a:rPr>
              <a:t>The material in this communication may be subject to copyright under the Act. Any further copying or communication of this material by you may be the subject of copyright protection under the Act.</a:t>
            </a:r>
          </a:p>
          <a:p>
            <a:pPr algn="ctr">
              <a:lnSpc>
                <a:spcPct val="95000"/>
              </a:lnSpc>
              <a:spcBef>
                <a:spcPts val="900"/>
              </a:spcBef>
            </a:pPr>
            <a:r>
              <a:rPr lang="en-AU" sz="1600" b="1">
                <a:solidFill>
                  <a:schemeClr val="tx2"/>
                </a:solidFill>
                <a:latin typeface="+mn-lt"/>
                <a:cs typeface="Arial" panose="020B0604020202020204" pitchFamily="34" charset="0"/>
              </a:rPr>
              <a:t>Do not remove this notice</a:t>
            </a:r>
            <a:endParaRPr lang="en-US" sz="1600" b="1">
              <a:solidFill>
                <a:schemeClr val="tx2"/>
              </a:solidFill>
              <a:latin typeface="+mn-lt"/>
              <a:cs typeface="Arial" panose="020B0604020202020204" pitchFamily="34" charset="0"/>
            </a:endParaRPr>
          </a:p>
        </p:txBody>
      </p:sp>
    </p:spTree>
    <p:extLst>
      <p:ext uri="{BB962C8B-B14F-4D97-AF65-F5344CB8AC3E}">
        <p14:creationId xmlns:p14="http://schemas.microsoft.com/office/powerpoint/2010/main" val="20024935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291661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2680219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4439700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7246302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291661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F8E4A9F8-889A-5E46-A1D9-E94F196C4CAC}"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B4BEF8-1DAA-534C-9D71-0A33594A670B}"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431AA37-CE9A-4843-A234-C599A26FAF90}"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7EF3E90-688D-D946-B125-5EDCBFA62559}"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Tree>
    <p:extLst>
      <p:ext uri="{BB962C8B-B14F-4D97-AF65-F5344CB8AC3E}">
        <p14:creationId xmlns:p14="http://schemas.microsoft.com/office/powerpoint/2010/main" val="14423349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Divider slide title</a:t>
            </a:r>
          </a:p>
          <a:p>
            <a:pPr lvl="1"/>
            <a:r>
              <a:rPr lang="en-AU" noProof="0"/>
              <a:t>Two</a:t>
            </a:r>
          </a:p>
          <a:p>
            <a:pPr lvl="2"/>
            <a:r>
              <a:rPr lang="en-AU" noProof="0"/>
              <a:t>Three</a:t>
            </a:r>
          </a:p>
          <a:p>
            <a:pPr lvl="8"/>
            <a:r>
              <a:rPr lang="en-AU" noProof="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458023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B95A6414-0789-344B-8670-A3630FDC2F6E}"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9135734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86210798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r>
              <a:rPr lang="en-AU" noProof="0"/>
              <a:t>MProfPsych orientation 2021</a:t>
            </a:r>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Tree>
    <p:extLst>
      <p:ext uri="{BB962C8B-B14F-4D97-AF65-F5344CB8AC3E}">
        <p14:creationId xmlns:p14="http://schemas.microsoft.com/office/powerpoint/2010/main" val="7704854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329A6320-847A-B740-A2EC-D3D63BFD786F}" type="datetime1">
              <a:t>2/24/26</a:t>
            </a:fld>
            <a:endParaRPr lang="en-AU" noProof="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632943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E554D26C-BA68-1D4F-9F45-051B8E0D1F1A}" type="datetime1">
              <a:t>2/24/26</a:t>
            </a:fld>
            <a:endParaRPr lang="en-AU" noProof="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3316539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5A66D050-7A72-B34A-95A4-1A4C85C0856E}" type="datetime1">
              <a:t>2/24/26</a:t>
            </a:fld>
            <a:endParaRPr lang="en-AU" noProof="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34025247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r>
              <a:rPr lang="en-AU" noProof="0"/>
              <a:t>MProfPsych orientation 2021</a:t>
            </a:r>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8CC618AA-3034-4F43-9D5A-DBF21DC68DAC}" type="datetime1">
              <a:t>2/24/26</a:t>
            </a:fld>
            <a:endParaRPr lang="en-AU" noProof="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7526296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subtitle</a:t>
            </a:r>
          </a:p>
          <a:p>
            <a:pPr lvl="1"/>
            <a:r>
              <a:rPr lang="en-AU" noProof="0"/>
              <a:t>Two</a:t>
            </a:r>
          </a:p>
          <a:p>
            <a:pPr lvl="2"/>
            <a:r>
              <a:rPr lang="en-AU" noProof="0"/>
              <a:t>Three</a:t>
            </a:r>
          </a:p>
          <a:p>
            <a:pPr lvl="8"/>
            <a:r>
              <a:rPr lang="en-AU" noProof="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4BA14BF-76A0-1845-B134-7EF24BFC9786}"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8F10DA4-314C-A142-BD4A-908E08F75888}" type="datetime1">
              <a:t>2/24/26</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r>
              <a:rPr lang="en-AU" noProof="0"/>
              <a:t>MProfPsych orientation 2021</a:t>
            </a:r>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284868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theme" Target="../theme/theme2.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3.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18" Type="http://schemas.openxmlformats.org/officeDocument/2006/relationships/slideLayout" Target="../slideLayouts/slideLayout76.xml"/><Relationship Id="rId3" Type="http://schemas.openxmlformats.org/officeDocument/2006/relationships/slideLayout" Target="../slideLayouts/slideLayout61.xml"/><Relationship Id="rId21" Type="http://schemas.openxmlformats.org/officeDocument/2006/relationships/slideLayout" Target="../slideLayouts/slideLayout79.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0" Type="http://schemas.openxmlformats.org/officeDocument/2006/relationships/slideLayout" Target="../slideLayouts/slideLayout78.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10" Type="http://schemas.openxmlformats.org/officeDocument/2006/relationships/slideLayout" Target="../slideLayouts/slideLayout68.xml"/><Relationship Id="rId19" Type="http://schemas.openxmlformats.org/officeDocument/2006/relationships/slideLayout" Target="../slideLayouts/slideLayout77.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 Id="rId22"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880E839-919D-AC45-8E48-8395DAE386B8}" type="datetime1">
              <a:t>2/24/26</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r>
              <a:rPr lang="en-AU" noProof="0"/>
              <a:t>MProfPsych orientation 2021</a:t>
            </a:r>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769" r:id="rId1"/>
    <p:sldLayoutId id="2147483664" r:id="rId2"/>
    <p:sldLayoutId id="2147483666" r:id="rId3"/>
    <p:sldLayoutId id="2147483663" r:id="rId4"/>
    <p:sldLayoutId id="2147483765" r:id="rId5"/>
    <p:sldLayoutId id="2147483766" r:id="rId6"/>
    <p:sldLayoutId id="2147483667" r:id="rId7"/>
    <p:sldLayoutId id="2147483713" r:id="rId8"/>
    <p:sldLayoutId id="2147483668" r:id="rId9"/>
    <p:sldLayoutId id="2147483669" r:id="rId10"/>
    <p:sldLayoutId id="2147483649" r:id="rId11"/>
    <p:sldLayoutId id="2147483656" r:id="rId12"/>
    <p:sldLayoutId id="2147483658" r:id="rId13"/>
    <p:sldLayoutId id="2147483767" r:id="rId14"/>
    <p:sldLayoutId id="2147483670" r:id="rId15"/>
    <p:sldLayoutId id="2147483672" r:id="rId16"/>
    <p:sldLayoutId id="2147483673" r:id="rId17"/>
    <p:sldLayoutId id="2147483674" r:id="rId18"/>
    <p:sldLayoutId id="2147483675" r:id="rId19"/>
    <p:sldLayoutId id="2147483676" r:id="rId20"/>
    <p:sldLayoutId id="2147483671" r:id="rId21"/>
    <p:sldLayoutId id="2147483793" r:id="rId22"/>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BC36B75D-092C-6F45-8247-7A18B52383A8}" type="datetime1">
              <a:t>2/24/26</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r>
              <a:rPr lang="en-AU" noProof="0"/>
              <a:t>MProfPsych orientation 2021</a:t>
            </a:r>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744BD159-70DA-124B-A810-7E63C4B17511}" type="datetime1">
              <a:t>2/24/26</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r>
              <a:rPr lang="en-AU" noProof="0"/>
              <a:t>MProfPsych orientation 2021</a:t>
            </a:r>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70" r:id="rId1"/>
    <p:sldLayoutId id="2147483719" r:id="rId2"/>
    <p:sldLayoutId id="2147483720" r:id="rId3"/>
    <p:sldLayoutId id="2147483721" r:id="rId4"/>
    <p:sldLayoutId id="2147483722" r:id="rId5"/>
    <p:sldLayoutId id="2147483768" r:id="rId6"/>
    <p:sldLayoutId id="2147483726" r:id="rId7"/>
    <p:sldLayoutId id="2147483727" r:id="rId8"/>
    <p:sldLayoutId id="2147483728" r:id="rId9"/>
    <p:sldLayoutId id="2147483729" r:id="rId10"/>
    <p:sldLayoutId id="2147483730" r:id="rId11"/>
    <p:sldLayoutId id="2147483732" r:id="rId12"/>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D9A91573-BC46-AB45-B1FB-F8D449E10726}" type="datetime1">
              <a:t>2/24/26</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r>
              <a:rPr lang="en-AU" noProof="0"/>
              <a:t>MProfPsych orientation 2021</a:t>
            </a:r>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 id="2147483783" r:id="rId12"/>
    <p:sldLayoutId id="2147483784" r:id="rId13"/>
    <p:sldLayoutId id="2147483785" r:id="rId14"/>
    <p:sldLayoutId id="2147483786" r:id="rId15"/>
    <p:sldLayoutId id="2147483787" r:id="rId16"/>
    <p:sldLayoutId id="2147483788" r:id="rId17"/>
    <p:sldLayoutId id="2147483789" r:id="rId18"/>
    <p:sldLayoutId id="2147483790" r:id="rId19"/>
    <p:sldLayoutId id="2147483791" r:id="rId20"/>
    <p:sldLayoutId id="2147483792" r:id="rId2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29.png"/></Relationships>
</file>

<file path=ppt/slides/_rels/slide1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1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4.xml"/><Relationship Id="rId1" Type="http://schemas.openxmlformats.org/officeDocument/2006/relationships/slideLayout" Target="../slideLayouts/slideLayout21.xml"/><Relationship Id="rId5" Type="http://schemas.openxmlformats.org/officeDocument/2006/relationships/hyperlink" Target="https://creativecommons.org/licenses/by-sa/3.0/" TargetMode="External"/><Relationship Id="rId4" Type="http://schemas.openxmlformats.org/officeDocument/2006/relationships/hyperlink" Target="http://english.stackexchange.com/questions/205907/what-is-the-word-for-a-road-that-vanishes-into-the-distance"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35.jpeg"/><Relationship Id="rId4" Type="http://schemas.openxmlformats.org/officeDocument/2006/relationships/image" Target="../media/image20.jpeg"/></Relationships>
</file>

<file path=ppt/slides/_rels/slide17.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38.png"/></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2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35.jpeg"/></Relationships>
</file>

<file path=ppt/slides/_rels/slide23.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hyperlink" Target="https://www.psychologyboard.gov.au/Standards-and-Guidelines/Registration-Standards.aspx" TargetMode="Externa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2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46.png"/><Relationship Id="rId4" Type="http://schemas.openxmlformats.org/officeDocument/2006/relationships/image" Target="../media/image48.jpeg"/></Relationships>
</file>

<file path=ppt/slides/_rels/slide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3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8.xml"/><Relationship Id="rId1" Type="http://schemas.openxmlformats.org/officeDocument/2006/relationships/slideLayout" Target="../slideLayouts/slideLayout15.xml"/><Relationship Id="rId5" Type="http://schemas.openxmlformats.org/officeDocument/2006/relationships/image" Target="../media/image46.png"/><Relationship Id="rId4" Type="http://schemas.openxmlformats.org/officeDocument/2006/relationships/hyperlink" Target="http://www.pngall.com/dance-studio-png"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0.xml"/><Relationship Id="rId1" Type="http://schemas.openxmlformats.org/officeDocument/2006/relationships/slideLayout" Target="../slideLayouts/slideLayout8.xml"/><Relationship Id="rId4" Type="http://schemas.openxmlformats.org/officeDocument/2006/relationships/chart" Target="../charts/chart1.xml"/></Relationships>
</file>

<file path=ppt/slides/_rels/slide3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2.xml"/></Relationships>
</file>

<file path=ppt/slides/_rels/slide3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2.xml"/><Relationship Id="rId1" Type="http://schemas.openxmlformats.org/officeDocument/2006/relationships/slideLayout" Target="../slideLayouts/slideLayout53.xml"/><Relationship Id="rId4" Type="http://schemas.openxmlformats.org/officeDocument/2006/relationships/image" Target="../media/image54.jpe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jpeg"/><Relationship Id="rId4" Type="http://schemas.openxmlformats.org/officeDocument/2006/relationships/image" Target="../media/image19.jpeg"/></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image" Target="../media/image25.jpe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26.tiff"/><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graphicFrame>
        <p:nvGraphicFramePr>
          <p:cNvPr id="4" name="Table 3">
            <a:extLst>
              <a:ext uri="{FF2B5EF4-FFF2-40B4-BE49-F238E27FC236}">
                <a16:creationId xmlns:a16="http://schemas.microsoft.com/office/drawing/2014/main" id="{4FDA829A-5AA0-FC47-838F-79D7575489A4}"/>
              </a:ext>
            </a:extLst>
          </p:cNvPr>
          <p:cNvGraphicFramePr>
            <a:graphicFrameLocks noGrp="1"/>
          </p:cNvGraphicFramePr>
          <p:nvPr>
            <p:extLst>
              <p:ext uri="{D42A27DB-BD31-4B8C-83A1-F6EECF244321}">
                <p14:modId xmlns:p14="http://schemas.microsoft.com/office/powerpoint/2010/main" val="3564698269"/>
              </p:ext>
            </p:extLst>
          </p:nvPr>
        </p:nvGraphicFramePr>
        <p:xfrm>
          <a:off x="537210" y="1996440"/>
          <a:ext cx="7994605" cy="4541520"/>
        </p:xfrm>
        <a:graphic>
          <a:graphicData uri="http://schemas.openxmlformats.org/drawingml/2006/table">
            <a:tbl>
              <a:tblPr/>
              <a:tblGrid>
                <a:gridCol w="7994605">
                  <a:extLst>
                    <a:ext uri="{9D8B030D-6E8A-4147-A177-3AD203B41FA5}">
                      <a16:colId xmlns:a16="http://schemas.microsoft.com/office/drawing/2014/main" val="576068710"/>
                    </a:ext>
                  </a:extLst>
                </a:gridCol>
              </a:tblGrid>
              <a:tr h="2357627">
                <a:tc>
                  <a:txBody>
                    <a:bodyPr/>
                    <a:lstStyle/>
                    <a:p>
                      <a:endParaRPr lang="en-AU" sz="1800" dirty="0">
                        <a:effectLst/>
                        <a:latin typeface="+mj-lt"/>
                        <a:ea typeface="Microsoft Himalaya" pitchFamily="2" charset="0"/>
                        <a:cs typeface="Microsoft Himalaya" pitchFamily="2" charset="0"/>
                      </a:endParaRPr>
                    </a:p>
                    <a:p>
                      <a:pPr lvl="0">
                        <a:buNone/>
                      </a:pPr>
                      <a:r>
                        <a:rPr lang="en-AU" sz="4000" b="0" dirty="0">
                          <a:solidFill>
                            <a:schemeClr val="bg1"/>
                          </a:solidFill>
                          <a:effectLst/>
                          <a:latin typeface="+mj-lt"/>
                          <a:ea typeface="Microsoft Himalaya"/>
                          <a:cs typeface="Microsoft Himalaya"/>
                        </a:rPr>
                        <a:t>Master of Professional</a:t>
                      </a:r>
                    </a:p>
                    <a:p>
                      <a:pPr lvl="0">
                        <a:buNone/>
                      </a:pPr>
                      <a:r>
                        <a:rPr lang="en-AU" sz="4000" b="0" dirty="0">
                          <a:solidFill>
                            <a:schemeClr val="bg1"/>
                          </a:solidFill>
                          <a:effectLst/>
                          <a:latin typeface="+mj-lt"/>
                          <a:ea typeface="Microsoft Himalaya"/>
                          <a:cs typeface="Microsoft Himalaya"/>
                        </a:rPr>
                        <a:t>Psychology </a:t>
                      </a:r>
                    </a:p>
                    <a:p>
                      <a:pPr lvl="0">
                        <a:buNone/>
                      </a:pPr>
                      <a:r>
                        <a:rPr lang="en-AU" sz="3200" b="0" dirty="0">
                          <a:solidFill>
                            <a:schemeClr val="bg1"/>
                          </a:solidFill>
                          <a:effectLst/>
                          <a:latin typeface="+mj-lt"/>
                          <a:ea typeface="Microsoft Himalaya"/>
                          <a:cs typeface="Microsoft Himalaya"/>
                        </a:rPr>
                        <a:t>(</a:t>
                      </a:r>
                      <a:r>
                        <a:rPr lang="en-AU" sz="3200" b="0" dirty="0" err="1">
                          <a:solidFill>
                            <a:schemeClr val="bg1"/>
                          </a:solidFill>
                          <a:effectLst/>
                          <a:latin typeface="+mj-lt"/>
                          <a:ea typeface="Microsoft Himalaya"/>
                          <a:cs typeface="Microsoft Himalaya"/>
                        </a:rPr>
                        <a:t>MProfPsych</a:t>
                      </a:r>
                      <a:r>
                        <a:rPr lang="en-AU" sz="3200" b="0" dirty="0">
                          <a:solidFill>
                            <a:schemeClr val="bg1"/>
                          </a:solidFill>
                          <a:effectLst/>
                          <a:latin typeface="+mj-lt"/>
                          <a:ea typeface="Microsoft Himalaya"/>
                          <a:cs typeface="Microsoft Himalaya"/>
                        </a:rPr>
                        <a:t> / MPP)</a:t>
                      </a:r>
                    </a:p>
                    <a:p>
                      <a:pPr lvl="0">
                        <a:buNone/>
                      </a:pPr>
                      <a:endParaRPr lang="en-AU" sz="3200" b="1" dirty="0">
                        <a:solidFill>
                          <a:schemeClr val="bg1"/>
                        </a:solidFill>
                        <a:effectLst/>
                        <a:latin typeface="Calibri"/>
                      </a:endParaRPr>
                    </a:p>
                    <a:p>
                      <a:pPr lvl="0">
                        <a:buNone/>
                      </a:pPr>
                      <a:r>
                        <a:rPr lang="en-AU" sz="2800" b="0" dirty="0">
                          <a:solidFill>
                            <a:schemeClr val="bg1"/>
                          </a:solidFill>
                          <a:effectLst/>
                          <a:latin typeface="Calibri"/>
                        </a:rPr>
                        <a:t>Orientation 2026</a:t>
                      </a:r>
                    </a:p>
                    <a:p>
                      <a:pPr lvl="0">
                        <a:buNone/>
                      </a:pPr>
                      <a:endParaRPr lang="en-AU" sz="2800" b="0" dirty="0">
                        <a:solidFill>
                          <a:schemeClr val="bg1"/>
                        </a:solidFill>
                        <a:effectLst/>
                        <a:latin typeface="Calibri"/>
                      </a:endParaRPr>
                    </a:p>
                    <a:p>
                      <a:pPr lvl="0">
                        <a:buNone/>
                      </a:pPr>
                      <a:r>
                        <a:rPr lang="en-AU" sz="2000" b="0" dirty="0">
                          <a:solidFill>
                            <a:schemeClr val="bg1"/>
                          </a:solidFill>
                          <a:effectLst/>
                          <a:latin typeface="Calibri"/>
                        </a:rPr>
                        <a:t>A/Prof Margaret Osborne</a:t>
                      </a:r>
                      <a:r>
                        <a:rPr lang="en-AU" sz="2000" b="0" dirty="0">
                          <a:solidFill>
                            <a:srgbClr val="0070C0"/>
                          </a:solidFill>
                          <a:effectLst/>
                          <a:latin typeface="Calibri"/>
                        </a:rPr>
                        <a:t> </a:t>
                      </a:r>
                      <a:r>
                        <a:rPr lang="en-AU" sz="2000" b="0" dirty="0">
                          <a:solidFill>
                            <a:srgbClr val="00B0F0"/>
                          </a:solidFill>
                          <a:effectLst/>
                          <a:latin typeface="Calibri"/>
                        </a:rPr>
                        <a:t>Convenor</a:t>
                      </a:r>
                    </a:p>
                    <a:p>
                      <a:pPr lvl="0">
                        <a:buNone/>
                      </a:pPr>
                      <a:r>
                        <a:rPr lang="en-AU" sz="2000" b="0" dirty="0">
                          <a:solidFill>
                            <a:schemeClr val="bg1"/>
                          </a:solidFill>
                          <a:effectLst/>
                          <a:latin typeface="Calibri"/>
                        </a:rPr>
                        <a:t>Lisa Catania </a:t>
                      </a:r>
                      <a:r>
                        <a:rPr lang="en-AU" sz="2000" b="0" dirty="0">
                          <a:solidFill>
                            <a:srgbClr val="00B0F0"/>
                          </a:solidFill>
                          <a:effectLst/>
                          <a:latin typeface="Calibri"/>
                        </a:rPr>
                        <a:t>Placement Coordinator</a:t>
                      </a:r>
                    </a:p>
                    <a:p>
                      <a:pPr lvl="0">
                        <a:buNone/>
                      </a:pPr>
                      <a:endParaRPr lang="en-AU" sz="1200" b="0" dirty="0">
                        <a:solidFill>
                          <a:srgbClr val="00B0F0"/>
                        </a:solidFill>
                        <a:effectLst/>
                        <a:latin typeface="Calibri"/>
                      </a:endParaRPr>
                    </a:p>
                    <a:p>
                      <a:pPr lvl="0">
                        <a:buNone/>
                      </a:pPr>
                      <a:endParaRPr lang="en-AU" sz="2800" b="1" dirty="0">
                        <a:solidFill>
                          <a:schemeClr val="bg1"/>
                        </a:solidFill>
                        <a:effectLst/>
                        <a:latin typeface="Calibri"/>
                      </a:endParaRPr>
                    </a:p>
                  </a:txBody>
                  <a:tcPr marL="47625" marR="47625" marT="0" marB="0">
                    <a:lnL>
                      <a:noFill/>
                    </a:lnL>
                    <a:lnR>
                      <a:noFill/>
                    </a:lnR>
                    <a:lnT>
                      <a:noFill/>
                    </a:lnT>
                    <a:lnB>
                      <a:noFill/>
                    </a:lnB>
                  </a:tcPr>
                </a:tc>
                <a:extLst>
                  <a:ext uri="{0D108BD9-81ED-4DB2-BD59-A6C34878D82A}">
                    <a16:rowId xmlns:a16="http://schemas.microsoft.com/office/drawing/2014/main" val="1710735384"/>
                  </a:ext>
                </a:extLst>
              </a:tr>
            </a:tbl>
          </a:graphicData>
        </a:graphic>
      </p:graphicFrame>
      <p:sp>
        <p:nvSpPr>
          <p:cNvPr id="6" name="Rectangle 1">
            <a:extLst>
              <a:ext uri="{FF2B5EF4-FFF2-40B4-BE49-F238E27FC236}">
                <a16:creationId xmlns:a16="http://schemas.microsoft.com/office/drawing/2014/main" id="{66975E34-522B-3E4C-A409-87D73AD1AFA1}"/>
              </a:ext>
            </a:extLst>
          </p:cNvPr>
          <p:cNvSpPr>
            <a:spLocks noChangeArrowheads="1"/>
          </p:cNvSpPr>
          <p:nvPr/>
        </p:nvSpPr>
        <p:spPr bwMode="auto">
          <a:xfrm>
            <a:off x="315913" y="3171825"/>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900" b="0" i="0" u="none" strike="noStrike" cap="none" normalizeH="0" baseline="0">
                <a:ln>
                  <a:noFill/>
                </a:ln>
                <a:solidFill>
                  <a:schemeClr val="tx1"/>
                </a:solidFill>
                <a:effectLst/>
                <a:latin typeface="Calibri" panose="020F0502020204030204" pitchFamily="34" charset="0"/>
              </a:rPr>
            </a:br>
            <a:endParaRPr kumimoji="0" lang="en-US" altLang="en-US" sz="1800" b="0" i="0" u="none" strike="noStrike" cap="none" normalizeH="0" baseline="0">
              <a:ln>
                <a:noFill/>
              </a:ln>
              <a:solidFill>
                <a:schemeClr val="tx1"/>
              </a:solidFill>
              <a:effectLst/>
              <a:latin typeface="Arial" panose="020B0604020202020204" pitchFamily="34" charset="0"/>
            </a:endParaRPr>
          </a:p>
        </p:txBody>
      </p:sp>
      <p:pic>
        <p:nvPicPr>
          <p:cNvPr id="8" name="Picture Placeholder 7" descr="A street sign next to a tree&#10;&#10;Description automatically generated">
            <a:extLst>
              <a:ext uri="{FF2B5EF4-FFF2-40B4-BE49-F238E27FC236}">
                <a16:creationId xmlns:a16="http://schemas.microsoft.com/office/drawing/2014/main" id="{C8A3C7D0-7701-9343-95BA-B83253C532CD}"/>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16102" r="16102"/>
          <a:stretch>
            <a:fillRect/>
          </a:stretch>
        </p:blipFill>
        <p:spPr/>
      </p:pic>
    </p:spTree>
    <p:extLst>
      <p:ext uri="{BB962C8B-B14F-4D97-AF65-F5344CB8AC3E}">
        <p14:creationId xmlns:p14="http://schemas.microsoft.com/office/powerpoint/2010/main" val="27312543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DFA9E8-8B23-8F4B-954A-BED6D3212BCB}"/>
              </a:ext>
            </a:extLst>
          </p:cNvPr>
          <p:cNvSpPr>
            <a:spLocks noGrp="1"/>
          </p:cNvSpPr>
          <p:nvPr>
            <p:ph type="title"/>
          </p:nvPr>
        </p:nvSpPr>
        <p:spPr/>
        <p:txBody>
          <a:bodyPr/>
          <a:lstStyle/>
          <a:p>
            <a:r>
              <a:rPr lang="en-US"/>
              <a:t>Advanced Design &amp; Data Analysis </a:t>
            </a:r>
            <a:r>
              <a:rPr lang="en-US" b="0"/>
              <a:t>(PSYC40005</a:t>
            </a:r>
            <a:r>
              <a:rPr lang="en-US"/>
              <a:t>)</a:t>
            </a:r>
            <a:endParaRPr lang="en-US" b="0"/>
          </a:p>
        </p:txBody>
      </p:sp>
      <p:sp>
        <p:nvSpPr>
          <p:cNvPr id="3" name="Content Placeholder 2">
            <a:extLst>
              <a:ext uri="{FF2B5EF4-FFF2-40B4-BE49-F238E27FC236}">
                <a16:creationId xmlns:a16="http://schemas.microsoft.com/office/drawing/2014/main" id="{E52E8F3C-CCEF-A34C-A503-581E9715DE75}"/>
              </a:ext>
            </a:extLst>
          </p:cNvPr>
          <p:cNvSpPr>
            <a:spLocks noGrp="1"/>
          </p:cNvSpPr>
          <p:nvPr>
            <p:ph idx="1"/>
          </p:nvPr>
        </p:nvSpPr>
        <p:spPr>
          <a:xfrm>
            <a:off x="3317631" y="1435114"/>
            <a:ext cx="8335778" cy="4376944"/>
          </a:xfrm>
        </p:spPr>
        <p:txBody>
          <a:bodyPr>
            <a:normAutofit/>
          </a:bodyPr>
          <a:lstStyle/>
          <a:p>
            <a:endParaRPr lang="en-AU" b="0" i="0" u="sng">
              <a:solidFill>
                <a:srgbClr val="2D2D2D"/>
              </a:solidFill>
              <a:effectLst/>
              <a:latin typeface="Lato Extended"/>
            </a:endParaRPr>
          </a:p>
          <a:p>
            <a:endParaRPr lang="en-AU" u="sng">
              <a:solidFill>
                <a:srgbClr val="2D2D2D"/>
              </a:solidFill>
              <a:latin typeface="Lato Extended"/>
            </a:endParaRPr>
          </a:p>
          <a:p>
            <a:endParaRPr lang="en-AU" u="sng">
              <a:solidFill>
                <a:srgbClr val="2D2D2D"/>
              </a:solidFill>
              <a:latin typeface="Lato Extended"/>
            </a:endParaRPr>
          </a:p>
          <a:p>
            <a:endParaRPr lang="en-AU" u="sng">
              <a:solidFill>
                <a:srgbClr val="2D2D2D"/>
              </a:solidFill>
              <a:latin typeface="Lato Extended"/>
            </a:endParaRPr>
          </a:p>
          <a:p>
            <a:endParaRPr lang="en-AU" u="sng">
              <a:solidFill>
                <a:srgbClr val="2D2D2D"/>
              </a:solidFill>
              <a:latin typeface="Lato Extended"/>
            </a:endParaRPr>
          </a:p>
          <a:p>
            <a:endParaRPr lang="en-AU" u="sng">
              <a:solidFill>
                <a:srgbClr val="2D2D2D"/>
              </a:solidFill>
              <a:latin typeface="Lato Extended"/>
            </a:endParaRPr>
          </a:p>
          <a:p>
            <a:endParaRPr lang="en-AU" u="sng">
              <a:solidFill>
                <a:srgbClr val="2D2D2D"/>
              </a:solidFill>
              <a:latin typeface="Lato Extended"/>
            </a:endParaRPr>
          </a:p>
          <a:p>
            <a:endParaRPr lang="en-AU" u="sng">
              <a:solidFill>
                <a:srgbClr val="2D2D2D"/>
              </a:solidFill>
              <a:latin typeface="Lato Extended"/>
            </a:endParaRPr>
          </a:p>
          <a:p>
            <a:pPr algn="r"/>
            <a:r>
              <a:rPr lang="en-AU">
                <a:solidFill>
                  <a:srgbClr val="2D2D2D"/>
                </a:solidFill>
                <a:latin typeface="Lato Extended"/>
              </a:rPr>
              <a:t>		</a:t>
            </a:r>
            <a:endParaRPr lang="en-US" i="1">
              <a:solidFill>
                <a:srgbClr val="0070C0"/>
              </a:solidFill>
            </a:endParaRPr>
          </a:p>
        </p:txBody>
      </p:sp>
      <p:sp>
        <p:nvSpPr>
          <p:cNvPr id="5" name="Slide Number Placeholder 4">
            <a:extLst>
              <a:ext uri="{FF2B5EF4-FFF2-40B4-BE49-F238E27FC236}">
                <a16:creationId xmlns:a16="http://schemas.microsoft.com/office/drawing/2014/main" id="{9F0ACBDD-E990-7044-B842-1577F2AE6BFA}"/>
              </a:ext>
            </a:extLst>
          </p:cNvPr>
          <p:cNvSpPr>
            <a:spLocks noGrp="1"/>
          </p:cNvSpPr>
          <p:nvPr>
            <p:ph type="sldNum" sz="quarter" idx="12"/>
          </p:nvPr>
        </p:nvSpPr>
        <p:spPr/>
        <p:txBody>
          <a:bodyPr/>
          <a:lstStyle/>
          <a:p>
            <a:fld id="{DC22DD25-61AE-413C-B4D2-EF2365C9B2E1}" type="slidenum">
              <a:rPr lang="en-AU" noProof="0" smtClean="0"/>
              <a:t>10</a:t>
            </a:fld>
            <a:endParaRPr lang="en-AU" noProof="0"/>
          </a:p>
        </p:txBody>
      </p:sp>
      <p:sp>
        <p:nvSpPr>
          <p:cNvPr id="28" name="TextBox 27">
            <a:extLst>
              <a:ext uri="{FF2B5EF4-FFF2-40B4-BE49-F238E27FC236}">
                <a16:creationId xmlns:a16="http://schemas.microsoft.com/office/drawing/2014/main" id="{C0C9EF28-DA18-5348-A2B7-08B62C2D5154}"/>
              </a:ext>
            </a:extLst>
          </p:cNvPr>
          <p:cNvSpPr txBox="1"/>
          <p:nvPr/>
        </p:nvSpPr>
        <p:spPr>
          <a:xfrm>
            <a:off x="9874835" y="4289136"/>
            <a:ext cx="1849930" cy="892552"/>
          </a:xfrm>
          <a:prstGeom prst="rect">
            <a:avLst/>
          </a:prstGeom>
          <a:noFill/>
        </p:spPr>
        <p:txBody>
          <a:bodyPr wrap="none" rtlCol="0">
            <a:spAutoFit/>
          </a:bodyPr>
          <a:lstStyle/>
          <a:p>
            <a:pPr algn="r"/>
            <a:r>
              <a:rPr lang="en-US" i="1">
                <a:solidFill>
                  <a:srgbClr val="0070C0"/>
                </a:solidFill>
              </a:rPr>
              <a:t>Andrew Legg</a:t>
            </a:r>
          </a:p>
          <a:p>
            <a:pPr algn="r"/>
            <a:r>
              <a:rPr lang="en-US" sz="1600">
                <a:solidFill>
                  <a:srgbClr val="0070C0"/>
                </a:solidFill>
              </a:rPr>
              <a:t>Subject Coordinator</a:t>
            </a:r>
          </a:p>
          <a:p>
            <a:pPr algn="r"/>
            <a:endParaRPr lang="en-US">
              <a:solidFill>
                <a:srgbClr val="0070C0"/>
              </a:solidFill>
            </a:endParaRPr>
          </a:p>
        </p:txBody>
      </p:sp>
      <p:sp>
        <p:nvSpPr>
          <p:cNvPr id="7" name="AutoShape 6">
            <a:extLst>
              <a:ext uri="{FF2B5EF4-FFF2-40B4-BE49-F238E27FC236}">
                <a16:creationId xmlns:a16="http://schemas.microsoft.com/office/drawing/2014/main" id="{65FDD7AF-D21E-10A2-16AE-81F5D3F9CC29}"/>
              </a:ext>
            </a:extLst>
          </p:cNvPr>
          <p:cNvSpPr>
            <a:spLocks noChangeAspect="1" noChangeArrowheads="1"/>
          </p:cNvSpPr>
          <p:nvPr/>
        </p:nvSpPr>
        <p:spPr bwMode="auto">
          <a:xfrm>
            <a:off x="4832350" y="1657350"/>
            <a:ext cx="2527300" cy="35433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 name="Picture 9" descr="A person in a blue shirt&#10;&#10;Description automatically generated">
            <a:extLst>
              <a:ext uri="{FF2B5EF4-FFF2-40B4-BE49-F238E27FC236}">
                <a16:creationId xmlns:a16="http://schemas.microsoft.com/office/drawing/2014/main" id="{E66DAB29-DE0B-EA75-55E2-2EEC3E5788C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52804" y="1497023"/>
            <a:ext cx="1886369" cy="2639425"/>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D80A359F-D2D9-2C49-31A7-EFA89A89A738}"/>
              </a:ext>
            </a:extLst>
          </p:cNvPr>
          <p:cNvSpPr txBox="1"/>
          <p:nvPr/>
        </p:nvSpPr>
        <p:spPr>
          <a:xfrm>
            <a:off x="385173" y="1657350"/>
            <a:ext cx="7314339" cy="5016758"/>
          </a:xfrm>
          <a:prstGeom prst="rect">
            <a:avLst/>
          </a:prstGeom>
          <a:noFill/>
        </p:spPr>
        <p:txBody>
          <a:bodyPr wrap="square" rtlCol="0">
            <a:spAutoFit/>
          </a:bodyPr>
          <a:lstStyle/>
          <a:p>
            <a:r>
              <a:rPr lang="en-AU" sz="1600" b="0" i="0">
                <a:effectLst/>
              </a:rPr>
              <a:t>This subject assumes you know the content of the Melbourne School of Psychological Sciences 3rd level undergraduate course, Research Methods for Human Inquiry (or an equivalent course at a different institution).</a:t>
            </a:r>
          </a:p>
          <a:p>
            <a:br>
              <a:rPr lang="en-AU" sz="1600"/>
            </a:br>
            <a:r>
              <a:rPr lang="en-AU" sz="1600" b="0" i="0">
                <a:effectLst/>
              </a:rPr>
              <a:t>In particular, we assume you have a background in the following topics:</a:t>
            </a:r>
          </a:p>
          <a:p>
            <a:pPr marL="285750" indent="-285750">
              <a:buFont typeface="Arial" panose="020B0604020202020204" pitchFamily="34" charset="0"/>
              <a:buChar char="•"/>
            </a:pPr>
            <a:r>
              <a:rPr lang="en-AU" sz="1600" b="0" i="0">
                <a:effectLst/>
              </a:rPr>
              <a:t>Normal distribution theory, null hypothesis significance testing</a:t>
            </a:r>
            <a:endParaRPr lang="en-AU" sz="1600"/>
          </a:p>
          <a:p>
            <a:pPr marL="285750" indent="-285750">
              <a:buFont typeface="Arial" panose="020B0604020202020204" pitchFamily="34" charset="0"/>
              <a:buChar char="•"/>
            </a:pPr>
            <a:r>
              <a:rPr lang="en-AU" sz="1600" b="0" i="0">
                <a:effectLst/>
              </a:rPr>
              <a:t>Descriptive statistics</a:t>
            </a:r>
            <a:endParaRPr lang="en-AU" sz="1600"/>
          </a:p>
          <a:p>
            <a:pPr marL="285750" indent="-285750">
              <a:buFont typeface="Arial" panose="020B0604020202020204" pitchFamily="34" charset="0"/>
              <a:buChar char="•"/>
            </a:pPr>
            <a:r>
              <a:rPr lang="en-AU" sz="1600" b="0" i="0">
                <a:effectLst/>
              </a:rPr>
              <a:t>Contingency table analysis (e.g. chi-squared tests)</a:t>
            </a:r>
            <a:endParaRPr lang="en-AU" sz="1600"/>
          </a:p>
          <a:p>
            <a:pPr marL="285750" indent="-285750">
              <a:buFont typeface="Arial" panose="020B0604020202020204" pitchFamily="34" charset="0"/>
              <a:buChar char="•"/>
            </a:pPr>
            <a:r>
              <a:rPr lang="en-AU" sz="1600" b="0" i="0">
                <a:effectLst/>
              </a:rPr>
              <a:t>t-tests, ANOVA</a:t>
            </a:r>
            <a:endParaRPr lang="en-AU" sz="1600"/>
          </a:p>
          <a:p>
            <a:pPr marL="285750" indent="-285750">
              <a:buFont typeface="Arial" panose="020B0604020202020204" pitchFamily="34" charset="0"/>
              <a:buChar char="•"/>
            </a:pPr>
            <a:r>
              <a:rPr lang="en-AU" sz="1600" b="0" i="0">
                <a:effectLst/>
              </a:rPr>
              <a:t>Correlation, linear regression</a:t>
            </a:r>
          </a:p>
          <a:p>
            <a:endParaRPr lang="en-AU" sz="1600"/>
          </a:p>
          <a:p>
            <a:r>
              <a:rPr lang="en-AU" sz="1600"/>
              <a:t>THEN =&gt;</a:t>
            </a:r>
          </a:p>
          <a:p>
            <a:pPr marL="285750" indent="-285750">
              <a:buFont typeface="Arial" panose="020B0604020202020204" pitchFamily="34" charset="0"/>
              <a:buChar char="•"/>
            </a:pPr>
            <a:r>
              <a:rPr lang="en-AU" sz="1600" b="0" i="0">
                <a:effectLst/>
              </a:rPr>
              <a:t>Mediation analysis and moderation analysis</a:t>
            </a:r>
          </a:p>
          <a:p>
            <a:pPr marL="285750" indent="-285750">
              <a:buFont typeface="Arial" panose="020B0604020202020204" pitchFamily="34" charset="0"/>
              <a:buChar char="•"/>
            </a:pPr>
            <a:r>
              <a:rPr lang="en-AU" sz="1600" b="0" i="0">
                <a:effectLst/>
              </a:rPr>
              <a:t>Exploratory factor analysis (EFA) and principal component analysis (PCA)</a:t>
            </a:r>
          </a:p>
          <a:p>
            <a:pPr marL="285750" indent="-285750">
              <a:buFont typeface="Arial" panose="020B0604020202020204" pitchFamily="34" charset="0"/>
              <a:buChar char="•"/>
            </a:pPr>
            <a:r>
              <a:rPr lang="en-AU" sz="1600" b="0" i="0">
                <a:effectLst/>
              </a:rPr>
              <a:t>Structural equation modeling, including confirmatory factor analysis (CFA), path models, and full structural equation models</a:t>
            </a:r>
          </a:p>
          <a:p>
            <a:pPr marL="285750" indent="-285750">
              <a:buFont typeface="Arial" panose="020B0604020202020204" pitchFamily="34" charset="0"/>
              <a:buChar char="•"/>
            </a:pPr>
            <a:r>
              <a:rPr lang="en-AU" sz="1600" b="0" i="0">
                <a:effectLst/>
              </a:rPr>
              <a:t>Logistic regression and loglinear modelling</a:t>
            </a:r>
          </a:p>
          <a:p>
            <a:pPr marL="285750" indent="-285750">
              <a:buFont typeface="Arial" panose="020B0604020202020204" pitchFamily="34" charset="0"/>
              <a:buChar char="•"/>
            </a:pPr>
            <a:r>
              <a:rPr lang="en-AU" sz="1600" b="0" i="0">
                <a:effectLst/>
              </a:rPr>
              <a:t>MANOVA and ANCOVA</a:t>
            </a:r>
            <a:endParaRPr lang="en-AU" sz="1600"/>
          </a:p>
          <a:p>
            <a:pPr marL="285750" indent="-285750">
              <a:buFont typeface="Arial" panose="020B0604020202020204" pitchFamily="34" charset="0"/>
              <a:buChar char="•"/>
            </a:pPr>
            <a:r>
              <a:rPr lang="en-AU" sz="1600" b="0" i="0">
                <a:effectLst/>
              </a:rPr>
              <a:t>Multilevel modeling</a:t>
            </a:r>
          </a:p>
          <a:p>
            <a:pPr marL="285750" indent="-285750">
              <a:buFont typeface="Arial" panose="020B0604020202020204" pitchFamily="34" charset="0"/>
              <a:buChar char="•"/>
            </a:pPr>
            <a:r>
              <a:rPr lang="en-AU" sz="1600" b="0" i="0">
                <a:effectLst/>
              </a:rPr>
              <a:t>Clustering and multidimensional scaling (MDS)</a:t>
            </a:r>
            <a:endParaRPr lang="en-AU" sz="1600" b="0" i="0">
              <a:effectLst/>
              <a:latin typeface="Times New Roman" panose="02020603050405020304" pitchFamily="18" charset="0"/>
            </a:endParaRPr>
          </a:p>
        </p:txBody>
      </p:sp>
      <p:sp>
        <p:nvSpPr>
          <p:cNvPr id="12" name="TextBox 11">
            <a:extLst>
              <a:ext uri="{FF2B5EF4-FFF2-40B4-BE49-F238E27FC236}">
                <a16:creationId xmlns:a16="http://schemas.microsoft.com/office/drawing/2014/main" id="{F318A249-C699-310B-93F3-B872CFFFE981}"/>
              </a:ext>
            </a:extLst>
          </p:cNvPr>
          <p:cNvSpPr txBox="1"/>
          <p:nvPr/>
        </p:nvSpPr>
        <p:spPr>
          <a:xfrm>
            <a:off x="7787473" y="4864114"/>
            <a:ext cx="4119824" cy="1569660"/>
          </a:xfrm>
          <a:prstGeom prst="rect">
            <a:avLst/>
          </a:prstGeom>
          <a:noFill/>
        </p:spPr>
        <p:txBody>
          <a:bodyPr wrap="square" rtlCol="0">
            <a:spAutoFit/>
          </a:bodyPr>
          <a:lstStyle/>
          <a:p>
            <a:pPr algn="r"/>
            <a:r>
              <a:rPr lang="en-AU" sz="1200" b="0" i="1" u="sng">
                <a:solidFill>
                  <a:srgbClr val="0070C0"/>
                </a:solidFill>
                <a:effectLst/>
                <a:latin typeface="Lato Extended"/>
              </a:rPr>
              <a:t>Bio:</a:t>
            </a:r>
            <a:r>
              <a:rPr lang="en-AU" sz="1200" b="0" i="1">
                <a:solidFill>
                  <a:srgbClr val="0070C0"/>
                </a:solidFill>
                <a:effectLst/>
                <a:latin typeface="Lato Extended"/>
              </a:rPr>
              <a:t> I'm the principal coordinator of the subject with a longstanding affection for research methods, having taught in this subject and the third-year subjects (PSYC30013/PSYC40014) for some years</a:t>
            </a:r>
            <a:r>
              <a:rPr lang="en-AU" sz="1200" i="1">
                <a:solidFill>
                  <a:srgbClr val="0070C0"/>
                </a:solidFill>
                <a:latin typeface="Lato Extended"/>
              </a:rPr>
              <a:t>, and also more recently co-coordinating the third-year RM subjects with Prof Andy Perfors.</a:t>
            </a:r>
            <a:r>
              <a:rPr lang="en-AU" sz="1200" b="0" i="1">
                <a:solidFill>
                  <a:srgbClr val="0070C0"/>
                </a:solidFill>
                <a:effectLst/>
                <a:latin typeface="Lato Extended"/>
              </a:rPr>
              <a:t> Outside of these roles, I am a practicing clinical psychologist with particular interests in acceptance and commitment therapy (ACT) and schema therapy.</a:t>
            </a:r>
            <a:endParaRPr lang="en-US" sz="1200"/>
          </a:p>
        </p:txBody>
      </p:sp>
    </p:spTree>
    <p:extLst>
      <p:ext uri="{BB962C8B-B14F-4D97-AF65-F5344CB8AC3E}">
        <p14:creationId xmlns:p14="http://schemas.microsoft.com/office/powerpoint/2010/main" val="3911197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8B1CB4-4B45-934F-A8CC-03742BF3A446}"/>
              </a:ext>
            </a:extLst>
          </p:cNvPr>
          <p:cNvSpPr>
            <a:spLocks noGrp="1"/>
          </p:cNvSpPr>
          <p:nvPr>
            <p:ph type="title"/>
          </p:nvPr>
        </p:nvSpPr>
        <p:spPr/>
        <p:txBody>
          <a:bodyPr/>
          <a:lstStyle/>
          <a:p>
            <a:r>
              <a:rPr lang="en-US"/>
              <a:t>Ethics &amp; Psychological Practice </a:t>
            </a:r>
            <a:r>
              <a:rPr lang="en-US" b="0"/>
              <a:t>(PSYC90110)</a:t>
            </a:r>
          </a:p>
        </p:txBody>
      </p:sp>
      <p:sp>
        <p:nvSpPr>
          <p:cNvPr id="3" name="Content Placeholder 2">
            <a:extLst>
              <a:ext uri="{FF2B5EF4-FFF2-40B4-BE49-F238E27FC236}">
                <a16:creationId xmlns:a16="http://schemas.microsoft.com/office/drawing/2014/main" id="{217ECDDF-0F43-8548-98A8-5D674726CF1D}"/>
              </a:ext>
            </a:extLst>
          </p:cNvPr>
          <p:cNvSpPr>
            <a:spLocks noGrp="1"/>
          </p:cNvSpPr>
          <p:nvPr>
            <p:ph idx="1"/>
          </p:nvPr>
        </p:nvSpPr>
        <p:spPr/>
        <p:txBody>
          <a:bodyPr/>
          <a:lstStyle/>
          <a:p>
            <a:r>
              <a:rPr lang="en-US" sz="2400"/>
              <a:t>Co-offered with PSYC40006.</a:t>
            </a:r>
          </a:p>
          <a:p>
            <a:endParaRPr lang="en-US" sz="1200"/>
          </a:p>
          <a:p>
            <a:r>
              <a:rPr lang="en-US" sz="2400"/>
              <a:t>Ethics in research and practice</a:t>
            </a:r>
          </a:p>
          <a:p>
            <a:endParaRPr lang="en-US" sz="1200"/>
          </a:p>
          <a:p>
            <a:r>
              <a:rPr lang="en-US" sz="2400"/>
              <a:t>Pre-professional skills: </a:t>
            </a:r>
          </a:p>
          <a:p>
            <a:pPr marL="342900" indent="-342900">
              <a:buFont typeface="Arial" panose="020B0604020202020204" pitchFamily="34" charset="0"/>
              <a:buChar char="•"/>
            </a:pPr>
            <a:r>
              <a:rPr lang="en-US"/>
              <a:t>interviewing &amp; counselling fundamentals</a:t>
            </a:r>
          </a:p>
          <a:p>
            <a:pPr marL="342900" indent="-342900">
              <a:buFont typeface="Arial" panose="020B0604020202020204" pitchFamily="34" charset="0"/>
              <a:buChar char="•"/>
            </a:pPr>
            <a:r>
              <a:rPr lang="en-US"/>
              <a:t>behaviour change, psychological testing</a:t>
            </a:r>
          </a:p>
          <a:p>
            <a:endParaRPr lang="en-US" sz="1400"/>
          </a:p>
          <a:p>
            <a:r>
              <a:rPr lang="en-US" sz="2400"/>
              <a:t>Evidence-based practice</a:t>
            </a:r>
          </a:p>
          <a:p>
            <a:endParaRPr lang="en-US" sz="1400"/>
          </a:p>
          <a:p>
            <a:r>
              <a:rPr lang="en-US" sz="2400"/>
              <a:t>Cross-cultural considerations</a:t>
            </a:r>
          </a:p>
          <a:p>
            <a:endParaRPr lang="en-US"/>
          </a:p>
        </p:txBody>
      </p:sp>
      <p:sp>
        <p:nvSpPr>
          <p:cNvPr id="5" name="Slide Number Placeholder 4">
            <a:extLst>
              <a:ext uri="{FF2B5EF4-FFF2-40B4-BE49-F238E27FC236}">
                <a16:creationId xmlns:a16="http://schemas.microsoft.com/office/drawing/2014/main" id="{A71ED4BC-DF35-C44C-B954-350C41F0803F}"/>
              </a:ext>
            </a:extLst>
          </p:cNvPr>
          <p:cNvSpPr>
            <a:spLocks noGrp="1"/>
          </p:cNvSpPr>
          <p:nvPr>
            <p:ph type="sldNum" sz="quarter" idx="12"/>
          </p:nvPr>
        </p:nvSpPr>
        <p:spPr/>
        <p:txBody>
          <a:bodyPr/>
          <a:lstStyle/>
          <a:p>
            <a:fld id="{DC22DD25-61AE-413C-B4D2-EF2365C9B2E1}" type="slidenum">
              <a:rPr lang="en-AU" noProof="0" smtClean="0"/>
              <a:t>11</a:t>
            </a:fld>
            <a:endParaRPr lang="en-AU" noProof="0"/>
          </a:p>
        </p:txBody>
      </p:sp>
      <p:sp>
        <p:nvSpPr>
          <p:cNvPr id="6" name="AutoShape 4">
            <a:extLst>
              <a:ext uri="{FF2B5EF4-FFF2-40B4-BE49-F238E27FC236}">
                <a16:creationId xmlns:a16="http://schemas.microsoft.com/office/drawing/2014/main" id="{08EF06B5-5D37-BB4C-A353-4E8AD6233B17}"/>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 name="Picture 8" descr="A person with long hair wearing a black shirt&#10;&#10;Description automatically generated">
            <a:extLst>
              <a:ext uri="{FF2B5EF4-FFF2-40B4-BE49-F238E27FC236}">
                <a16:creationId xmlns:a16="http://schemas.microsoft.com/office/drawing/2014/main" id="{61FDBAD2-2302-8DCF-43CC-8434EF1C08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56559" y="2139770"/>
            <a:ext cx="1927245" cy="2479964"/>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06E18449-7394-CDE3-444D-7A25CB782722}"/>
              </a:ext>
            </a:extLst>
          </p:cNvPr>
          <p:cNvSpPr txBox="1"/>
          <p:nvPr/>
        </p:nvSpPr>
        <p:spPr>
          <a:xfrm>
            <a:off x="8055189" y="4934453"/>
            <a:ext cx="3409908" cy="923330"/>
          </a:xfrm>
          <a:prstGeom prst="rect">
            <a:avLst/>
          </a:prstGeom>
          <a:noFill/>
        </p:spPr>
        <p:txBody>
          <a:bodyPr wrap="none" rtlCol="0">
            <a:spAutoFit/>
          </a:bodyPr>
          <a:lstStyle/>
          <a:p>
            <a:pPr algn="r"/>
            <a:r>
              <a:rPr lang="en-US" sz="2000" i="1">
                <a:solidFill>
                  <a:srgbClr val="0070C0"/>
                </a:solidFill>
              </a:rPr>
              <a:t>Dr </a:t>
            </a:r>
            <a:r>
              <a:rPr lang="en-AU" sz="2000" i="1">
                <a:solidFill>
                  <a:srgbClr val="0070C0"/>
                </a:solidFill>
              </a:rPr>
              <a:t>Vanja </a:t>
            </a:r>
            <a:r>
              <a:rPr lang="en-AU" sz="2000" i="1" err="1">
                <a:solidFill>
                  <a:srgbClr val="0070C0"/>
                </a:solidFill>
              </a:rPr>
              <a:t>Rozenblat</a:t>
            </a:r>
            <a:endParaRPr lang="en-US" sz="2000" i="1">
              <a:solidFill>
                <a:srgbClr val="0070C0"/>
              </a:solidFill>
            </a:endParaRPr>
          </a:p>
          <a:p>
            <a:pPr algn="r"/>
            <a:r>
              <a:rPr lang="en-US" sz="1600">
                <a:solidFill>
                  <a:srgbClr val="0070C0"/>
                </a:solidFill>
              </a:rPr>
              <a:t>Subject Coordinator &amp; lecturer</a:t>
            </a:r>
          </a:p>
          <a:p>
            <a:endParaRPr lang="en-US"/>
          </a:p>
        </p:txBody>
      </p:sp>
      <p:pic>
        <p:nvPicPr>
          <p:cNvPr id="4" name="Picture 3" descr="A diagram of a method of ethical practice&#10;&#10;Description automatically generated with medium confidence">
            <a:extLst>
              <a:ext uri="{FF2B5EF4-FFF2-40B4-BE49-F238E27FC236}">
                <a16:creationId xmlns:a16="http://schemas.microsoft.com/office/drawing/2014/main" id="{9F8AF7A4-C7A7-3A2E-30D6-E30F671244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6000" y="2349500"/>
            <a:ext cx="2641600" cy="2159000"/>
          </a:xfrm>
          <a:prstGeom prst="rect">
            <a:avLst/>
          </a:prstGeom>
        </p:spPr>
      </p:pic>
    </p:spTree>
    <p:extLst>
      <p:ext uri="{BB962C8B-B14F-4D97-AF65-F5344CB8AC3E}">
        <p14:creationId xmlns:p14="http://schemas.microsoft.com/office/powerpoint/2010/main" val="18563767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DFA9E8-8B23-8F4B-954A-BED6D3212BCB}"/>
              </a:ext>
            </a:extLst>
          </p:cNvPr>
          <p:cNvSpPr>
            <a:spLocks noGrp="1"/>
          </p:cNvSpPr>
          <p:nvPr>
            <p:ph type="title"/>
          </p:nvPr>
        </p:nvSpPr>
        <p:spPr/>
        <p:txBody>
          <a:bodyPr/>
          <a:lstStyle/>
          <a:p>
            <a:r>
              <a:rPr lang="en-US"/>
              <a:t>Wellbeing in Practice </a:t>
            </a:r>
            <a:r>
              <a:rPr lang="en-US" b="0"/>
              <a:t>(PSYC90111)</a:t>
            </a:r>
          </a:p>
        </p:txBody>
      </p:sp>
      <p:sp>
        <p:nvSpPr>
          <p:cNvPr id="3" name="Content Placeholder 2">
            <a:extLst>
              <a:ext uri="{FF2B5EF4-FFF2-40B4-BE49-F238E27FC236}">
                <a16:creationId xmlns:a16="http://schemas.microsoft.com/office/drawing/2014/main" id="{E52E8F3C-CCEF-A34C-A503-581E9715DE75}"/>
              </a:ext>
            </a:extLst>
          </p:cNvPr>
          <p:cNvSpPr>
            <a:spLocks noGrp="1"/>
          </p:cNvSpPr>
          <p:nvPr>
            <p:ph idx="1"/>
          </p:nvPr>
        </p:nvSpPr>
        <p:spPr>
          <a:xfrm>
            <a:off x="316357" y="1532415"/>
            <a:ext cx="6907403" cy="4376944"/>
          </a:xfrm>
        </p:spPr>
        <p:txBody>
          <a:bodyPr/>
          <a:lstStyle/>
          <a:p>
            <a:r>
              <a:rPr lang="en-US" dirty="0"/>
              <a:t>You learn about wellbeing </a:t>
            </a:r>
          </a:p>
          <a:p>
            <a:pPr marL="342900" indent="-342900">
              <a:buFontTx/>
              <a:buChar char="-"/>
            </a:pPr>
            <a:r>
              <a:rPr lang="en-US" dirty="0"/>
              <a:t>your own and other people’s</a:t>
            </a:r>
          </a:p>
          <a:p>
            <a:pPr marL="342900" indent="-342900">
              <a:buFontTx/>
              <a:buChar char="-"/>
            </a:pPr>
            <a:r>
              <a:rPr lang="en-US" dirty="0"/>
              <a:t>how to restore it, maintain it and improve it</a:t>
            </a:r>
          </a:p>
          <a:p>
            <a:pPr marL="342900" indent="-342900">
              <a:buFontTx/>
              <a:buChar char="-"/>
            </a:pPr>
            <a:r>
              <a:rPr lang="en-US" dirty="0"/>
              <a:t>how to practice wellbeing and how to help other people practice wellbeing </a:t>
            </a:r>
          </a:p>
          <a:p>
            <a:pPr marL="342900" indent="-342900">
              <a:buFontTx/>
              <a:buChar char="-"/>
            </a:pPr>
            <a:r>
              <a:rPr lang="en-US" dirty="0"/>
              <a:t>wellbeing in clinical practice.</a:t>
            </a:r>
          </a:p>
          <a:p>
            <a:endParaRPr lang="en-US" dirty="0"/>
          </a:p>
          <a:p>
            <a:r>
              <a:rPr lang="en-US" b="1" dirty="0"/>
              <a:t>Wellbeing as a system </a:t>
            </a:r>
            <a:r>
              <a:rPr lang="en-US" dirty="0"/>
              <a:t>– it is more than the sum of its interrelated parts - which include psychological, physical, social and emotional wellbeing components. </a:t>
            </a:r>
            <a:r>
              <a:rPr lang="en-US" b="1" dirty="0" err="1"/>
              <a:t>cf</a:t>
            </a:r>
            <a:r>
              <a:rPr lang="en-US" b="1" dirty="0"/>
              <a:t> First Nations &amp; Collaborative Practice - WOK</a:t>
            </a:r>
          </a:p>
          <a:p>
            <a:r>
              <a:rPr lang="en-US" dirty="0">
                <a:solidFill>
                  <a:srgbClr val="FF0000"/>
                </a:solidFill>
              </a:rPr>
              <a:t>*on-campus </a:t>
            </a:r>
            <a:r>
              <a:rPr lang="en-US" dirty="0"/>
              <a:t>	</a:t>
            </a:r>
            <a:r>
              <a:rPr lang="en-US" i="1" dirty="0">
                <a:solidFill>
                  <a:srgbClr val="00B050"/>
                </a:solidFill>
              </a:rPr>
              <a:t>When? </a:t>
            </a:r>
            <a:r>
              <a:rPr lang="en-US" dirty="0">
                <a:solidFill>
                  <a:srgbClr val="00B050"/>
                </a:solidFill>
              </a:rPr>
              <a:t>Mondays 4-5:30pm	</a:t>
            </a:r>
          </a:p>
          <a:p>
            <a:r>
              <a:rPr lang="en-US" i="1" dirty="0">
                <a:solidFill>
                  <a:srgbClr val="00B050"/>
                </a:solidFill>
              </a:rPr>
              <a:t>		Where?</a:t>
            </a:r>
            <a:r>
              <a:rPr lang="en-US" dirty="0">
                <a:solidFill>
                  <a:srgbClr val="00B050"/>
                </a:solidFill>
              </a:rPr>
              <a:t> RBB-718</a:t>
            </a:r>
          </a:p>
        </p:txBody>
      </p:sp>
      <p:sp>
        <p:nvSpPr>
          <p:cNvPr id="5" name="Slide Number Placeholder 4">
            <a:extLst>
              <a:ext uri="{FF2B5EF4-FFF2-40B4-BE49-F238E27FC236}">
                <a16:creationId xmlns:a16="http://schemas.microsoft.com/office/drawing/2014/main" id="{9F0ACBDD-E990-7044-B842-1577F2AE6BFA}"/>
              </a:ext>
            </a:extLst>
          </p:cNvPr>
          <p:cNvSpPr>
            <a:spLocks noGrp="1"/>
          </p:cNvSpPr>
          <p:nvPr>
            <p:ph type="sldNum" sz="quarter" idx="12"/>
          </p:nvPr>
        </p:nvSpPr>
        <p:spPr/>
        <p:txBody>
          <a:bodyPr/>
          <a:lstStyle/>
          <a:p>
            <a:fld id="{DC22DD25-61AE-413C-B4D2-EF2365C9B2E1}" type="slidenum">
              <a:rPr lang="en-AU" noProof="0" smtClean="0"/>
              <a:t>12</a:t>
            </a:fld>
            <a:endParaRPr lang="en-AU" noProof="0"/>
          </a:p>
        </p:txBody>
      </p:sp>
      <p:sp>
        <p:nvSpPr>
          <p:cNvPr id="6" name="TextBox 5">
            <a:extLst>
              <a:ext uri="{FF2B5EF4-FFF2-40B4-BE49-F238E27FC236}">
                <a16:creationId xmlns:a16="http://schemas.microsoft.com/office/drawing/2014/main" id="{B78AFF40-806E-BD4E-8B68-1809422C4CDA}"/>
              </a:ext>
            </a:extLst>
          </p:cNvPr>
          <p:cNvSpPr txBox="1"/>
          <p:nvPr/>
        </p:nvSpPr>
        <p:spPr>
          <a:xfrm>
            <a:off x="8445731" y="1902422"/>
            <a:ext cx="3495373" cy="584775"/>
          </a:xfrm>
          <a:prstGeom prst="rect">
            <a:avLst/>
          </a:prstGeom>
          <a:noFill/>
        </p:spPr>
        <p:txBody>
          <a:bodyPr wrap="square" rtlCol="0">
            <a:spAutoFit/>
          </a:bodyPr>
          <a:lstStyle/>
          <a:p>
            <a:pPr algn="r"/>
            <a:r>
              <a:rPr lang="en-US" sz="1600" i="1">
                <a:solidFill>
                  <a:srgbClr val="0070C0"/>
                </a:solidFill>
              </a:rPr>
              <a:t>A/Prof Margaret Osborne</a:t>
            </a:r>
          </a:p>
          <a:p>
            <a:pPr algn="r"/>
            <a:r>
              <a:rPr lang="en-US" sz="1600">
                <a:solidFill>
                  <a:srgbClr val="0070C0"/>
                </a:solidFill>
              </a:rPr>
              <a:t>Subject Coordinator &amp; lecturer</a:t>
            </a:r>
          </a:p>
        </p:txBody>
      </p:sp>
      <p:pic>
        <p:nvPicPr>
          <p:cNvPr id="4" name="Picture 3" descr="A person smiling for the camera&#10;&#10;Description automatically generated with medium confidence">
            <a:extLst>
              <a:ext uri="{FF2B5EF4-FFF2-40B4-BE49-F238E27FC236}">
                <a16:creationId xmlns:a16="http://schemas.microsoft.com/office/drawing/2014/main" id="{2B34E523-B3FB-0AEA-19E9-0273DFE86D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80952" y="320374"/>
            <a:ext cx="1794691" cy="1346018"/>
          </a:xfrm>
          <a:prstGeom prst="rect">
            <a:avLst/>
          </a:prstGeom>
          <a:ln>
            <a:noFill/>
          </a:ln>
          <a:effectLst>
            <a:outerShdw blurRad="292100" dist="139700" dir="2700000" algn="tl" rotWithShape="0">
              <a:srgbClr val="333333">
                <a:alpha val="65000"/>
              </a:srgbClr>
            </a:outerShdw>
          </a:effectLst>
        </p:spPr>
      </p:pic>
      <p:pic>
        <p:nvPicPr>
          <p:cNvPr id="10" name="Picture 9" descr="A book cover with text&#10;&#10;Description automatically generated">
            <a:extLst>
              <a:ext uri="{FF2B5EF4-FFF2-40B4-BE49-F238E27FC236}">
                <a16:creationId xmlns:a16="http://schemas.microsoft.com/office/drawing/2014/main" id="{AFF1AD94-3113-C5DD-E4DB-836478A00B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85369" y="2839615"/>
            <a:ext cx="2520690" cy="3354304"/>
          </a:xfrm>
          <a:prstGeom prst="rect">
            <a:avLst/>
          </a:prstGeom>
        </p:spPr>
      </p:pic>
      <p:sp>
        <p:nvSpPr>
          <p:cNvPr id="11" name="TextBox 10">
            <a:extLst>
              <a:ext uri="{FF2B5EF4-FFF2-40B4-BE49-F238E27FC236}">
                <a16:creationId xmlns:a16="http://schemas.microsoft.com/office/drawing/2014/main" id="{B74E1E27-5D79-9C02-3CC8-63F1E63740A1}"/>
              </a:ext>
            </a:extLst>
          </p:cNvPr>
          <p:cNvSpPr txBox="1"/>
          <p:nvPr/>
        </p:nvSpPr>
        <p:spPr>
          <a:xfrm>
            <a:off x="10895947" y="6359419"/>
            <a:ext cx="559769" cy="261610"/>
          </a:xfrm>
          <a:prstGeom prst="rect">
            <a:avLst/>
          </a:prstGeom>
          <a:noFill/>
        </p:spPr>
        <p:txBody>
          <a:bodyPr wrap="none" rtlCol="0">
            <a:spAutoFit/>
          </a:bodyPr>
          <a:lstStyle/>
          <a:p>
            <a:r>
              <a:rPr lang="en-US" sz="1050"/>
              <a:t>(2022)</a:t>
            </a:r>
          </a:p>
        </p:txBody>
      </p:sp>
    </p:spTree>
    <p:extLst>
      <p:ext uri="{BB962C8B-B14F-4D97-AF65-F5344CB8AC3E}">
        <p14:creationId xmlns:p14="http://schemas.microsoft.com/office/powerpoint/2010/main" val="16912125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37B818-9579-C787-1E5B-6EE9C79390D1}"/>
              </a:ext>
            </a:extLst>
          </p:cNvPr>
          <p:cNvSpPr>
            <a:spLocks noGrp="1"/>
          </p:cNvSpPr>
          <p:nvPr>
            <p:ph type="title"/>
          </p:nvPr>
        </p:nvSpPr>
        <p:spPr/>
        <p:txBody>
          <a:bodyPr/>
          <a:lstStyle/>
          <a:p>
            <a:endParaRPr lang="en-US"/>
          </a:p>
        </p:txBody>
      </p:sp>
      <p:pic>
        <p:nvPicPr>
          <p:cNvPr id="6" name="Content Placeholder 5" descr="A diagram of a diagram&#10;&#10;AI-generated content may be incorrect.">
            <a:extLst>
              <a:ext uri="{FF2B5EF4-FFF2-40B4-BE49-F238E27FC236}">
                <a16:creationId xmlns:a16="http://schemas.microsoft.com/office/drawing/2014/main" id="{99F9E616-1089-20BA-0219-AB005DD8A3B7}"/>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89147" y="26099"/>
            <a:ext cx="10468882" cy="6831901"/>
          </a:xfrm>
        </p:spPr>
      </p:pic>
      <p:sp>
        <p:nvSpPr>
          <p:cNvPr id="4" name="Slide Number Placeholder 3">
            <a:extLst>
              <a:ext uri="{FF2B5EF4-FFF2-40B4-BE49-F238E27FC236}">
                <a16:creationId xmlns:a16="http://schemas.microsoft.com/office/drawing/2014/main" id="{2C5B3416-35D1-D2B7-85D2-C6F995E22D0A}"/>
              </a:ext>
            </a:extLst>
          </p:cNvPr>
          <p:cNvSpPr>
            <a:spLocks noGrp="1"/>
          </p:cNvSpPr>
          <p:nvPr>
            <p:ph type="sldNum" sz="quarter" idx="12"/>
          </p:nvPr>
        </p:nvSpPr>
        <p:spPr/>
        <p:txBody>
          <a:bodyPr/>
          <a:lstStyle/>
          <a:p>
            <a:fld id="{DC22DD25-61AE-413C-B4D2-EF2365C9B2E1}" type="slidenum">
              <a:rPr lang="en-AU" noProof="0" smtClean="0"/>
              <a:t>13</a:t>
            </a:fld>
            <a:endParaRPr lang="en-AU" noProof="0"/>
          </a:p>
        </p:txBody>
      </p:sp>
    </p:spTree>
    <p:extLst>
      <p:ext uri="{BB962C8B-B14F-4D97-AF65-F5344CB8AC3E}">
        <p14:creationId xmlns:p14="http://schemas.microsoft.com/office/powerpoint/2010/main" val="11539931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road with trees on either side&#10;&#10;Description automatically generated with low confidence">
            <a:extLst>
              <a:ext uri="{FF2B5EF4-FFF2-40B4-BE49-F238E27FC236}">
                <a16:creationId xmlns:a16="http://schemas.microsoft.com/office/drawing/2014/main" id="{EE9BB1A0-201E-914D-AC0D-D7CDAE3927F7}"/>
              </a:ext>
            </a:extLst>
          </p:cNvPr>
          <p:cNvPicPr>
            <a:picLocks noChangeAspect="1"/>
          </p:cNvPicPr>
          <p:nvPr/>
        </p:nvPicPr>
        <p:blipFill>
          <a:blip r:embed="rId3">
            <a:alphaModFix amt="53000"/>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0" y="0"/>
            <a:ext cx="12192000" cy="6858000"/>
          </a:xfrm>
          <a:prstGeom prst="rect">
            <a:avLst/>
          </a:prstGeom>
        </p:spPr>
      </p:pic>
      <p:sp>
        <p:nvSpPr>
          <p:cNvPr id="2" name="Slide Number Placeholder 1">
            <a:extLst>
              <a:ext uri="{FF2B5EF4-FFF2-40B4-BE49-F238E27FC236}">
                <a16:creationId xmlns:a16="http://schemas.microsoft.com/office/drawing/2014/main" id="{EF0F3248-18DE-0447-BCC4-4F83A7008C71}"/>
              </a:ext>
            </a:extLst>
          </p:cNvPr>
          <p:cNvSpPr>
            <a:spLocks noGrp="1"/>
          </p:cNvSpPr>
          <p:nvPr>
            <p:ph type="sldNum" sz="quarter" idx="12"/>
          </p:nvPr>
        </p:nvSpPr>
        <p:spPr/>
        <p:txBody>
          <a:bodyPr/>
          <a:lstStyle/>
          <a:p>
            <a:fld id="{DC22DD25-61AE-413C-B4D2-EF2365C9B2E1}" type="slidenum">
              <a:rPr lang="en-AU" smtClean="0"/>
              <a:t>14</a:t>
            </a:fld>
            <a:endParaRPr lang="en-AU"/>
          </a:p>
        </p:txBody>
      </p:sp>
      <p:sp>
        <p:nvSpPr>
          <p:cNvPr id="4" name="TextBox 3">
            <a:extLst>
              <a:ext uri="{FF2B5EF4-FFF2-40B4-BE49-F238E27FC236}">
                <a16:creationId xmlns:a16="http://schemas.microsoft.com/office/drawing/2014/main" id="{0A4FF03B-A4E6-BA44-92A2-1464503B5B1D}"/>
              </a:ext>
            </a:extLst>
          </p:cNvPr>
          <p:cNvSpPr txBox="1"/>
          <p:nvPr/>
        </p:nvSpPr>
        <p:spPr>
          <a:xfrm>
            <a:off x="4189067" y="5476941"/>
            <a:ext cx="3802644" cy="584775"/>
          </a:xfrm>
          <a:prstGeom prst="rect">
            <a:avLst/>
          </a:prstGeom>
          <a:noFill/>
        </p:spPr>
        <p:txBody>
          <a:bodyPr wrap="none" rtlCol="0">
            <a:spAutoFit/>
          </a:bodyPr>
          <a:lstStyle/>
          <a:p>
            <a:r>
              <a:rPr lang="en-US" sz="3200" b="1">
                <a:solidFill>
                  <a:schemeClr val="tx2"/>
                </a:solidFill>
                <a:latin typeface="+mj-lt"/>
                <a:ea typeface="+mj-ea"/>
                <a:cs typeface="+mj-cs"/>
              </a:rPr>
              <a:t>Semester 2, 2025</a:t>
            </a:r>
          </a:p>
        </p:txBody>
      </p:sp>
      <p:sp>
        <p:nvSpPr>
          <p:cNvPr id="7" name="TextBox 6">
            <a:extLst>
              <a:ext uri="{FF2B5EF4-FFF2-40B4-BE49-F238E27FC236}">
                <a16:creationId xmlns:a16="http://schemas.microsoft.com/office/drawing/2014/main" id="{732757C5-6054-2944-B452-A0A7B5C29C07}"/>
              </a:ext>
            </a:extLst>
          </p:cNvPr>
          <p:cNvSpPr txBox="1"/>
          <p:nvPr/>
        </p:nvSpPr>
        <p:spPr>
          <a:xfrm>
            <a:off x="0" y="6858000"/>
            <a:ext cx="12192000" cy="230832"/>
          </a:xfrm>
          <a:prstGeom prst="rect">
            <a:avLst/>
          </a:prstGeom>
          <a:noFill/>
        </p:spPr>
        <p:txBody>
          <a:bodyPr wrap="square" rtlCol="0">
            <a:spAutoFit/>
          </a:bodyPr>
          <a:lstStyle/>
          <a:p>
            <a:r>
              <a:rPr lang="en-US" sz="900">
                <a:hlinkClick r:id="rId4" tooltip="http://english.stackexchange.com/questions/205907/what-is-the-word-for-a-road-that-vanishes-into-the-distance"/>
              </a:rPr>
              <a:t>This Photo</a:t>
            </a:r>
            <a:r>
              <a:rPr lang="en-US" sz="900"/>
              <a:t> by Unknown Author is licensed under </a:t>
            </a:r>
            <a:r>
              <a:rPr lang="en-US" sz="900">
                <a:hlinkClick r:id="rId5" tooltip="https://creativecommons.org/licenses/by-sa/3.0/"/>
              </a:rPr>
              <a:t>CC BY-SA</a:t>
            </a:r>
            <a:endParaRPr lang="en-US" sz="900"/>
          </a:p>
        </p:txBody>
      </p:sp>
    </p:spTree>
    <p:extLst>
      <p:ext uri="{BB962C8B-B14F-4D97-AF65-F5344CB8AC3E}">
        <p14:creationId xmlns:p14="http://schemas.microsoft.com/office/powerpoint/2010/main" val="20989170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5252CA-E0B3-FE44-A627-F72E4F27DF4C}"/>
              </a:ext>
            </a:extLst>
          </p:cNvPr>
          <p:cNvSpPr>
            <a:spLocks noGrp="1"/>
          </p:cNvSpPr>
          <p:nvPr>
            <p:ph type="title"/>
          </p:nvPr>
        </p:nvSpPr>
        <p:spPr/>
        <p:txBody>
          <a:bodyPr/>
          <a:lstStyle/>
          <a:p>
            <a:r>
              <a:rPr lang="en-US"/>
              <a:t>Attitude &amp; </a:t>
            </a:r>
            <a:r>
              <a:rPr lang="en-US" err="1"/>
              <a:t>Behaviour</a:t>
            </a:r>
            <a:r>
              <a:rPr lang="en-US"/>
              <a:t> Change </a:t>
            </a:r>
            <a:r>
              <a:rPr lang="en-US" b="0"/>
              <a:t>(PSYC90102) </a:t>
            </a:r>
            <a:r>
              <a:rPr lang="en-US" sz="2400" b="0"/>
              <a:t>*MAP</a:t>
            </a:r>
            <a:r>
              <a:rPr lang="en-US" b="0"/>
              <a:t> </a:t>
            </a:r>
          </a:p>
        </p:txBody>
      </p:sp>
      <p:sp>
        <p:nvSpPr>
          <p:cNvPr id="3" name="Content Placeholder 2">
            <a:extLst>
              <a:ext uri="{FF2B5EF4-FFF2-40B4-BE49-F238E27FC236}">
                <a16:creationId xmlns:a16="http://schemas.microsoft.com/office/drawing/2014/main" id="{572DFF2A-890E-BF45-A808-870A5C840E2D}"/>
              </a:ext>
            </a:extLst>
          </p:cNvPr>
          <p:cNvSpPr>
            <a:spLocks noGrp="1"/>
          </p:cNvSpPr>
          <p:nvPr>
            <p:ph idx="1"/>
          </p:nvPr>
        </p:nvSpPr>
        <p:spPr>
          <a:xfrm>
            <a:off x="392557" y="1867695"/>
            <a:ext cx="7958964" cy="4376944"/>
          </a:xfrm>
        </p:spPr>
        <p:txBody>
          <a:bodyPr/>
          <a:lstStyle/>
          <a:p>
            <a:r>
              <a:rPr lang="en-AU"/>
              <a:t>Focuses on the nature and structure of attitudes. </a:t>
            </a:r>
          </a:p>
          <a:p>
            <a:r>
              <a:rPr lang="en-AU"/>
              <a:t>	=&gt; how are attitudes formed?</a:t>
            </a:r>
          </a:p>
          <a:p>
            <a:r>
              <a:rPr lang="en-AU"/>
              <a:t>	=&gt; when and how can they be changed?</a:t>
            </a:r>
          </a:p>
          <a:p>
            <a:r>
              <a:rPr lang="en-AU"/>
              <a:t>	=&gt; do attitudes predict behaviour?</a:t>
            </a:r>
          </a:p>
          <a:p>
            <a:endParaRPr lang="en-AU"/>
          </a:p>
          <a:p>
            <a:r>
              <a:rPr lang="en-AU"/>
              <a:t>Emerging issues of implicit attitudes and the debates around implicit attitude measurement. </a:t>
            </a:r>
          </a:p>
          <a:p>
            <a:endParaRPr lang="en-AU"/>
          </a:p>
          <a:p>
            <a:r>
              <a:rPr lang="en-AU"/>
              <a:t>How attitude and behaviour change research impacts real world situations such as prejudice and discrimination, consumer behaviour, and social issues such as smoking, healthy eating and exercise initiatives.</a:t>
            </a:r>
            <a:endParaRPr lang="en-US"/>
          </a:p>
        </p:txBody>
      </p:sp>
      <p:sp>
        <p:nvSpPr>
          <p:cNvPr id="4" name="Slide Number Placeholder 3">
            <a:extLst>
              <a:ext uri="{FF2B5EF4-FFF2-40B4-BE49-F238E27FC236}">
                <a16:creationId xmlns:a16="http://schemas.microsoft.com/office/drawing/2014/main" id="{994390F3-1D12-054F-B866-11BCE33FCA9E}"/>
              </a:ext>
            </a:extLst>
          </p:cNvPr>
          <p:cNvSpPr>
            <a:spLocks noGrp="1"/>
          </p:cNvSpPr>
          <p:nvPr>
            <p:ph type="sldNum" sz="quarter" idx="12"/>
          </p:nvPr>
        </p:nvSpPr>
        <p:spPr/>
        <p:txBody>
          <a:bodyPr/>
          <a:lstStyle/>
          <a:p>
            <a:fld id="{DC22DD25-61AE-413C-B4D2-EF2365C9B2E1}" type="slidenum">
              <a:rPr lang="en-AU" noProof="0" smtClean="0"/>
              <a:t>15</a:t>
            </a:fld>
            <a:endParaRPr lang="en-AU" noProof="0"/>
          </a:p>
        </p:txBody>
      </p:sp>
      <p:sp>
        <p:nvSpPr>
          <p:cNvPr id="7" name="TextBox 6">
            <a:extLst>
              <a:ext uri="{FF2B5EF4-FFF2-40B4-BE49-F238E27FC236}">
                <a16:creationId xmlns:a16="http://schemas.microsoft.com/office/drawing/2014/main" id="{5E4969B5-08B5-4445-9AB1-4D0D685D711F}"/>
              </a:ext>
            </a:extLst>
          </p:cNvPr>
          <p:cNvSpPr txBox="1"/>
          <p:nvPr/>
        </p:nvSpPr>
        <p:spPr>
          <a:xfrm>
            <a:off x="9452610" y="3542797"/>
            <a:ext cx="184731" cy="338554"/>
          </a:xfrm>
          <a:prstGeom prst="rect">
            <a:avLst/>
          </a:prstGeom>
          <a:noFill/>
        </p:spPr>
        <p:txBody>
          <a:bodyPr wrap="none" lIns="91440" tIns="45720" rIns="91440" bIns="45720" rtlCol="0" anchor="t">
            <a:spAutoFit/>
          </a:bodyPr>
          <a:lstStyle/>
          <a:p>
            <a:endParaRPr lang="en-US" sz="1600" i="1">
              <a:cs typeface="Calibri"/>
            </a:endParaRPr>
          </a:p>
        </p:txBody>
      </p:sp>
      <p:sp>
        <p:nvSpPr>
          <p:cNvPr id="10" name="TextBox 9">
            <a:extLst>
              <a:ext uri="{FF2B5EF4-FFF2-40B4-BE49-F238E27FC236}">
                <a16:creationId xmlns:a16="http://schemas.microsoft.com/office/drawing/2014/main" id="{EF99F1CF-5CB9-7D4F-B305-D433E5B6F7DC}"/>
              </a:ext>
            </a:extLst>
          </p:cNvPr>
          <p:cNvSpPr txBox="1"/>
          <p:nvPr/>
        </p:nvSpPr>
        <p:spPr>
          <a:xfrm>
            <a:off x="9292468" y="6195027"/>
            <a:ext cx="184731" cy="338554"/>
          </a:xfrm>
          <a:prstGeom prst="rect">
            <a:avLst/>
          </a:prstGeom>
          <a:noFill/>
        </p:spPr>
        <p:txBody>
          <a:bodyPr wrap="none" lIns="91440" tIns="45720" rIns="91440" bIns="45720" rtlCol="0" anchor="t">
            <a:spAutoFit/>
          </a:bodyPr>
          <a:lstStyle/>
          <a:p>
            <a:endParaRPr lang="en-US" sz="1600" i="1">
              <a:cs typeface="Calibri"/>
            </a:endParaRPr>
          </a:p>
        </p:txBody>
      </p:sp>
      <p:sp>
        <p:nvSpPr>
          <p:cNvPr id="5" name="TextBox 4">
            <a:extLst>
              <a:ext uri="{FF2B5EF4-FFF2-40B4-BE49-F238E27FC236}">
                <a16:creationId xmlns:a16="http://schemas.microsoft.com/office/drawing/2014/main" id="{E1590F0B-E60D-6DEF-220D-5913CC568B82}"/>
              </a:ext>
            </a:extLst>
          </p:cNvPr>
          <p:cNvSpPr txBox="1"/>
          <p:nvPr/>
        </p:nvSpPr>
        <p:spPr>
          <a:xfrm>
            <a:off x="9132443" y="4899401"/>
            <a:ext cx="2743200" cy="5847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GB" sz="1600">
                <a:solidFill>
                  <a:srgbClr val="0070C0"/>
                </a:solidFill>
                <a:cs typeface="Calibri"/>
              </a:rPr>
              <a:t>A/Prof Camille Short</a:t>
            </a:r>
          </a:p>
          <a:p>
            <a:r>
              <a:rPr lang="en-GB" sz="1600">
                <a:solidFill>
                  <a:srgbClr val="0070C0"/>
                </a:solidFill>
                <a:cs typeface="Calibri"/>
              </a:rPr>
              <a:t>Subject coordinator, lecturer</a:t>
            </a:r>
          </a:p>
        </p:txBody>
      </p:sp>
      <p:pic>
        <p:nvPicPr>
          <p:cNvPr id="2050" name="Picture 2">
            <a:extLst>
              <a:ext uri="{FF2B5EF4-FFF2-40B4-BE49-F238E27FC236}">
                <a16:creationId xmlns:a16="http://schemas.microsoft.com/office/drawing/2014/main" id="{D18FEFC8-770D-8921-0AF2-3F39653812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8857" y="2407920"/>
            <a:ext cx="1927135" cy="218552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356381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27618-64BA-5E44-9DF3-6EE0169B4493}"/>
              </a:ext>
            </a:extLst>
          </p:cNvPr>
          <p:cNvSpPr>
            <a:spLocks noGrp="1"/>
          </p:cNvSpPr>
          <p:nvPr>
            <p:ph type="title"/>
          </p:nvPr>
        </p:nvSpPr>
        <p:spPr/>
        <p:txBody>
          <a:bodyPr anchor="t"/>
          <a:lstStyle/>
          <a:p>
            <a:r>
              <a:rPr lang="en-US"/>
              <a:t>Professional Psychology Skills 1 </a:t>
            </a:r>
            <a:r>
              <a:rPr lang="en-US" sz="2800" b="0"/>
              <a:t>(PSYC90113)</a:t>
            </a:r>
            <a:br>
              <a:rPr lang="en-US" sz="2800" b="0"/>
            </a:br>
            <a:r>
              <a:rPr lang="en-US" sz="1800" b="0"/>
              <a:t>18.75CP</a:t>
            </a:r>
            <a:endParaRPr lang="en-US" b="0"/>
          </a:p>
        </p:txBody>
      </p:sp>
      <p:sp>
        <p:nvSpPr>
          <p:cNvPr id="3" name="Content Placeholder 2">
            <a:extLst>
              <a:ext uri="{FF2B5EF4-FFF2-40B4-BE49-F238E27FC236}">
                <a16:creationId xmlns:a16="http://schemas.microsoft.com/office/drawing/2014/main" id="{A1656E78-C84B-1C4A-A921-745DB800C3ED}"/>
              </a:ext>
            </a:extLst>
          </p:cNvPr>
          <p:cNvSpPr>
            <a:spLocks noGrp="1"/>
          </p:cNvSpPr>
          <p:nvPr>
            <p:ph idx="1"/>
          </p:nvPr>
        </p:nvSpPr>
        <p:spPr/>
        <p:txBody>
          <a:bodyPr/>
          <a:lstStyle/>
          <a:p>
            <a:r>
              <a:rPr lang="en-US"/>
              <a:t>					</a:t>
            </a:r>
          </a:p>
        </p:txBody>
      </p:sp>
      <p:sp>
        <p:nvSpPr>
          <p:cNvPr id="5" name="Slide Number Placeholder 4">
            <a:extLst>
              <a:ext uri="{FF2B5EF4-FFF2-40B4-BE49-F238E27FC236}">
                <a16:creationId xmlns:a16="http://schemas.microsoft.com/office/drawing/2014/main" id="{115C4699-7526-8C4C-AD89-5F5CCE88FA54}"/>
              </a:ext>
            </a:extLst>
          </p:cNvPr>
          <p:cNvSpPr>
            <a:spLocks noGrp="1"/>
          </p:cNvSpPr>
          <p:nvPr>
            <p:ph type="sldNum" sz="quarter" idx="12"/>
          </p:nvPr>
        </p:nvSpPr>
        <p:spPr/>
        <p:txBody>
          <a:bodyPr/>
          <a:lstStyle/>
          <a:p>
            <a:fld id="{DC22DD25-61AE-413C-B4D2-EF2365C9B2E1}" type="slidenum">
              <a:rPr lang="en-AU" noProof="0" smtClean="0"/>
              <a:t>16</a:t>
            </a:fld>
            <a:endParaRPr lang="en-AU" noProof="0"/>
          </a:p>
        </p:txBody>
      </p:sp>
      <p:graphicFrame>
        <p:nvGraphicFramePr>
          <p:cNvPr id="6" name="Table 6">
            <a:extLst>
              <a:ext uri="{FF2B5EF4-FFF2-40B4-BE49-F238E27FC236}">
                <a16:creationId xmlns:a16="http://schemas.microsoft.com/office/drawing/2014/main" id="{04AB2512-7744-7F47-A02A-18A39571DC72}"/>
              </a:ext>
            </a:extLst>
          </p:cNvPr>
          <p:cNvGraphicFramePr>
            <a:graphicFrameLocks noGrp="1"/>
          </p:cNvGraphicFramePr>
          <p:nvPr>
            <p:extLst>
              <p:ext uri="{D42A27DB-BD31-4B8C-83A1-F6EECF244321}">
                <p14:modId xmlns:p14="http://schemas.microsoft.com/office/powerpoint/2010/main" val="3597116436"/>
              </p:ext>
            </p:extLst>
          </p:nvPr>
        </p:nvGraphicFramePr>
        <p:xfrm>
          <a:off x="475488" y="1641634"/>
          <a:ext cx="11249277" cy="4409043"/>
        </p:xfrm>
        <a:graphic>
          <a:graphicData uri="http://schemas.openxmlformats.org/drawingml/2006/table">
            <a:tbl>
              <a:tblPr firstRow="1" bandRow="1">
                <a:tableStyleId>{5940675A-B579-460E-94D1-54222C63F5DA}</a:tableStyleId>
              </a:tblPr>
              <a:tblGrid>
                <a:gridCol w="5620512">
                  <a:extLst>
                    <a:ext uri="{9D8B030D-6E8A-4147-A177-3AD203B41FA5}">
                      <a16:colId xmlns:a16="http://schemas.microsoft.com/office/drawing/2014/main" val="2671250211"/>
                    </a:ext>
                  </a:extLst>
                </a:gridCol>
                <a:gridCol w="5628765">
                  <a:extLst>
                    <a:ext uri="{9D8B030D-6E8A-4147-A177-3AD203B41FA5}">
                      <a16:colId xmlns:a16="http://schemas.microsoft.com/office/drawing/2014/main" val="2825345584"/>
                    </a:ext>
                  </a:extLst>
                </a:gridCol>
              </a:tblGrid>
              <a:tr h="842883">
                <a:tc>
                  <a:txBody>
                    <a:bodyPr/>
                    <a:lstStyle/>
                    <a:p>
                      <a:r>
                        <a:rPr lang="en-US" sz="2000" b="1" i="1" kern="1200">
                          <a:solidFill>
                            <a:schemeClr val="tx1"/>
                          </a:solidFill>
                          <a:latin typeface="+mn-lt"/>
                          <a:ea typeface="+mn-ea"/>
                          <a:cs typeface="+mn-cs"/>
                        </a:rPr>
                        <a:t>Subject Coordinator – </a:t>
                      </a:r>
                      <a:r>
                        <a:rPr lang="en-US" sz="2000" b="0" i="1" kern="1200">
                          <a:solidFill>
                            <a:schemeClr val="tx1"/>
                          </a:solidFill>
                          <a:latin typeface="+mn-lt"/>
                          <a:ea typeface="+mn-ea"/>
                          <a:cs typeface="+mn-cs"/>
                        </a:rPr>
                        <a:t>A/Prof Margaret Osborne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160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50432430"/>
                  </a:ext>
                </a:extLst>
              </a:tr>
              <a:tr h="842883">
                <a:tc>
                  <a:txBody>
                    <a:bodyPr/>
                    <a:lstStyle/>
                    <a:p>
                      <a:pPr marL="285750" indent="-285750">
                        <a:lnSpc>
                          <a:spcPct val="150000"/>
                        </a:lnSpc>
                        <a:buFont typeface="Arial" panose="020B0604020202020204" pitchFamily="34" charset="0"/>
                        <a:buChar char="•"/>
                      </a:pPr>
                      <a:r>
                        <a:rPr lang="en-US" sz="2000"/>
                        <a:t>Interviewing and Counselling (1)</a:t>
                      </a:r>
                    </a:p>
                    <a:p>
                      <a:pPr marL="285750" indent="-285750">
                        <a:lnSpc>
                          <a:spcPct val="150000"/>
                        </a:lnSpc>
                        <a:buFont typeface="Arial" panose="020B0604020202020204" pitchFamily="34" charset="0"/>
                        <a:buChar char="•"/>
                      </a:pPr>
                      <a:r>
                        <a:rPr lang="en-US" sz="2000"/>
                        <a:t>Interviewing and Counselling (2)</a:t>
                      </a:r>
                    </a:p>
                    <a:p>
                      <a:pPr marL="285750" indent="-285750">
                        <a:lnSpc>
                          <a:spcPct val="150000"/>
                        </a:lnSpc>
                        <a:buFont typeface="Arial" panose="020B0604020202020204" pitchFamily="34" charset="0"/>
                        <a:buChar char="•"/>
                      </a:pPr>
                      <a:r>
                        <a:rPr lang="en-US" sz="2000"/>
                        <a:t>History taking and Diagnosis</a:t>
                      </a:r>
                    </a:p>
                    <a:p>
                      <a:pPr marL="285750" indent="-285750">
                        <a:lnSpc>
                          <a:spcPct val="150000"/>
                        </a:lnSpc>
                        <a:buFont typeface="Arial" panose="020B0604020202020204" pitchFamily="34" charset="0"/>
                        <a:buChar char="•"/>
                      </a:pPr>
                      <a:r>
                        <a:rPr lang="en-US" sz="2000"/>
                        <a:t>Self-care </a:t>
                      </a:r>
                    </a:p>
                    <a:p>
                      <a:pPr marL="285750" indent="-285750">
                        <a:lnSpc>
                          <a:spcPct val="150000"/>
                        </a:lnSpc>
                        <a:buFont typeface="Arial" panose="020B0604020202020204" pitchFamily="34" charset="0"/>
                        <a:buChar char="•"/>
                      </a:pPr>
                      <a:r>
                        <a:rPr lang="en-US" sz="2000"/>
                        <a:t>Psychopharmacology </a:t>
                      </a:r>
                    </a:p>
                    <a:p>
                      <a:pPr marL="0" indent="0">
                        <a:lnSpc>
                          <a:spcPct val="150000"/>
                        </a:lnSpc>
                        <a:buFontTx/>
                        <a:buNone/>
                      </a:pPr>
                      <a:endParaRPr lang="en-US" sz="2000"/>
                    </a:p>
                    <a:p>
                      <a:pPr marL="0" indent="0">
                        <a:lnSpc>
                          <a:spcPct val="150000"/>
                        </a:lnSpc>
                        <a:buFontTx/>
                        <a:buNone/>
                      </a:pPr>
                      <a:r>
                        <a:rPr lang="en-US" sz="2000" i="1"/>
                        <a:t>*5x Tuesdays Sem2 wk3-7 (TBC)</a:t>
                      </a:r>
                    </a:p>
                    <a:p>
                      <a:endParaRPr lang="en-US"/>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285750" indent="-285750">
                        <a:buFont typeface="Arial" panose="020B0604020202020204" pitchFamily="34" charset="0"/>
                        <a:buChar char="•"/>
                      </a:pPr>
                      <a:r>
                        <a:rPr lang="en-US">
                          <a:highlight>
                            <a:srgbClr val="FFFF00"/>
                          </a:highlight>
                        </a:rPr>
                        <a:t>ADD ZAC</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894687113"/>
                  </a:ext>
                </a:extLst>
              </a:tr>
            </a:tbl>
          </a:graphicData>
        </a:graphic>
      </p:graphicFrame>
      <p:pic>
        <p:nvPicPr>
          <p:cNvPr id="9" name="Picture 8" descr="A picture containing person&#10;&#10;Description automatically generated">
            <a:extLst>
              <a:ext uri="{FF2B5EF4-FFF2-40B4-BE49-F238E27FC236}">
                <a16:creationId xmlns:a16="http://schemas.microsoft.com/office/drawing/2014/main" id="{1522F6FF-D3B4-4949-A468-C72B1D1F5B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12156" y="1999402"/>
            <a:ext cx="1965579" cy="1955800"/>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CA3B8C01-C409-F743-9E9E-91464C12579E}"/>
              </a:ext>
            </a:extLst>
          </p:cNvPr>
          <p:cNvSpPr txBox="1"/>
          <p:nvPr/>
        </p:nvSpPr>
        <p:spPr>
          <a:xfrm>
            <a:off x="9033070" y="4143693"/>
            <a:ext cx="1360372" cy="307777"/>
          </a:xfrm>
          <a:prstGeom prst="rect">
            <a:avLst/>
          </a:prstGeom>
          <a:noFill/>
        </p:spPr>
        <p:txBody>
          <a:bodyPr wrap="none" rtlCol="0">
            <a:spAutoFit/>
          </a:bodyPr>
          <a:lstStyle/>
          <a:p>
            <a:r>
              <a:rPr lang="en-US" sz="1400" i="1">
                <a:solidFill>
                  <a:srgbClr val="0070C0"/>
                </a:solidFill>
              </a:rPr>
              <a:t>Prof Lisa Phillips</a:t>
            </a:r>
          </a:p>
        </p:txBody>
      </p:sp>
      <p:pic>
        <p:nvPicPr>
          <p:cNvPr id="10" name="Picture 9" descr="A person smiling for the camera&#10;&#10;Description automatically generated with medium confidence">
            <a:extLst>
              <a:ext uri="{FF2B5EF4-FFF2-40B4-BE49-F238E27FC236}">
                <a16:creationId xmlns:a16="http://schemas.microsoft.com/office/drawing/2014/main" id="{6B78E12C-6BC1-11CA-DF72-FFFCA98E9A28}"/>
              </a:ext>
            </a:extLst>
          </p:cNvPr>
          <p:cNvPicPr>
            <a:picLocks noChangeAspect="1"/>
          </p:cNvPicPr>
          <p:nvPr/>
        </p:nvPicPr>
        <p:blipFill rotWithShape="1">
          <a:blip r:embed="rId4">
            <a:extLst>
              <a:ext uri="{28A0092B-C50C-407E-A947-70E740481C1C}">
                <a14:useLocalDpi xmlns:a14="http://schemas.microsoft.com/office/drawing/2010/main" val="0"/>
              </a:ext>
            </a:extLst>
          </a:blip>
          <a:srcRect l="12901"/>
          <a:stretch/>
        </p:blipFill>
        <p:spPr>
          <a:xfrm>
            <a:off x="7522664" y="4935515"/>
            <a:ext cx="1898271" cy="1634576"/>
          </a:xfrm>
          <a:prstGeom prst="rect">
            <a:avLst/>
          </a:prstGeom>
          <a:ln>
            <a:noFill/>
          </a:ln>
          <a:effectLst>
            <a:outerShdw blurRad="292100" dist="139700" dir="2700000" algn="tl" rotWithShape="0">
              <a:srgbClr val="333333">
                <a:alpha val="65000"/>
              </a:srgbClr>
            </a:outerShdw>
          </a:effectLst>
        </p:spPr>
      </p:pic>
      <p:pic>
        <p:nvPicPr>
          <p:cNvPr id="4" name="Picture 2" descr="Practice media">
            <a:extLst>
              <a:ext uri="{FF2B5EF4-FFF2-40B4-BE49-F238E27FC236}">
                <a16:creationId xmlns:a16="http://schemas.microsoft.com/office/drawing/2014/main" id="{D8AF16BA-6061-3A8E-3D7A-A66B0B59FC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15126" y="2173574"/>
            <a:ext cx="1407538" cy="179898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38F90865-3ECA-0560-D27C-3C883A73DB13}"/>
              </a:ext>
            </a:extLst>
          </p:cNvPr>
          <p:cNvSpPr txBox="1"/>
          <p:nvPr/>
        </p:nvSpPr>
        <p:spPr>
          <a:xfrm>
            <a:off x="6080968" y="4137581"/>
            <a:ext cx="1475853" cy="307777"/>
          </a:xfrm>
          <a:prstGeom prst="rect">
            <a:avLst/>
          </a:prstGeom>
          <a:noFill/>
        </p:spPr>
        <p:txBody>
          <a:bodyPr wrap="none" lIns="91440" tIns="45720" rIns="91440" bIns="45720" rtlCol="0" anchor="t">
            <a:spAutoFit/>
          </a:bodyPr>
          <a:lstStyle/>
          <a:p>
            <a:r>
              <a:rPr lang="en-US" sz="1400" i="1">
                <a:solidFill>
                  <a:srgbClr val="0070C0"/>
                </a:solidFill>
              </a:rPr>
              <a:t>Dr Zac Teichmann</a:t>
            </a:r>
            <a:endParaRPr lang="en-US" sz="1600">
              <a:solidFill>
                <a:srgbClr val="0070C0"/>
              </a:solidFill>
            </a:endParaRPr>
          </a:p>
        </p:txBody>
      </p:sp>
    </p:spTree>
    <p:extLst>
      <p:ext uri="{BB962C8B-B14F-4D97-AF65-F5344CB8AC3E}">
        <p14:creationId xmlns:p14="http://schemas.microsoft.com/office/powerpoint/2010/main" val="36073518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picture containing compact disk, colorful, light, close&#10;&#10;Description automatically generated">
            <a:extLst>
              <a:ext uri="{FF2B5EF4-FFF2-40B4-BE49-F238E27FC236}">
                <a16:creationId xmlns:a16="http://schemas.microsoft.com/office/drawing/2014/main" id="{5A4D2239-A5E5-5D4E-833E-C4A777445552}"/>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t="23549" b="23549"/>
          <a:stretch>
            <a:fillRect/>
          </a:stretch>
        </p:blipFill>
        <p:spPr/>
      </p:pic>
    </p:spTree>
    <p:extLst>
      <p:ext uri="{BB962C8B-B14F-4D97-AF65-F5344CB8AC3E}">
        <p14:creationId xmlns:p14="http://schemas.microsoft.com/office/powerpoint/2010/main" val="10952905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424EBA9-F843-174F-A2D3-9FBCC323B9EE}"/>
              </a:ext>
            </a:extLst>
          </p:cNvPr>
          <p:cNvSpPr>
            <a:spLocks noGrp="1"/>
          </p:cNvSpPr>
          <p:nvPr>
            <p:ph type="sldNum" sz="quarter" idx="12"/>
          </p:nvPr>
        </p:nvSpPr>
        <p:spPr/>
        <p:txBody>
          <a:bodyPr/>
          <a:lstStyle/>
          <a:p>
            <a:fld id="{DC22DD25-61AE-413C-B4D2-EF2365C9B2E1}" type="slidenum">
              <a:rPr lang="en-AU" noProof="0" smtClean="0"/>
              <a:pPr/>
              <a:t>18</a:t>
            </a:fld>
            <a:endParaRPr lang="en-AU" noProof="0"/>
          </a:p>
        </p:txBody>
      </p:sp>
      <p:pic>
        <p:nvPicPr>
          <p:cNvPr id="39" name="Picture Placeholder 38" descr="A picture containing text, metalware, clipart, coil spring&#10;&#10;Description automatically generated">
            <a:extLst>
              <a:ext uri="{FF2B5EF4-FFF2-40B4-BE49-F238E27FC236}">
                <a16:creationId xmlns:a16="http://schemas.microsoft.com/office/drawing/2014/main" id="{E2B75FE0-8BBC-8C49-8182-D82A28693A38}"/>
              </a:ext>
            </a:extLst>
          </p:cNvPr>
          <p:cNvPicPr>
            <a:picLocks noGrp="1" noChangeAspect="1"/>
          </p:cNvPicPr>
          <p:nvPr>
            <p:ph type="pic" sz="quarter" idx="4294967295"/>
          </p:nvPr>
        </p:nvPicPr>
        <p:blipFill>
          <a:blip r:embed="rId3">
            <a:alphaModFix amt="62000"/>
            <a:extLst>
              <a:ext uri="{28A0092B-C50C-407E-A947-70E740481C1C}">
                <a14:useLocalDpi xmlns:a14="http://schemas.microsoft.com/office/drawing/2010/main" val="0"/>
              </a:ext>
            </a:extLst>
          </a:blip>
          <a:srcRect l="5009" r="5009"/>
          <a:stretch>
            <a:fillRect/>
          </a:stretch>
        </p:blipFill>
        <p:spPr>
          <a:xfrm>
            <a:off x="0" y="-630621"/>
            <a:ext cx="12192000" cy="12786947"/>
          </a:xfrm>
        </p:spPr>
      </p:pic>
      <p:sp>
        <p:nvSpPr>
          <p:cNvPr id="5" name="Subtitle 4">
            <a:extLst>
              <a:ext uri="{FF2B5EF4-FFF2-40B4-BE49-F238E27FC236}">
                <a16:creationId xmlns:a16="http://schemas.microsoft.com/office/drawing/2014/main" id="{D91F83D5-A75F-DC46-AD40-404E58A80A46}"/>
              </a:ext>
            </a:extLst>
          </p:cNvPr>
          <p:cNvSpPr>
            <a:spLocks noGrp="1"/>
          </p:cNvSpPr>
          <p:nvPr>
            <p:ph type="subTitle" idx="4294967295"/>
          </p:nvPr>
        </p:nvSpPr>
        <p:spPr>
          <a:xfrm>
            <a:off x="5959982" y="3429000"/>
            <a:ext cx="8013700" cy="6880225"/>
          </a:xfrm>
        </p:spPr>
        <p:txBody>
          <a:bodyPr/>
          <a:lstStyle/>
          <a:p>
            <a:r>
              <a:rPr lang="en-US" sz="4400" b="0">
                <a:solidFill>
                  <a:schemeClr val="accent1">
                    <a:lumMod val="20000"/>
                    <a:lumOff val="80000"/>
                  </a:schemeClr>
                </a:solidFill>
              </a:rPr>
              <a:t>Your fourth/fifth year </a:t>
            </a:r>
          </a:p>
          <a:p>
            <a:r>
              <a:rPr lang="en-US" sz="4400" b="0">
                <a:solidFill>
                  <a:schemeClr val="accent1">
                    <a:lumMod val="20000"/>
                    <a:lumOff val="80000"/>
                  </a:schemeClr>
                </a:solidFill>
              </a:rPr>
              <a:t>(the </a:t>
            </a:r>
            <a:r>
              <a:rPr lang="en-US" sz="4400" b="0" err="1">
                <a:solidFill>
                  <a:schemeClr val="accent1">
                    <a:lumMod val="20000"/>
                    <a:lumOff val="80000"/>
                  </a:schemeClr>
                </a:solidFill>
              </a:rPr>
              <a:t>MProfPsych</a:t>
            </a:r>
            <a:r>
              <a:rPr lang="en-US" sz="4400" b="0">
                <a:solidFill>
                  <a:schemeClr val="accent1">
                    <a:lumMod val="20000"/>
                    <a:lumOff val="80000"/>
                  </a:schemeClr>
                </a:solidFill>
              </a:rPr>
              <a:t> 2</a:t>
            </a:r>
            <a:r>
              <a:rPr lang="en-US" sz="4400" baseline="30000">
                <a:solidFill>
                  <a:schemeClr val="accent1">
                    <a:lumMod val="20000"/>
                    <a:lumOff val="80000"/>
                  </a:schemeClr>
                </a:solidFill>
              </a:rPr>
              <a:t>nd</a:t>
            </a:r>
            <a:r>
              <a:rPr lang="en-US" sz="4400" b="0">
                <a:solidFill>
                  <a:schemeClr val="accent1">
                    <a:lumMod val="20000"/>
                    <a:lumOff val="80000"/>
                  </a:schemeClr>
                </a:solidFill>
              </a:rPr>
              <a:t>), </a:t>
            </a:r>
          </a:p>
          <a:p>
            <a:r>
              <a:rPr lang="en-US" sz="4400" b="0">
                <a:solidFill>
                  <a:schemeClr val="accent1">
                    <a:lumMod val="20000"/>
                    <a:lumOff val="80000"/>
                  </a:schemeClr>
                </a:solidFill>
              </a:rPr>
              <a:t>2027 =&gt;</a:t>
            </a:r>
          </a:p>
        </p:txBody>
      </p:sp>
    </p:spTree>
    <p:extLst>
      <p:ext uri="{BB962C8B-B14F-4D97-AF65-F5344CB8AC3E}">
        <p14:creationId xmlns:p14="http://schemas.microsoft.com/office/powerpoint/2010/main" val="226199585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9A9B151-0183-8F4F-9490-272F92B9A488}"/>
              </a:ext>
            </a:extLst>
          </p:cNvPr>
          <p:cNvSpPr>
            <a:spLocks noGrp="1"/>
          </p:cNvSpPr>
          <p:nvPr>
            <p:ph type="sldNum" sz="quarter" idx="12"/>
          </p:nvPr>
        </p:nvSpPr>
        <p:spPr/>
        <p:txBody>
          <a:bodyPr/>
          <a:lstStyle/>
          <a:p>
            <a:fld id="{DC22DD25-61AE-413C-B4D2-EF2365C9B2E1}" type="slidenum">
              <a:rPr lang="en-AU" noProof="0" smtClean="0"/>
              <a:t>19</a:t>
            </a:fld>
            <a:endParaRPr lang="en-AU" noProof="0"/>
          </a:p>
        </p:txBody>
      </p:sp>
      <p:sp>
        <p:nvSpPr>
          <p:cNvPr id="6" name="TextBox 5">
            <a:extLst>
              <a:ext uri="{FF2B5EF4-FFF2-40B4-BE49-F238E27FC236}">
                <a16:creationId xmlns:a16="http://schemas.microsoft.com/office/drawing/2014/main" id="{5148D455-43F4-E954-D3BC-D8880E3187DA}"/>
              </a:ext>
            </a:extLst>
          </p:cNvPr>
          <p:cNvSpPr txBox="1"/>
          <p:nvPr/>
        </p:nvSpPr>
        <p:spPr>
          <a:xfrm>
            <a:off x="10624456" y="2804845"/>
            <a:ext cx="1567543" cy="2769989"/>
          </a:xfrm>
          <a:prstGeom prst="rect">
            <a:avLst/>
          </a:prstGeom>
          <a:noFill/>
        </p:spPr>
        <p:txBody>
          <a:bodyPr wrap="square" rtlCol="0">
            <a:spAutoFit/>
          </a:bodyPr>
          <a:lstStyle/>
          <a:p>
            <a:r>
              <a:rPr lang="en-US" sz="2800" dirty="0">
                <a:solidFill>
                  <a:srgbClr val="002060"/>
                </a:solidFill>
                <a:latin typeface="AkayaTelivigala" pitchFamily="2" charset="77"/>
                <a:cs typeface="AkayaTelivigala" pitchFamily="2" charset="77"/>
              </a:rPr>
              <a:t>Summer Semester 2026</a:t>
            </a:r>
          </a:p>
          <a:p>
            <a:endParaRPr lang="en-US" dirty="0"/>
          </a:p>
          <a:p>
            <a:r>
              <a:rPr lang="en-US" dirty="0">
                <a:highlight>
                  <a:srgbClr val="00FFFF"/>
                </a:highlight>
              </a:rPr>
              <a:t>NOT Time Edit/</a:t>
            </a:r>
          </a:p>
          <a:p>
            <a:r>
              <a:rPr lang="en-US" dirty="0">
                <a:highlight>
                  <a:srgbClr val="00FFFF"/>
                </a:highlight>
              </a:rPr>
              <a:t>central timetable</a:t>
            </a:r>
          </a:p>
        </p:txBody>
      </p:sp>
      <p:pic>
        <p:nvPicPr>
          <p:cNvPr id="3" name="Picture 2" descr="A screenshot of a calendar&#10;&#10;AI-generated content may be incorrect.">
            <a:extLst>
              <a:ext uri="{FF2B5EF4-FFF2-40B4-BE49-F238E27FC236}">
                <a16:creationId xmlns:a16="http://schemas.microsoft.com/office/drawing/2014/main" id="{399683E8-7185-D6DD-6B07-AEF21090797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5940" y="-1"/>
            <a:ext cx="4211459" cy="7116833"/>
          </a:xfrm>
          <a:prstGeom prst="rect">
            <a:avLst/>
          </a:prstGeom>
        </p:spPr>
      </p:pic>
      <p:pic>
        <p:nvPicPr>
          <p:cNvPr id="7" name="Picture 6" descr="A screenshot of a calendar&#10;&#10;AI-generated content may be incorrect.">
            <a:extLst>
              <a:ext uri="{FF2B5EF4-FFF2-40B4-BE49-F238E27FC236}">
                <a16:creationId xmlns:a16="http://schemas.microsoft.com/office/drawing/2014/main" id="{AE7E8E3E-0175-C94B-4C63-8BE487C6364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10164" y="1169760"/>
            <a:ext cx="4464093" cy="4689174"/>
          </a:xfrm>
          <a:prstGeom prst="rect">
            <a:avLst/>
          </a:prstGeom>
        </p:spPr>
      </p:pic>
    </p:spTree>
    <p:extLst>
      <p:ext uri="{BB962C8B-B14F-4D97-AF65-F5344CB8AC3E}">
        <p14:creationId xmlns:p14="http://schemas.microsoft.com/office/powerpoint/2010/main" val="42200003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i="1">
                <a:solidFill>
                  <a:schemeClr val="accent5">
                    <a:lumMod val="75000"/>
                  </a:schemeClr>
                </a:solidFill>
                <a:effectLst>
                  <a:outerShdw blurRad="38100" dist="50800" dir="2700000" algn="tl">
                    <a:srgbClr val="000000"/>
                  </a:outerShdw>
                </a:effectLst>
                <a:latin typeface="Arial" charset="0"/>
              </a:rPr>
              <a:t>“Getting to know you…”</a:t>
            </a:r>
            <a:endParaRPr lang="en-US" i="1">
              <a:solidFill>
                <a:srgbClr val="DDF3FF"/>
              </a:solidFill>
              <a:effectLst>
                <a:outerShdw blurRad="38100" dist="50800" dir="2700000" algn="tl">
                  <a:srgbClr val="000000"/>
                </a:outerShdw>
              </a:effectLst>
              <a:latin typeface="Arial" charset="0"/>
              <a:ea typeface="+mn-ea"/>
              <a:cs typeface="+mn-cs"/>
            </a:endParaRPr>
          </a:p>
        </p:txBody>
      </p:sp>
      <p:sp>
        <p:nvSpPr>
          <p:cNvPr id="6" name="Content Placeholder 2"/>
          <p:cNvSpPr txBox="1">
            <a:spLocks/>
          </p:cNvSpPr>
          <p:nvPr/>
        </p:nvSpPr>
        <p:spPr>
          <a:xfrm>
            <a:off x="2133600" y="1295400"/>
            <a:ext cx="8077200" cy="4800600"/>
          </a:xfrm>
          <a:prstGeom prst="rect">
            <a:avLst/>
          </a:prstGeom>
        </p:spPr>
        <p:txBody>
          <a:bodyPr/>
          <a:lstStyle>
            <a:lvl1pPr marL="182880" indent="-182880" algn="l" defTabSz="914400" rtl="0" eaLnBrk="1" latinLnBrk="0" hangingPunct="1">
              <a:spcBef>
                <a:spcPct val="20000"/>
              </a:spcBef>
              <a:buClr>
                <a:schemeClr val="accent1"/>
              </a:buClr>
              <a:buSzPct val="85000"/>
              <a:buFont typeface="Arial" pitchFamily="34" charset="0"/>
              <a:buChar char="•"/>
              <a:defRPr sz="2400" kern="1200">
                <a:solidFill>
                  <a:schemeClr val="tx1"/>
                </a:solidFill>
                <a:latin typeface="+mn-lt"/>
                <a:ea typeface="+mn-ea"/>
                <a:cs typeface="+mn-cs"/>
              </a:defRPr>
            </a:lvl1pPr>
            <a:lvl2pPr marL="457200" indent="-182880" algn="l" defTabSz="914400" rtl="0" eaLnBrk="1" latinLnBrk="0" hangingPunct="1">
              <a:spcBef>
                <a:spcPct val="20000"/>
              </a:spcBef>
              <a:buClr>
                <a:schemeClr val="accent1"/>
              </a:buClr>
              <a:buSzPct val="85000"/>
              <a:buFont typeface="Arial" pitchFamily="34" charset="0"/>
              <a:buChar char="•"/>
              <a:defRPr sz="2000" kern="1200">
                <a:solidFill>
                  <a:schemeClr val="tx1"/>
                </a:solidFill>
                <a:latin typeface="+mn-lt"/>
                <a:ea typeface="+mn-ea"/>
                <a:cs typeface="+mn-cs"/>
              </a:defRPr>
            </a:lvl2pPr>
            <a:lvl3pPr marL="731520" indent="-182880" algn="l" defTabSz="914400" rtl="0" eaLnBrk="1" latinLnBrk="0" hangingPunct="1">
              <a:spcBef>
                <a:spcPct val="20000"/>
              </a:spcBef>
              <a:buClr>
                <a:schemeClr val="accent1"/>
              </a:buClr>
              <a:buSzPct val="90000"/>
              <a:buFont typeface="Arial" pitchFamily="34" charset="0"/>
              <a:buChar char="•"/>
              <a:defRPr sz="1800" kern="1200">
                <a:solidFill>
                  <a:schemeClr val="tx1"/>
                </a:solidFill>
                <a:latin typeface="+mn-lt"/>
                <a:ea typeface="+mn-ea"/>
                <a:cs typeface="+mn-cs"/>
              </a:defRPr>
            </a:lvl3pPr>
            <a:lvl4pPr marL="1005840" indent="-182880" algn="l" defTabSz="914400" rtl="0" eaLnBrk="1" latinLnBrk="0" hangingPunct="1">
              <a:spcBef>
                <a:spcPct val="20000"/>
              </a:spcBef>
              <a:buClr>
                <a:schemeClr val="accent1"/>
              </a:buClr>
              <a:buFont typeface="Arial" pitchFamily="34" charset="0"/>
              <a:buChar char="•"/>
              <a:defRPr sz="1600" kern="1200">
                <a:solidFill>
                  <a:schemeClr val="tx1"/>
                </a:solidFill>
                <a:latin typeface="+mn-lt"/>
                <a:ea typeface="+mn-ea"/>
                <a:cs typeface="+mn-cs"/>
              </a:defRPr>
            </a:lvl4pPr>
            <a:lvl5pPr marL="1188720" indent="-137160" algn="l" defTabSz="914400" rtl="0" eaLnBrk="1" latinLnBrk="0" hangingPunct="1">
              <a:spcBef>
                <a:spcPct val="20000"/>
              </a:spcBef>
              <a:buClr>
                <a:schemeClr val="accent1"/>
              </a:buClr>
              <a:buSzPct val="100000"/>
              <a:buFont typeface="Arial" pitchFamily="34" charset="0"/>
              <a:buChar char="•"/>
              <a:defRPr sz="1400" kern="1200" baseline="0">
                <a:solidFill>
                  <a:schemeClr val="tx1"/>
                </a:solidFill>
                <a:latin typeface="+mn-lt"/>
                <a:ea typeface="+mn-ea"/>
                <a:cs typeface="+mn-cs"/>
              </a:defRPr>
            </a:lvl5pPr>
            <a:lvl6pPr marL="137160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6pPr>
            <a:lvl7pPr marL="155448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7pPr>
            <a:lvl8pPr marL="173736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8pPr>
            <a:lvl9pPr marL="1920240" indent="-182880" algn="l" defTabSz="914400" rtl="0" eaLnBrk="1" latinLnBrk="0" hangingPunct="1">
              <a:spcBef>
                <a:spcPct val="20000"/>
              </a:spcBef>
              <a:buClr>
                <a:schemeClr val="accent1"/>
              </a:buClr>
              <a:buFont typeface="Arial" pitchFamily="34" charset="0"/>
              <a:buChar char="•"/>
              <a:defRPr sz="1300" kern="1200">
                <a:solidFill>
                  <a:schemeClr val="tx1"/>
                </a:solidFill>
                <a:latin typeface="+mn-lt"/>
                <a:ea typeface="+mn-ea"/>
                <a:cs typeface="+mn-cs"/>
              </a:defRPr>
            </a:lvl9pPr>
          </a:lstStyle>
          <a:p>
            <a:pPr marL="0" indent="0">
              <a:buClr>
                <a:srgbClr val="0000FF"/>
              </a:buClr>
              <a:buNone/>
            </a:pPr>
            <a:endParaRPr lang="en-AU" sz="2000"/>
          </a:p>
          <a:p>
            <a:pPr marL="0" indent="0">
              <a:buClr>
                <a:srgbClr val="0000FF"/>
              </a:buClr>
              <a:buNone/>
            </a:pPr>
            <a:endParaRPr lang="en-AU" sz="2000"/>
          </a:p>
        </p:txBody>
      </p:sp>
      <p:pic>
        <p:nvPicPr>
          <p:cNvPr id="4" name="Picture 3" descr="Meeting peer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60801" y="2634341"/>
            <a:ext cx="3680782" cy="1705429"/>
          </a:xfrm>
          <a:prstGeom prst="rect">
            <a:avLst/>
          </a:prstGeom>
        </p:spPr>
      </p:pic>
      <p:sp>
        <p:nvSpPr>
          <p:cNvPr id="8" name="Rectangle 7"/>
          <p:cNvSpPr/>
          <p:nvPr/>
        </p:nvSpPr>
        <p:spPr>
          <a:xfrm>
            <a:off x="4572001" y="1600201"/>
            <a:ext cx="6096001" cy="2352952"/>
          </a:xfrm>
          <a:prstGeom prst="rect">
            <a:avLst/>
          </a:prstGeom>
        </p:spPr>
        <p:txBody>
          <a:bodyPr wrap="square">
            <a:spAutoFit/>
          </a:bodyPr>
          <a:lstStyle/>
          <a:p>
            <a:pPr>
              <a:lnSpc>
                <a:spcPct val="150000"/>
              </a:lnSpc>
            </a:pPr>
            <a:r>
              <a:rPr lang="en-US" sz="2000">
                <a:latin typeface="Candara"/>
                <a:cs typeface="Candara"/>
              </a:rPr>
              <a:t>Pair and share - ask your partner:</a:t>
            </a:r>
            <a:endParaRPr lang="en-AU" sz="2000">
              <a:latin typeface="Candara"/>
              <a:cs typeface="Candara"/>
            </a:endParaRPr>
          </a:p>
          <a:p>
            <a:pPr>
              <a:lnSpc>
                <a:spcPct val="150000"/>
              </a:lnSpc>
            </a:pPr>
            <a:r>
              <a:rPr lang="en-US" sz="2000">
                <a:latin typeface="Candara"/>
                <a:cs typeface="Candara"/>
              </a:rPr>
              <a:t>	1. Name</a:t>
            </a:r>
          </a:p>
          <a:p>
            <a:pPr>
              <a:lnSpc>
                <a:spcPct val="150000"/>
              </a:lnSpc>
            </a:pPr>
            <a:r>
              <a:rPr lang="en-US" sz="2000">
                <a:latin typeface="Candara"/>
                <a:cs typeface="Candara"/>
              </a:rPr>
              <a:t>	2. Who’s your mob?</a:t>
            </a:r>
            <a:endParaRPr lang="en-AU" sz="2000">
              <a:latin typeface="Candara"/>
              <a:cs typeface="Candara"/>
            </a:endParaRPr>
          </a:p>
          <a:p>
            <a:pPr>
              <a:lnSpc>
                <a:spcPct val="150000"/>
              </a:lnSpc>
            </a:pPr>
            <a:r>
              <a:rPr lang="en-US" sz="2000">
                <a:latin typeface="Candara"/>
                <a:cs typeface="Candara"/>
              </a:rPr>
              <a:t>	3. </a:t>
            </a:r>
            <a:r>
              <a:rPr lang="en-AU" sz="2000">
                <a:latin typeface="Candara"/>
                <a:cs typeface="Candara"/>
              </a:rPr>
              <a:t>Background - degree, training </a:t>
            </a:r>
          </a:p>
          <a:p>
            <a:pPr>
              <a:lnSpc>
                <a:spcPct val="150000"/>
              </a:lnSpc>
            </a:pPr>
            <a:r>
              <a:rPr lang="en-US" sz="2000">
                <a:latin typeface="Candara"/>
                <a:cs typeface="Candara"/>
              </a:rPr>
              <a:t>	4. Interesting thing about them</a:t>
            </a:r>
            <a:endParaRPr lang="en-AU" sz="2000">
              <a:latin typeface="Candara"/>
              <a:cs typeface="Candara"/>
            </a:endParaRPr>
          </a:p>
        </p:txBody>
      </p:sp>
      <p:sp>
        <p:nvSpPr>
          <p:cNvPr id="3" name="TextBox 2">
            <a:extLst>
              <a:ext uri="{FF2B5EF4-FFF2-40B4-BE49-F238E27FC236}">
                <a16:creationId xmlns:a16="http://schemas.microsoft.com/office/drawing/2014/main" id="{3DFC53F9-9DEC-2647-9EFC-57760E21906F}"/>
              </a:ext>
            </a:extLst>
          </p:cNvPr>
          <p:cNvSpPr txBox="1"/>
          <p:nvPr/>
        </p:nvSpPr>
        <p:spPr>
          <a:xfrm>
            <a:off x="4685121" y="5257799"/>
            <a:ext cx="4996089" cy="369332"/>
          </a:xfrm>
          <a:prstGeom prst="rect">
            <a:avLst/>
          </a:prstGeom>
          <a:noFill/>
        </p:spPr>
        <p:txBody>
          <a:bodyPr wrap="square" rtlCol="0">
            <a:spAutoFit/>
          </a:bodyPr>
          <a:lstStyle/>
          <a:p>
            <a:r>
              <a:rPr lang="en-US">
                <a:solidFill>
                  <a:schemeClr val="accent6">
                    <a:lumMod val="75000"/>
                  </a:schemeClr>
                </a:solidFill>
              </a:rPr>
              <a:t>…then introduce your partner back to the group.</a:t>
            </a:r>
          </a:p>
        </p:txBody>
      </p:sp>
    </p:spTree>
    <p:extLst>
      <p:ext uri="{BB962C8B-B14F-4D97-AF65-F5344CB8AC3E}">
        <p14:creationId xmlns:p14="http://schemas.microsoft.com/office/powerpoint/2010/main" val="303962715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2A7DC1-BDF4-2149-A041-F22D8B80BF52}"/>
              </a:ext>
            </a:extLst>
          </p:cNvPr>
          <p:cNvSpPr>
            <a:spLocks noGrp="1"/>
          </p:cNvSpPr>
          <p:nvPr>
            <p:ph type="title"/>
          </p:nvPr>
        </p:nvSpPr>
        <p:spPr/>
        <p:txBody>
          <a:bodyPr/>
          <a:lstStyle/>
          <a:p>
            <a:r>
              <a:rPr lang="en-AU" dirty="0"/>
              <a:t>Introduction to Assessment and Diagnosis </a:t>
            </a:r>
            <a:r>
              <a:rPr lang="en-AU" sz="2800" b="0" dirty="0"/>
              <a:t>(PSYC90011) </a:t>
            </a:r>
            <a:r>
              <a:rPr lang="en-US" sz="1800" b="0" dirty="0"/>
              <a:t>6.25CP  </a:t>
            </a:r>
            <a:r>
              <a:rPr lang="en-US" sz="1800" dirty="0"/>
              <a:t>completes 4</a:t>
            </a:r>
            <a:r>
              <a:rPr lang="en-US" sz="1800" baseline="30000" dirty="0"/>
              <a:t>th</a:t>
            </a:r>
            <a:r>
              <a:rPr lang="en-US" sz="1800" dirty="0"/>
              <a:t> year program</a:t>
            </a:r>
            <a:r>
              <a:rPr lang="en-US" sz="1800" b="0" dirty="0"/>
              <a:t>			</a:t>
            </a:r>
            <a:r>
              <a:rPr lang="en-US" sz="1800" b="0" dirty="0">
                <a:solidFill>
                  <a:schemeClr val="accent6">
                    <a:lumMod val="75000"/>
                  </a:schemeClr>
                </a:solidFill>
              </a:rPr>
              <a:t>Summer Semester</a:t>
            </a:r>
            <a:endParaRPr lang="en-US" b="0" dirty="0">
              <a:solidFill>
                <a:schemeClr val="accent6">
                  <a:lumMod val="75000"/>
                </a:schemeClr>
              </a:solidFill>
            </a:endParaRPr>
          </a:p>
        </p:txBody>
      </p:sp>
      <p:sp>
        <p:nvSpPr>
          <p:cNvPr id="3" name="Content Placeholder 2">
            <a:extLst>
              <a:ext uri="{FF2B5EF4-FFF2-40B4-BE49-F238E27FC236}">
                <a16:creationId xmlns:a16="http://schemas.microsoft.com/office/drawing/2014/main" id="{A2A26C4A-773B-8B43-9F46-CE3E0A856497}"/>
              </a:ext>
            </a:extLst>
          </p:cNvPr>
          <p:cNvSpPr>
            <a:spLocks noGrp="1"/>
          </p:cNvSpPr>
          <p:nvPr>
            <p:ph idx="1"/>
          </p:nvPr>
        </p:nvSpPr>
        <p:spPr>
          <a:xfrm>
            <a:off x="385941" y="1795557"/>
            <a:ext cx="8035423" cy="4376944"/>
          </a:xfrm>
        </p:spPr>
        <p:txBody>
          <a:bodyPr/>
          <a:lstStyle/>
          <a:p>
            <a:r>
              <a:rPr lang="en-AU" dirty="0"/>
              <a:t>Issues in psychological interviewing and testing in professional settings. </a:t>
            </a:r>
          </a:p>
          <a:p>
            <a:r>
              <a:rPr lang="en-AU" dirty="0"/>
              <a:t>Principles of diagnostic decision making.</a:t>
            </a:r>
          </a:p>
          <a:p>
            <a:r>
              <a:rPr lang="en-AU" dirty="0"/>
              <a:t>Logic of clinical inference-making.</a:t>
            </a:r>
          </a:p>
          <a:p>
            <a:r>
              <a:rPr lang="en-AU" dirty="0"/>
              <a:t>Widely used clinical tests of symptoms and personality.</a:t>
            </a:r>
          </a:p>
          <a:p>
            <a:r>
              <a:rPr lang="en-AU" dirty="0"/>
              <a:t>Test administration and interpretation.</a:t>
            </a:r>
          </a:p>
          <a:p>
            <a:r>
              <a:rPr lang="en-AU" dirty="0"/>
              <a:t>Integration of material derived from the patient history with the mental state examination and other sources to arrive at a case formulation.</a:t>
            </a:r>
            <a:endParaRPr lang="en-US" dirty="0"/>
          </a:p>
        </p:txBody>
      </p:sp>
      <p:sp>
        <p:nvSpPr>
          <p:cNvPr id="5" name="Slide Number Placeholder 4">
            <a:extLst>
              <a:ext uri="{FF2B5EF4-FFF2-40B4-BE49-F238E27FC236}">
                <a16:creationId xmlns:a16="http://schemas.microsoft.com/office/drawing/2014/main" id="{31D7B294-0F78-A94E-9769-E96CBA52CEAB}"/>
              </a:ext>
            </a:extLst>
          </p:cNvPr>
          <p:cNvSpPr>
            <a:spLocks noGrp="1"/>
          </p:cNvSpPr>
          <p:nvPr>
            <p:ph type="sldNum" sz="quarter" idx="12"/>
          </p:nvPr>
        </p:nvSpPr>
        <p:spPr/>
        <p:txBody>
          <a:bodyPr/>
          <a:lstStyle/>
          <a:p>
            <a:fld id="{DC22DD25-61AE-413C-B4D2-EF2365C9B2E1}" type="slidenum">
              <a:rPr lang="en-AU" noProof="0" smtClean="0"/>
              <a:t>20</a:t>
            </a:fld>
            <a:endParaRPr lang="en-AU" noProof="0"/>
          </a:p>
        </p:txBody>
      </p:sp>
      <p:sp>
        <p:nvSpPr>
          <p:cNvPr id="8" name="TextBox 7">
            <a:extLst>
              <a:ext uri="{FF2B5EF4-FFF2-40B4-BE49-F238E27FC236}">
                <a16:creationId xmlns:a16="http://schemas.microsoft.com/office/drawing/2014/main" id="{6A6CE8C4-4F83-EA41-A053-249B852F1940}"/>
              </a:ext>
            </a:extLst>
          </p:cNvPr>
          <p:cNvSpPr txBox="1"/>
          <p:nvPr/>
        </p:nvSpPr>
        <p:spPr>
          <a:xfrm>
            <a:off x="9181558" y="5227928"/>
            <a:ext cx="2624501" cy="584775"/>
          </a:xfrm>
          <a:prstGeom prst="rect">
            <a:avLst/>
          </a:prstGeom>
          <a:noFill/>
        </p:spPr>
        <p:txBody>
          <a:bodyPr wrap="none" rtlCol="0">
            <a:spAutoFit/>
          </a:bodyPr>
          <a:lstStyle/>
          <a:p>
            <a:r>
              <a:rPr lang="en-US" sz="1600" i="1">
                <a:solidFill>
                  <a:srgbClr val="0070C0"/>
                </a:solidFill>
              </a:rPr>
              <a:t>Dr Catharine McNab</a:t>
            </a:r>
          </a:p>
          <a:p>
            <a:r>
              <a:rPr lang="en-US" sz="1600">
                <a:solidFill>
                  <a:srgbClr val="0070C0"/>
                </a:solidFill>
              </a:rPr>
              <a:t>Subject coordinator, lecturer</a:t>
            </a:r>
          </a:p>
        </p:txBody>
      </p:sp>
      <p:pic>
        <p:nvPicPr>
          <p:cNvPr id="4" name="Picture 3" descr="profile icon">
            <a:extLst>
              <a:ext uri="{FF2B5EF4-FFF2-40B4-BE49-F238E27FC236}">
                <a16:creationId xmlns:a16="http://schemas.microsoft.com/office/drawing/2014/main" id="{79B31501-ABDD-D630-3265-BAF9520E7F85}"/>
              </a:ext>
            </a:extLst>
          </p:cNvPr>
          <p:cNvPicPr>
            <a:picLocks noChangeAspect="1"/>
          </p:cNvPicPr>
          <p:nvPr/>
        </p:nvPicPr>
        <p:blipFill>
          <a:blip r:embed="rId3"/>
          <a:stretch>
            <a:fillRect/>
          </a:stretch>
        </p:blipFill>
        <p:spPr>
          <a:xfrm>
            <a:off x="9181558" y="2582130"/>
            <a:ext cx="2349500" cy="2286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10042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2C7F5D-BCF4-9E44-A02F-60282C674E55}"/>
              </a:ext>
            </a:extLst>
          </p:cNvPr>
          <p:cNvSpPr>
            <a:spLocks noGrp="1"/>
          </p:cNvSpPr>
          <p:nvPr>
            <p:ph type="title"/>
          </p:nvPr>
        </p:nvSpPr>
        <p:spPr/>
        <p:txBody>
          <a:bodyPr/>
          <a:lstStyle/>
          <a:p>
            <a:r>
              <a:rPr lang="en-US"/>
              <a:t>Adult Psychopathology </a:t>
            </a:r>
            <a:r>
              <a:rPr lang="en-US" sz="2800" b="0"/>
              <a:t>(PSYC90031)</a:t>
            </a:r>
            <a:r>
              <a:rPr lang="en-US" sz="2800"/>
              <a:t> </a:t>
            </a:r>
            <a:r>
              <a:rPr lang="en-US" sz="1800" b="0"/>
              <a:t>6.25CP 	</a:t>
            </a:r>
            <a:r>
              <a:rPr lang="en-US" sz="1800" b="0">
                <a:solidFill>
                  <a:schemeClr val="accent6">
                    <a:lumMod val="75000"/>
                  </a:schemeClr>
                </a:solidFill>
              </a:rPr>
              <a:t>											Summer Semester</a:t>
            </a:r>
            <a:endParaRPr lang="en-US" sz="1800" b="0"/>
          </a:p>
        </p:txBody>
      </p:sp>
      <p:sp>
        <p:nvSpPr>
          <p:cNvPr id="3" name="Content Placeholder 2">
            <a:extLst>
              <a:ext uri="{FF2B5EF4-FFF2-40B4-BE49-F238E27FC236}">
                <a16:creationId xmlns:a16="http://schemas.microsoft.com/office/drawing/2014/main" id="{6D32541B-CCAF-8D49-A52B-64D0C5C784A2}"/>
              </a:ext>
            </a:extLst>
          </p:cNvPr>
          <p:cNvSpPr>
            <a:spLocks noGrp="1"/>
          </p:cNvSpPr>
          <p:nvPr>
            <p:ph idx="1"/>
          </p:nvPr>
        </p:nvSpPr>
        <p:spPr>
          <a:xfrm>
            <a:off x="316356" y="1532415"/>
            <a:ext cx="9139609" cy="4376944"/>
          </a:xfrm>
        </p:spPr>
        <p:txBody>
          <a:bodyPr/>
          <a:lstStyle/>
          <a:p>
            <a:r>
              <a:rPr lang="en-AU"/>
              <a:t>Major approaches to psychological disorders.</a:t>
            </a:r>
          </a:p>
          <a:p>
            <a:r>
              <a:rPr lang="en-AU"/>
              <a:t>Psychopathology is contrasted with "normal" functioning. </a:t>
            </a:r>
          </a:p>
          <a:p>
            <a:r>
              <a:rPr lang="en-AU"/>
              <a:t>Theoretical approaches to the aetiologies of disorders/problems.</a:t>
            </a:r>
          </a:p>
          <a:p>
            <a:r>
              <a:rPr lang="en-AU"/>
              <a:t>Recognising the clinical pictures of common psychological disorders/problems that occur in a variety of settings, including, depression, the anxiety disorders, substance abuse/dependence and neurocognitive disorders.</a:t>
            </a:r>
            <a:endParaRPr lang="en-US"/>
          </a:p>
        </p:txBody>
      </p:sp>
      <p:sp>
        <p:nvSpPr>
          <p:cNvPr id="5" name="Slide Number Placeholder 4">
            <a:extLst>
              <a:ext uri="{FF2B5EF4-FFF2-40B4-BE49-F238E27FC236}">
                <a16:creationId xmlns:a16="http://schemas.microsoft.com/office/drawing/2014/main" id="{EB008487-F43E-ED49-9E5B-4C5FA5760B8E}"/>
              </a:ext>
            </a:extLst>
          </p:cNvPr>
          <p:cNvSpPr>
            <a:spLocks noGrp="1"/>
          </p:cNvSpPr>
          <p:nvPr>
            <p:ph type="sldNum" sz="quarter" idx="12"/>
          </p:nvPr>
        </p:nvSpPr>
        <p:spPr/>
        <p:txBody>
          <a:bodyPr/>
          <a:lstStyle/>
          <a:p>
            <a:fld id="{DC22DD25-61AE-413C-B4D2-EF2365C9B2E1}" type="slidenum">
              <a:rPr lang="en-AU" noProof="0" smtClean="0"/>
              <a:t>21</a:t>
            </a:fld>
            <a:endParaRPr lang="en-AU" noProof="0"/>
          </a:p>
        </p:txBody>
      </p:sp>
      <p:pic>
        <p:nvPicPr>
          <p:cNvPr id="7" name="Picture 6" descr="A picture containing person&#10;&#10;Description automatically generated">
            <a:extLst>
              <a:ext uri="{FF2B5EF4-FFF2-40B4-BE49-F238E27FC236}">
                <a16:creationId xmlns:a16="http://schemas.microsoft.com/office/drawing/2014/main" id="{33C5E126-0238-1C4E-8492-AF445963FB1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36034" y="4317476"/>
            <a:ext cx="2012514" cy="2002502"/>
          </a:xfrm>
          <a:prstGeom prst="rect">
            <a:avLst/>
          </a:prstGeom>
          <a:ln>
            <a:noFill/>
          </a:ln>
          <a:effectLst>
            <a:outerShdw blurRad="292100" dist="139700" dir="2700000" algn="tl" rotWithShape="0">
              <a:srgbClr val="333333">
                <a:alpha val="65000"/>
              </a:srgbClr>
            </a:outerShdw>
          </a:effectLst>
        </p:spPr>
      </p:pic>
      <p:sp>
        <p:nvSpPr>
          <p:cNvPr id="8" name="TextBox 7">
            <a:extLst>
              <a:ext uri="{FF2B5EF4-FFF2-40B4-BE49-F238E27FC236}">
                <a16:creationId xmlns:a16="http://schemas.microsoft.com/office/drawing/2014/main" id="{23F24357-1B33-BD47-AE08-36E875EB3B44}"/>
              </a:ext>
            </a:extLst>
          </p:cNvPr>
          <p:cNvSpPr txBox="1"/>
          <p:nvPr/>
        </p:nvSpPr>
        <p:spPr>
          <a:xfrm>
            <a:off x="1056860" y="6016509"/>
            <a:ext cx="1523750" cy="338554"/>
          </a:xfrm>
          <a:prstGeom prst="rect">
            <a:avLst/>
          </a:prstGeom>
          <a:noFill/>
        </p:spPr>
        <p:txBody>
          <a:bodyPr wrap="none" rtlCol="0">
            <a:spAutoFit/>
          </a:bodyPr>
          <a:lstStyle/>
          <a:p>
            <a:r>
              <a:rPr lang="en-US" sz="1600" i="1">
                <a:solidFill>
                  <a:srgbClr val="0070C0"/>
                </a:solidFill>
              </a:rPr>
              <a:t>Prof Lisa Phillips</a:t>
            </a:r>
          </a:p>
        </p:txBody>
      </p:sp>
      <p:pic>
        <p:nvPicPr>
          <p:cNvPr id="10" name="Picture 9" descr="A person smiling for the camera&#10;&#10;Description automatically generated with low confidence">
            <a:extLst>
              <a:ext uri="{FF2B5EF4-FFF2-40B4-BE49-F238E27FC236}">
                <a16:creationId xmlns:a16="http://schemas.microsoft.com/office/drawing/2014/main" id="{5553E530-8E50-0E49-B0D4-6ABAD348F6E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76765" y="4317476"/>
            <a:ext cx="2009199" cy="2002502"/>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3EF0AFDD-21E6-FD44-8DB2-24A942A3410D}"/>
              </a:ext>
            </a:extLst>
          </p:cNvPr>
          <p:cNvSpPr txBox="1"/>
          <p:nvPr/>
        </p:nvSpPr>
        <p:spPr>
          <a:xfrm>
            <a:off x="8987709" y="5978869"/>
            <a:ext cx="2543004" cy="338554"/>
          </a:xfrm>
          <a:prstGeom prst="rect">
            <a:avLst/>
          </a:prstGeom>
          <a:noFill/>
        </p:spPr>
        <p:txBody>
          <a:bodyPr wrap="none" rtlCol="0">
            <a:spAutoFit/>
          </a:bodyPr>
          <a:lstStyle/>
          <a:p>
            <a:r>
              <a:rPr lang="en-US" sz="1600" i="1">
                <a:solidFill>
                  <a:srgbClr val="0070C0"/>
                </a:solidFill>
              </a:rPr>
              <a:t>A/Prof Jacqueline Anderson</a:t>
            </a:r>
          </a:p>
        </p:txBody>
      </p:sp>
    </p:spTree>
    <p:extLst>
      <p:ext uri="{BB962C8B-B14F-4D97-AF65-F5344CB8AC3E}">
        <p14:creationId xmlns:p14="http://schemas.microsoft.com/office/powerpoint/2010/main" val="21254884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27618-64BA-5E44-9DF3-6EE0169B4493}"/>
              </a:ext>
            </a:extLst>
          </p:cNvPr>
          <p:cNvSpPr>
            <a:spLocks noGrp="1"/>
          </p:cNvSpPr>
          <p:nvPr>
            <p:ph type="title"/>
          </p:nvPr>
        </p:nvSpPr>
        <p:spPr/>
        <p:txBody>
          <a:bodyPr/>
          <a:lstStyle/>
          <a:p>
            <a:r>
              <a:rPr lang="en-US"/>
              <a:t>Professional Psychology Skills 2 </a:t>
            </a:r>
            <a:r>
              <a:rPr lang="en-US" sz="2800" b="0"/>
              <a:t>(PSYC90114)</a:t>
            </a:r>
            <a:endParaRPr lang="en-US" b="0"/>
          </a:p>
        </p:txBody>
      </p:sp>
      <p:sp>
        <p:nvSpPr>
          <p:cNvPr id="3" name="Content Placeholder 2">
            <a:extLst>
              <a:ext uri="{FF2B5EF4-FFF2-40B4-BE49-F238E27FC236}">
                <a16:creationId xmlns:a16="http://schemas.microsoft.com/office/drawing/2014/main" id="{A1656E78-C84B-1C4A-A921-745DB800C3ED}"/>
              </a:ext>
            </a:extLst>
          </p:cNvPr>
          <p:cNvSpPr>
            <a:spLocks noGrp="1"/>
          </p:cNvSpPr>
          <p:nvPr>
            <p:ph idx="1"/>
          </p:nvPr>
        </p:nvSpPr>
        <p:spPr/>
        <p:txBody>
          <a:bodyPr/>
          <a:lstStyle/>
          <a:p>
            <a:r>
              <a:rPr lang="en-US"/>
              <a:t>					</a:t>
            </a:r>
          </a:p>
        </p:txBody>
      </p:sp>
      <p:sp>
        <p:nvSpPr>
          <p:cNvPr id="5" name="Slide Number Placeholder 4">
            <a:extLst>
              <a:ext uri="{FF2B5EF4-FFF2-40B4-BE49-F238E27FC236}">
                <a16:creationId xmlns:a16="http://schemas.microsoft.com/office/drawing/2014/main" id="{115C4699-7526-8C4C-AD89-5F5CCE88FA54}"/>
              </a:ext>
            </a:extLst>
          </p:cNvPr>
          <p:cNvSpPr>
            <a:spLocks noGrp="1"/>
          </p:cNvSpPr>
          <p:nvPr>
            <p:ph type="sldNum" sz="quarter" idx="12"/>
          </p:nvPr>
        </p:nvSpPr>
        <p:spPr/>
        <p:txBody>
          <a:bodyPr/>
          <a:lstStyle/>
          <a:p>
            <a:fld id="{DC22DD25-61AE-413C-B4D2-EF2365C9B2E1}" type="slidenum">
              <a:rPr lang="en-AU" noProof="0" smtClean="0"/>
              <a:t>22</a:t>
            </a:fld>
            <a:endParaRPr lang="en-AU" noProof="0"/>
          </a:p>
        </p:txBody>
      </p:sp>
      <p:graphicFrame>
        <p:nvGraphicFramePr>
          <p:cNvPr id="6" name="Table 6">
            <a:extLst>
              <a:ext uri="{FF2B5EF4-FFF2-40B4-BE49-F238E27FC236}">
                <a16:creationId xmlns:a16="http://schemas.microsoft.com/office/drawing/2014/main" id="{04AB2512-7744-7F47-A02A-18A39571DC72}"/>
              </a:ext>
            </a:extLst>
          </p:cNvPr>
          <p:cNvGraphicFramePr>
            <a:graphicFrameLocks noGrp="1"/>
          </p:cNvGraphicFramePr>
          <p:nvPr>
            <p:extLst>
              <p:ext uri="{D42A27DB-BD31-4B8C-83A1-F6EECF244321}">
                <p14:modId xmlns:p14="http://schemas.microsoft.com/office/powerpoint/2010/main" val="22793871"/>
              </p:ext>
            </p:extLst>
          </p:nvPr>
        </p:nvGraphicFramePr>
        <p:xfrm>
          <a:off x="467235" y="1641634"/>
          <a:ext cx="11257530" cy="2865120"/>
        </p:xfrm>
        <a:graphic>
          <a:graphicData uri="http://schemas.openxmlformats.org/drawingml/2006/table">
            <a:tbl>
              <a:tblPr firstRow="1" bandRow="1">
                <a:tableStyleId>{5940675A-B579-460E-94D1-54222C63F5DA}</a:tableStyleId>
              </a:tblPr>
              <a:tblGrid>
                <a:gridCol w="5628765">
                  <a:extLst>
                    <a:ext uri="{9D8B030D-6E8A-4147-A177-3AD203B41FA5}">
                      <a16:colId xmlns:a16="http://schemas.microsoft.com/office/drawing/2014/main" val="2671250211"/>
                    </a:ext>
                  </a:extLst>
                </a:gridCol>
                <a:gridCol w="5628765">
                  <a:extLst>
                    <a:ext uri="{9D8B030D-6E8A-4147-A177-3AD203B41FA5}">
                      <a16:colId xmlns:a16="http://schemas.microsoft.com/office/drawing/2014/main" val="2825345584"/>
                    </a:ext>
                  </a:extLst>
                </a:gridCol>
              </a:tblGrid>
              <a:tr h="842883">
                <a:tc>
                  <a:txBody>
                    <a:bodyPr/>
                    <a:lstStyle/>
                    <a:p>
                      <a:r>
                        <a:rPr lang="en-US" b="1">
                          <a:solidFill>
                            <a:schemeClr val="bg1">
                              <a:lumMod val="65000"/>
                            </a:schemeClr>
                          </a:solidFill>
                        </a:rPr>
                        <a:t>PSYC90113 Professional Psychology Skills 1</a:t>
                      </a:r>
                      <a:r>
                        <a:rPr lang="en-US">
                          <a:solidFill>
                            <a:schemeClr val="bg1">
                              <a:lumMod val="65000"/>
                            </a:schemeClr>
                          </a:solidFill>
                        </a:rPr>
                        <a:t>	 </a:t>
                      </a:r>
                    </a:p>
                    <a:p>
                      <a:pPr lvl="0"/>
                      <a:r>
                        <a:rPr lang="en-US">
                          <a:solidFill>
                            <a:schemeClr val="bg1">
                              <a:lumMod val="65000"/>
                            </a:schemeClr>
                          </a:solidFill>
                        </a:rPr>
                        <a:t>Semester 2, 2024      </a:t>
                      </a:r>
                    </a:p>
                    <a:p>
                      <a:r>
                        <a:rPr lang="en-US" sz="1600">
                          <a:solidFill>
                            <a:schemeClr val="bg1">
                              <a:lumMod val="65000"/>
                            </a:schemeClr>
                          </a:solidFill>
                        </a:rPr>
                        <a:t>18.75CP</a:t>
                      </a:r>
                    </a:p>
                    <a:p>
                      <a:endParaRPr lang="en-US" sz="1600">
                        <a:solidFill>
                          <a:schemeClr val="bg1">
                            <a:lumMod val="65000"/>
                          </a:schemeClr>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800" b="0">
                          <a:solidFill>
                            <a:schemeClr val="accent6">
                              <a:lumMod val="75000"/>
                            </a:schemeClr>
                          </a:solidFill>
                        </a:rPr>
                        <a:t>Summer Term 2025</a:t>
                      </a:r>
                    </a:p>
                    <a:p>
                      <a:r>
                        <a:rPr lang="en-US" sz="1600"/>
                        <a:t>18.75CP</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50432430"/>
                  </a:ext>
                </a:extLst>
              </a:tr>
              <a:tr h="842883">
                <a:tc>
                  <a:txBody>
                    <a:bodyPr/>
                    <a:lstStyle/>
                    <a:p>
                      <a:pPr marL="285750" indent="-285750">
                        <a:buFont typeface="Arial" panose="020B0604020202020204" pitchFamily="34" charset="0"/>
                        <a:buChar char="•"/>
                      </a:pPr>
                      <a:r>
                        <a:rPr lang="en-US">
                          <a:solidFill>
                            <a:schemeClr val="bg1">
                              <a:lumMod val="65000"/>
                            </a:schemeClr>
                          </a:solidFill>
                        </a:rPr>
                        <a:t>Self-care</a:t>
                      </a:r>
                    </a:p>
                    <a:p>
                      <a:pPr marL="285750" indent="-285750">
                        <a:buFont typeface="Arial" panose="020B0604020202020204" pitchFamily="34" charset="0"/>
                        <a:buChar char="•"/>
                      </a:pPr>
                      <a:r>
                        <a:rPr lang="en-US">
                          <a:solidFill>
                            <a:schemeClr val="bg1">
                              <a:lumMod val="65000"/>
                            </a:schemeClr>
                          </a:solidFill>
                        </a:rPr>
                        <a:t>Psychopharmacology</a:t>
                      </a:r>
                    </a:p>
                    <a:p>
                      <a:pPr marL="285750" indent="-285750">
                        <a:buFont typeface="Arial" panose="020B0604020202020204" pitchFamily="34" charset="0"/>
                        <a:buChar char="•"/>
                      </a:pPr>
                      <a:r>
                        <a:rPr lang="en-US">
                          <a:solidFill>
                            <a:schemeClr val="bg1">
                              <a:lumMod val="65000"/>
                            </a:schemeClr>
                          </a:solidFill>
                        </a:rPr>
                        <a:t>Interviewing and Counselling (1)</a:t>
                      </a:r>
                    </a:p>
                    <a:p>
                      <a:pPr marL="285750" indent="-285750">
                        <a:buFont typeface="Arial" panose="020B0604020202020204" pitchFamily="34" charset="0"/>
                        <a:buChar char="•"/>
                      </a:pPr>
                      <a:r>
                        <a:rPr lang="en-US">
                          <a:solidFill>
                            <a:schemeClr val="bg1">
                              <a:lumMod val="65000"/>
                            </a:schemeClr>
                          </a:solidFill>
                        </a:rPr>
                        <a:t>Interviewing and Counselling (2)</a:t>
                      </a:r>
                    </a:p>
                    <a:p>
                      <a:pPr marL="285750" indent="-285750">
                        <a:buFont typeface="Arial" panose="020B0604020202020204" pitchFamily="34" charset="0"/>
                        <a:buChar char="•"/>
                      </a:pPr>
                      <a:r>
                        <a:rPr lang="en-US">
                          <a:solidFill>
                            <a:schemeClr val="bg1">
                              <a:lumMod val="65000"/>
                            </a:schemeClr>
                          </a:solidFill>
                        </a:rPr>
                        <a:t>History taking and Diagnosis (case formulation)</a:t>
                      </a:r>
                    </a:p>
                    <a:p>
                      <a:endParaRPr lang="en-US">
                        <a:solidFill>
                          <a:schemeClr val="bg1">
                            <a:lumMod val="65000"/>
                          </a:schemeClr>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285750" indent="-285750">
                        <a:buFont typeface="Arial" panose="020B0604020202020204" pitchFamily="34" charset="0"/>
                        <a:buChar char="•"/>
                      </a:pPr>
                      <a:r>
                        <a:rPr lang="en-US"/>
                        <a:t>Mental state examination </a:t>
                      </a:r>
                    </a:p>
                    <a:p>
                      <a:pPr marL="285750" indent="-285750">
                        <a:buFont typeface="Arial" panose="020B0604020202020204" pitchFamily="34" charset="0"/>
                        <a:buChar char="•"/>
                      </a:pPr>
                      <a:r>
                        <a:rPr lang="en-US"/>
                        <a:t>Risk assessment and intervention</a:t>
                      </a:r>
                    </a:p>
                    <a:p>
                      <a:pPr marL="285750" indent="-285750">
                        <a:buFont typeface="Arial" panose="020B0604020202020204" pitchFamily="34" charset="0"/>
                        <a:buChar char="•"/>
                      </a:pPr>
                      <a:r>
                        <a:rPr lang="en-US"/>
                        <a:t>Acceptance and Commitment Therapy</a:t>
                      </a:r>
                    </a:p>
                    <a:p>
                      <a:pPr marL="285750" indent="-285750">
                        <a:buFont typeface="Arial" panose="020B0604020202020204" pitchFamily="34" charset="0"/>
                        <a:buChar char="•"/>
                      </a:pPr>
                      <a:r>
                        <a:rPr lang="en-US"/>
                        <a:t>More case formulation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894687113"/>
                  </a:ext>
                </a:extLst>
              </a:tr>
            </a:tbl>
          </a:graphicData>
        </a:graphic>
      </p:graphicFrame>
      <p:sp>
        <p:nvSpPr>
          <p:cNvPr id="9" name="TextBox 8">
            <a:extLst>
              <a:ext uri="{FF2B5EF4-FFF2-40B4-BE49-F238E27FC236}">
                <a16:creationId xmlns:a16="http://schemas.microsoft.com/office/drawing/2014/main" id="{28E47450-0329-8840-80AC-712168F9781B}"/>
              </a:ext>
            </a:extLst>
          </p:cNvPr>
          <p:cNvSpPr txBox="1"/>
          <p:nvPr/>
        </p:nvSpPr>
        <p:spPr>
          <a:xfrm>
            <a:off x="7333422" y="6302884"/>
            <a:ext cx="1475853" cy="307777"/>
          </a:xfrm>
          <a:prstGeom prst="rect">
            <a:avLst/>
          </a:prstGeom>
          <a:noFill/>
        </p:spPr>
        <p:txBody>
          <a:bodyPr wrap="none" lIns="91440" tIns="45720" rIns="91440" bIns="45720" rtlCol="0" anchor="t">
            <a:spAutoFit/>
          </a:bodyPr>
          <a:lstStyle/>
          <a:p>
            <a:r>
              <a:rPr lang="en-US" sz="1400" i="1">
                <a:solidFill>
                  <a:srgbClr val="0070C0"/>
                </a:solidFill>
              </a:rPr>
              <a:t>Dr Zac Teichmann</a:t>
            </a:r>
            <a:endParaRPr lang="en-US" sz="1600">
              <a:solidFill>
                <a:srgbClr val="0070C0"/>
              </a:solidFill>
            </a:endParaRPr>
          </a:p>
        </p:txBody>
      </p:sp>
      <p:pic>
        <p:nvPicPr>
          <p:cNvPr id="4" name="Picture 3" descr="A person smiling for the camera&#10;&#10;Description automatically generated with medium confidence">
            <a:extLst>
              <a:ext uri="{FF2B5EF4-FFF2-40B4-BE49-F238E27FC236}">
                <a16:creationId xmlns:a16="http://schemas.microsoft.com/office/drawing/2014/main" id="{C733A992-D023-BB21-000B-68D5EF2EB748}"/>
              </a:ext>
            </a:extLst>
          </p:cNvPr>
          <p:cNvPicPr>
            <a:picLocks noChangeAspect="1"/>
          </p:cNvPicPr>
          <p:nvPr/>
        </p:nvPicPr>
        <p:blipFill rotWithShape="1">
          <a:blip r:embed="rId3">
            <a:extLst>
              <a:ext uri="{28A0092B-C50C-407E-A947-70E740481C1C}">
                <a14:useLocalDpi xmlns:a14="http://schemas.microsoft.com/office/drawing/2010/main" val="0"/>
              </a:ext>
            </a:extLst>
          </a:blip>
          <a:srcRect l="12901"/>
          <a:stretch/>
        </p:blipFill>
        <p:spPr>
          <a:xfrm>
            <a:off x="9510314" y="4471546"/>
            <a:ext cx="1898271" cy="1634576"/>
          </a:xfrm>
          <a:prstGeom prst="rect">
            <a:avLst/>
          </a:prstGeom>
          <a:ln>
            <a:noFill/>
          </a:ln>
          <a:effectLst>
            <a:outerShdw blurRad="292100" dist="139700" dir="2700000" algn="tl" rotWithShape="0">
              <a:srgbClr val="333333">
                <a:alpha val="65000"/>
              </a:srgbClr>
            </a:outerShdw>
          </a:effectLst>
        </p:spPr>
      </p:pic>
      <p:pic>
        <p:nvPicPr>
          <p:cNvPr id="2050" name="Picture 2" descr="Practice media">
            <a:extLst>
              <a:ext uri="{FF2B5EF4-FFF2-40B4-BE49-F238E27FC236}">
                <a16:creationId xmlns:a16="http://schemas.microsoft.com/office/drawing/2014/main" id="{EC84EF91-044D-C3F0-BA8B-F2EB9BE1DB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67580" y="4373518"/>
            <a:ext cx="1407538" cy="179898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72EEE377-DE8E-DE4F-F434-092D6960E602}"/>
              </a:ext>
            </a:extLst>
          </p:cNvPr>
          <p:cNvSpPr txBox="1"/>
          <p:nvPr/>
        </p:nvSpPr>
        <p:spPr>
          <a:xfrm>
            <a:off x="9586133" y="6304023"/>
            <a:ext cx="1746632" cy="307777"/>
          </a:xfrm>
          <a:prstGeom prst="rect">
            <a:avLst/>
          </a:prstGeom>
          <a:noFill/>
        </p:spPr>
        <p:txBody>
          <a:bodyPr wrap="none" rtlCol="0">
            <a:spAutoFit/>
          </a:bodyPr>
          <a:lstStyle/>
          <a:p>
            <a:r>
              <a:rPr lang="en-US" sz="1400" i="1">
                <a:solidFill>
                  <a:srgbClr val="0070C0"/>
                </a:solidFill>
              </a:rPr>
              <a:t>Dr Margaret Osborne</a:t>
            </a:r>
          </a:p>
        </p:txBody>
      </p:sp>
    </p:spTree>
    <p:extLst>
      <p:ext uri="{BB962C8B-B14F-4D97-AF65-F5344CB8AC3E}">
        <p14:creationId xmlns:p14="http://schemas.microsoft.com/office/powerpoint/2010/main" val="283921687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F0F3248-18DE-0447-BCC4-4F83A7008C71}"/>
              </a:ext>
            </a:extLst>
          </p:cNvPr>
          <p:cNvSpPr>
            <a:spLocks noGrp="1"/>
          </p:cNvSpPr>
          <p:nvPr>
            <p:ph type="sldNum" sz="quarter" idx="12"/>
          </p:nvPr>
        </p:nvSpPr>
        <p:spPr/>
        <p:txBody>
          <a:bodyPr/>
          <a:lstStyle/>
          <a:p>
            <a:fld id="{DC22DD25-61AE-413C-B4D2-EF2365C9B2E1}" type="slidenum">
              <a:rPr lang="en-AU" smtClean="0"/>
              <a:t>23</a:t>
            </a:fld>
            <a:endParaRPr lang="en-AU"/>
          </a:p>
        </p:txBody>
      </p:sp>
      <p:pic>
        <p:nvPicPr>
          <p:cNvPr id="3" name="Content Placeholder 6" descr="A picture containing mountain, outdoor, nature, road&#10;&#10;Description automatically generated">
            <a:extLst>
              <a:ext uri="{FF2B5EF4-FFF2-40B4-BE49-F238E27FC236}">
                <a16:creationId xmlns:a16="http://schemas.microsoft.com/office/drawing/2014/main" id="{D8E2E909-F491-8042-BB96-E03AAB05F903}"/>
              </a:ext>
            </a:extLst>
          </p:cNvPr>
          <p:cNvPicPr>
            <a:picLocks noChangeAspect="1"/>
          </p:cNvPicPr>
          <p:nvPr/>
        </p:nvPicPr>
        <p:blipFill>
          <a:blip r:embed="rId2">
            <a:alphaModFix amt="63000"/>
            <a:extLst>
              <a:ext uri="{28A0092B-C50C-407E-A947-70E740481C1C}">
                <a14:useLocalDpi xmlns:a14="http://schemas.microsoft.com/office/drawing/2010/main" val="0"/>
              </a:ext>
            </a:extLst>
          </a:blip>
          <a:stretch>
            <a:fillRect/>
          </a:stretch>
        </p:blipFill>
        <p:spPr>
          <a:xfrm>
            <a:off x="-3537979" y="0"/>
            <a:ext cx="21500757" cy="6858000"/>
          </a:xfrm>
          <a:prstGeom prst="rect">
            <a:avLst/>
          </a:prstGeom>
        </p:spPr>
      </p:pic>
      <p:sp>
        <p:nvSpPr>
          <p:cNvPr id="4" name="TextBox 3">
            <a:extLst>
              <a:ext uri="{FF2B5EF4-FFF2-40B4-BE49-F238E27FC236}">
                <a16:creationId xmlns:a16="http://schemas.microsoft.com/office/drawing/2014/main" id="{0A4FF03B-A4E6-BA44-92A2-1464503B5B1D}"/>
              </a:ext>
            </a:extLst>
          </p:cNvPr>
          <p:cNvSpPr txBox="1"/>
          <p:nvPr/>
        </p:nvSpPr>
        <p:spPr>
          <a:xfrm>
            <a:off x="4217120" y="630621"/>
            <a:ext cx="3767378" cy="584775"/>
          </a:xfrm>
          <a:prstGeom prst="rect">
            <a:avLst/>
          </a:prstGeom>
          <a:noFill/>
        </p:spPr>
        <p:txBody>
          <a:bodyPr wrap="none" rtlCol="0">
            <a:spAutoFit/>
          </a:bodyPr>
          <a:lstStyle/>
          <a:p>
            <a:r>
              <a:rPr lang="en-US" sz="3200" b="1">
                <a:solidFill>
                  <a:schemeClr val="tx2"/>
                </a:solidFill>
                <a:latin typeface="+mj-lt"/>
                <a:ea typeface="+mj-ea"/>
                <a:cs typeface="+mj-cs"/>
              </a:rPr>
              <a:t>Semester 1, 2026</a:t>
            </a:r>
          </a:p>
        </p:txBody>
      </p:sp>
    </p:spTree>
    <p:extLst>
      <p:ext uri="{BB962C8B-B14F-4D97-AF65-F5344CB8AC3E}">
        <p14:creationId xmlns:p14="http://schemas.microsoft.com/office/powerpoint/2010/main" val="416701007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8ED76E-8FD1-1742-A8DB-441505012C4D}"/>
              </a:ext>
            </a:extLst>
          </p:cNvPr>
          <p:cNvSpPr>
            <a:spLocks noGrp="1"/>
          </p:cNvSpPr>
          <p:nvPr>
            <p:ph type="title"/>
          </p:nvPr>
        </p:nvSpPr>
        <p:spPr/>
        <p:txBody>
          <a:bodyPr/>
          <a:lstStyle/>
          <a:p>
            <a:r>
              <a:rPr lang="en-US"/>
              <a:t>Basic Interventions </a:t>
            </a:r>
            <a:r>
              <a:rPr lang="en-US" sz="2800" b="0"/>
              <a:t>(PSYC90006) </a:t>
            </a:r>
            <a:r>
              <a:rPr lang="en-US" sz="1800" b="0"/>
              <a:t>6.25CP</a:t>
            </a:r>
            <a:r>
              <a:rPr lang="en-US" sz="1800" b="0">
                <a:solidFill>
                  <a:schemeClr val="accent6">
                    <a:lumMod val="75000"/>
                  </a:schemeClr>
                </a:solidFill>
              </a:rPr>
              <a:t> </a:t>
            </a:r>
            <a:endParaRPr lang="en-US" b="0"/>
          </a:p>
        </p:txBody>
      </p:sp>
      <p:sp>
        <p:nvSpPr>
          <p:cNvPr id="3" name="Content Placeholder 2">
            <a:extLst>
              <a:ext uri="{FF2B5EF4-FFF2-40B4-BE49-F238E27FC236}">
                <a16:creationId xmlns:a16="http://schemas.microsoft.com/office/drawing/2014/main" id="{1CF340C8-C9DE-7A4F-ABD1-82CBF1D96FAC}"/>
              </a:ext>
            </a:extLst>
          </p:cNvPr>
          <p:cNvSpPr>
            <a:spLocks noGrp="1"/>
          </p:cNvSpPr>
          <p:nvPr>
            <p:ph idx="1"/>
          </p:nvPr>
        </p:nvSpPr>
        <p:spPr>
          <a:xfrm>
            <a:off x="357453" y="1705613"/>
            <a:ext cx="7589859" cy="4376944"/>
          </a:xfrm>
        </p:spPr>
        <p:txBody>
          <a:bodyPr/>
          <a:lstStyle/>
          <a:p>
            <a:r>
              <a:rPr lang="en-AU"/>
              <a:t>Foundation behavioural and cognitive interventions. </a:t>
            </a:r>
          </a:p>
          <a:p>
            <a:endParaRPr lang="en-AU"/>
          </a:p>
          <a:p>
            <a:r>
              <a:rPr lang="en-AU"/>
              <a:t>Emphasis is on shared experience and cooperative learning based around the students' shared expertise and the total resources available to the larger group. </a:t>
            </a:r>
          </a:p>
          <a:p>
            <a:r>
              <a:rPr lang="en-AU"/>
              <a:t>	- lectures, large group discussions, clinical demonstrations, 	clinical case material, role-plays, and small workgroup 	experience. </a:t>
            </a:r>
          </a:p>
          <a:p>
            <a:endParaRPr lang="en-AU"/>
          </a:p>
          <a:p>
            <a:r>
              <a:rPr lang="en-AU"/>
              <a:t>Includes full-day workshop with further opportunities to practice the skills taught throughout the semester. </a:t>
            </a:r>
          </a:p>
        </p:txBody>
      </p:sp>
      <p:sp>
        <p:nvSpPr>
          <p:cNvPr id="5" name="Slide Number Placeholder 4">
            <a:extLst>
              <a:ext uri="{FF2B5EF4-FFF2-40B4-BE49-F238E27FC236}">
                <a16:creationId xmlns:a16="http://schemas.microsoft.com/office/drawing/2014/main" id="{3CD67F74-6B12-B548-A3A7-3BC761EE7798}"/>
              </a:ext>
            </a:extLst>
          </p:cNvPr>
          <p:cNvSpPr>
            <a:spLocks noGrp="1"/>
          </p:cNvSpPr>
          <p:nvPr>
            <p:ph type="sldNum" sz="quarter" idx="12"/>
          </p:nvPr>
        </p:nvSpPr>
        <p:spPr/>
        <p:txBody>
          <a:bodyPr/>
          <a:lstStyle/>
          <a:p>
            <a:fld id="{DC22DD25-61AE-413C-B4D2-EF2365C9B2E1}" type="slidenum">
              <a:rPr lang="en-AU" noProof="0" smtClean="0"/>
              <a:t>24</a:t>
            </a:fld>
            <a:endParaRPr lang="en-AU" noProof="0"/>
          </a:p>
        </p:txBody>
      </p:sp>
      <p:sp>
        <p:nvSpPr>
          <p:cNvPr id="10" name="TextBox 9">
            <a:extLst>
              <a:ext uri="{FF2B5EF4-FFF2-40B4-BE49-F238E27FC236}">
                <a16:creationId xmlns:a16="http://schemas.microsoft.com/office/drawing/2014/main" id="{EAB01994-FB23-D840-8134-C44CDD859312}"/>
              </a:ext>
            </a:extLst>
          </p:cNvPr>
          <p:cNvSpPr txBox="1"/>
          <p:nvPr/>
        </p:nvSpPr>
        <p:spPr>
          <a:xfrm>
            <a:off x="8855610" y="4826328"/>
            <a:ext cx="2104449" cy="892552"/>
          </a:xfrm>
          <a:prstGeom prst="rect">
            <a:avLst/>
          </a:prstGeom>
          <a:noFill/>
        </p:spPr>
        <p:txBody>
          <a:bodyPr wrap="square" rtlCol="0">
            <a:spAutoFit/>
          </a:bodyPr>
          <a:lstStyle/>
          <a:p>
            <a:r>
              <a:rPr lang="en-US" i="1">
                <a:solidFill>
                  <a:srgbClr val="0070C0"/>
                </a:solidFill>
              </a:rPr>
              <a:t>Dr Benita </a:t>
            </a:r>
            <a:r>
              <a:rPr lang="en-US" sz="2000" i="1">
                <a:solidFill>
                  <a:srgbClr val="0070C0"/>
                </a:solidFill>
              </a:rPr>
              <a:t>Green</a:t>
            </a:r>
          </a:p>
          <a:p>
            <a:r>
              <a:rPr lang="en-US" sz="1600">
                <a:solidFill>
                  <a:srgbClr val="0070C0"/>
                </a:solidFill>
              </a:rPr>
              <a:t>Subject coordinator, lecturer</a:t>
            </a:r>
          </a:p>
        </p:txBody>
      </p:sp>
      <p:pic>
        <p:nvPicPr>
          <p:cNvPr id="6" name="Picture 5" descr="A picture containing person&#10;&#10;Description automatically generated">
            <a:extLst>
              <a:ext uri="{FF2B5EF4-FFF2-40B4-BE49-F238E27FC236}">
                <a16:creationId xmlns:a16="http://schemas.microsoft.com/office/drawing/2014/main" id="{6D715B2B-CB9E-A142-A859-FBAA57D875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30038" y="1995434"/>
            <a:ext cx="2817509" cy="237727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325320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9556F1-450D-3941-8FDC-53571245D6BD}"/>
              </a:ext>
            </a:extLst>
          </p:cNvPr>
          <p:cNvSpPr>
            <a:spLocks noGrp="1"/>
          </p:cNvSpPr>
          <p:nvPr>
            <p:ph type="title"/>
          </p:nvPr>
        </p:nvSpPr>
        <p:spPr/>
        <p:txBody>
          <a:bodyPr/>
          <a:lstStyle/>
          <a:p>
            <a:r>
              <a:rPr lang="en-US"/>
              <a:t>Cognitive-Behaviour Therapy </a:t>
            </a:r>
            <a:r>
              <a:rPr lang="en-US" sz="2800" b="0"/>
              <a:t>(PSYC90007) </a:t>
            </a:r>
            <a:r>
              <a:rPr lang="en-US" sz="1800" b="0"/>
              <a:t>6.25CP</a:t>
            </a:r>
            <a:r>
              <a:rPr lang="en-US" sz="1800" b="0">
                <a:solidFill>
                  <a:schemeClr val="accent6">
                    <a:lumMod val="75000"/>
                  </a:schemeClr>
                </a:solidFill>
              </a:rPr>
              <a:t> </a:t>
            </a:r>
            <a:endParaRPr lang="en-US"/>
          </a:p>
        </p:txBody>
      </p:sp>
      <p:sp>
        <p:nvSpPr>
          <p:cNvPr id="3" name="Content Placeholder 2">
            <a:extLst>
              <a:ext uri="{FF2B5EF4-FFF2-40B4-BE49-F238E27FC236}">
                <a16:creationId xmlns:a16="http://schemas.microsoft.com/office/drawing/2014/main" id="{038F8F58-4E25-034D-BFC5-F1085C161B9B}"/>
              </a:ext>
            </a:extLst>
          </p:cNvPr>
          <p:cNvSpPr>
            <a:spLocks noGrp="1"/>
          </p:cNvSpPr>
          <p:nvPr>
            <p:ph idx="1"/>
          </p:nvPr>
        </p:nvSpPr>
        <p:spPr>
          <a:xfrm>
            <a:off x="385941" y="1978119"/>
            <a:ext cx="7237590" cy="4376944"/>
          </a:xfrm>
        </p:spPr>
        <p:txBody>
          <a:bodyPr/>
          <a:lstStyle/>
          <a:p>
            <a:r>
              <a:rPr lang="en-AU"/>
              <a:t>Case-based and experiential learning in cognitive-behavioural treatment models and techniques. </a:t>
            </a:r>
          </a:p>
          <a:p>
            <a:endParaRPr lang="en-AU"/>
          </a:p>
          <a:p>
            <a:r>
              <a:rPr lang="en-AU"/>
              <a:t>Prime focus on cognitive-behavioural treatments for adult psychological disorders, other treatment modalities (eg. pharmacological, psychosocial, etc.) where appropriate. </a:t>
            </a:r>
          </a:p>
          <a:p>
            <a:endParaRPr lang="en-AU"/>
          </a:p>
          <a:p>
            <a:r>
              <a:rPr lang="en-AU"/>
              <a:t>Teaching may be composed of a combination of didactic input, class discussions, role plays and observation</a:t>
            </a:r>
            <a:endParaRPr lang="en-US"/>
          </a:p>
        </p:txBody>
      </p:sp>
      <p:sp>
        <p:nvSpPr>
          <p:cNvPr id="5" name="Slide Number Placeholder 4">
            <a:extLst>
              <a:ext uri="{FF2B5EF4-FFF2-40B4-BE49-F238E27FC236}">
                <a16:creationId xmlns:a16="http://schemas.microsoft.com/office/drawing/2014/main" id="{5E3E84E2-8F4B-1149-93EB-91213B89F9EF}"/>
              </a:ext>
            </a:extLst>
          </p:cNvPr>
          <p:cNvSpPr>
            <a:spLocks noGrp="1"/>
          </p:cNvSpPr>
          <p:nvPr>
            <p:ph type="sldNum" sz="quarter" idx="12"/>
          </p:nvPr>
        </p:nvSpPr>
        <p:spPr/>
        <p:txBody>
          <a:bodyPr/>
          <a:lstStyle/>
          <a:p>
            <a:fld id="{DC22DD25-61AE-413C-B4D2-EF2365C9B2E1}" type="slidenum">
              <a:rPr lang="en-AU" noProof="0" smtClean="0"/>
              <a:t>25</a:t>
            </a:fld>
            <a:endParaRPr lang="en-AU" noProof="0"/>
          </a:p>
        </p:txBody>
      </p:sp>
      <p:pic>
        <p:nvPicPr>
          <p:cNvPr id="7" name="Picture 6" descr="A picture containing smiling, posing, hairpiece&#10;&#10;Description automatically generated">
            <a:extLst>
              <a:ext uri="{FF2B5EF4-FFF2-40B4-BE49-F238E27FC236}">
                <a16:creationId xmlns:a16="http://schemas.microsoft.com/office/drawing/2014/main" id="{F0E9623B-FD23-E343-A4C0-84B19B8B782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63514" y="2371725"/>
            <a:ext cx="2114550" cy="2114550"/>
          </a:xfrm>
          <a:prstGeom prst="rect">
            <a:avLst/>
          </a:prstGeom>
          <a:ln>
            <a:noFill/>
          </a:ln>
          <a:effectLst>
            <a:outerShdw blurRad="292100" dist="139700" dir="2700000" algn="tl" rotWithShape="0">
              <a:srgbClr val="333333">
                <a:alpha val="65000"/>
              </a:srgbClr>
            </a:outerShdw>
          </a:effectLst>
        </p:spPr>
      </p:pic>
      <p:sp>
        <p:nvSpPr>
          <p:cNvPr id="8" name="TextBox 7">
            <a:extLst>
              <a:ext uri="{FF2B5EF4-FFF2-40B4-BE49-F238E27FC236}">
                <a16:creationId xmlns:a16="http://schemas.microsoft.com/office/drawing/2014/main" id="{0311107B-3B5F-424B-8F08-A6CB3D2D7C90}"/>
              </a:ext>
            </a:extLst>
          </p:cNvPr>
          <p:cNvSpPr txBox="1"/>
          <p:nvPr/>
        </p:nvSpPr>
        <p:spPr>
          <a:xfrm>
            <a:off x="8925105" y="4728355"/>
            <a:ext cx="2561983" cy="615553"/>
          </a:xfrm>
          <a:prstGeom prst="rect">
            <a:avLst/>
          </a:prstGeom>
          <a:noFill/>
        </p:spPr>
        <p:txBody>
          <a:bodyPr wrap="none" rtlCol="0">
            <a:spAutoFit/>
          </a:bodyPr>
          <a:lstStyle/>
          <a:p>
            <a:r>
              <a:rPr lang="en-US" i="1">
                <a:solidFill>
                  <a:srgbClr val="0070C0"/>
                </a:solidFill>
              </a:rPr>
              <a:t>Prof Kim Felmingham</a:t>
            </a:r>
          </a:p>
          <a:p>
            <a:r>
              <a:rPr lang="en-US" sz="1600">
                <a:solidFill>
                  <a:srgbClr val="0070C0"/>
                </a:solidFill>
              </a:rPr>
              <a:t>Subject coordinator, lecturer</a:t>
            </a:r>
          </a:p>
        </p:txBody>
      </p:sp>
    </p:spTree>
    <p:extLst>
      <p:ext uri="{BB962C8B-B14F-4D97-AF65-F5344CB8AC3E}">
        <p14:creationId xmlns:p14="http://schemas.microsoft.com/office/powerpoint/2010/main" val="35409431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16DD3-41B5-5D47-9DBB-E134528C45CD}"/>
              </a:ext>
            </a:extLst>
          </p:cNvPr>
          <p:cNvSpPr>
            <a:spLocks noGrp="1"/>
          </p:cNvSpPr>
          <p:nvPr>
            <p:ph type="title"/>
          </p:nvPr>
        </p:nvSpPr>
        <p:spPr/>
        <p:txBody>
          <a:bodyPr/>
          <a:lstStyle/>
          <a:p>
            <a:r>
              <a:rPr lang="en-US"/>
              <a:t>Child Psychopathology </a:t>
            </a:r>
            <a:r>
              <a:rPr lang="en-US" b="0"/>
              <a:t>(PSYC90023) </a:t>
            </a:r>
            <a:r>
              <a:rPr lang="en-US" sz="1800" b="0"/>
              <a:t>6.25CP MPsych(Clin)</a:t>
            </a:r>
            <a:endParaRPr lang="en-US" b="0"/>
          </a:p>
        </p:txBody>
      </p:sp>
      <p:sp>
        <p:nvSpPr>
          <p:cNvPr id="3" name="Content Placeholder 2">
            <a:extLst>
              <a:ext uri="{FF2B5EF4-FFF2-40B4-BE49-F238E27FC236}">
                <a16:creationId xmlns:a16="http://schemas.microsoft.com/office/drawing/2014/main" id="{CA8BD281-3BA5-814D-B5F2-F4D771312138}"/>
              </a:ext>
            </a:extLst>
          </p:cNvPr>
          <p:cNvSpPr>
            <a:spLocks noGrp="1"/>
          </p:cNvSpPr>
          <p:nvPr>
            <p:ph idx="1"/>
          </p:nvPr>
        </p:nvSpPr>
        <p:spPr>
          <a:xfrm>
            <a:off x="385941" y="1795557"/>
            <a:ext cx="7755589" cy="4376944"/>
          </a:xfrm>
        </p:spPr>
        <p:txBody>
          <a:bodyPr/>
          <a:lstStyle/>
          <a:p>
            <a:pPr marL="342900" indent="-342900">
              <a:buFont typeface="Arial" panose="020B0604020202020204" pitchFamily="34" charset="0"/>
              <a:buChar char="•"/>
            </a:pPr>
            <a:r>
              <a:rPr lang="en-AU" dirty="0"/>
              <a:t>clinical manifestation, aetiology, diagnosis, assessment, and management of high-prevalence psychological disorders of childhood and adolescence. </a:t>
            </a:r>
          </a:p>
          <a:p>
            <a:pPr marL="342900" indent="-342900">
              <a:buFont typeface="Arial" panose="020B0604020202020204" pitchFamily="34" charset="0"/>
              <a:buChar char="•"/>
            </a:pPr>
            <a:r>
              <a:rPr lang="en-AU" dirty="0"/>
              <a:t>systemic and developmental factors </a:t>
            </a:r>
          </a:p>
          <a:p>
            <a:pPr marL="342900" indent="-342900">
              <a:buFont typeface="Arial" panose="020B0604020202020204" pitchFamily="34" charset="0"/>
              <a:buChar char="•"/>
            </a:pPr>
            <a:r>
              <a:rPr lang="en-AU" dirty="0"/>
              <a:t>theoretical models of common disorders. </a:t>
            </a:r>
          </a:p>
          <a:p>
            <a:pPr marL="342900" indent="-342900">
              <a:buFont typeface="Arial" panose="020B0604020202020204" pitchFamily="34" charset="0"/>
              <a:buChar char="•"/>
            </a:pPr>
            <a:r>
              <a:rPr lang="en-AU" dirty="0"/>
              <a:t>psychological disorders at different developmental stages.</a:t>
            </a:r>
          </a:p>
          <a:p>
            <a:pPr marL="342900" indent="-342900">
              <a:buFont typeface="Arial" panose="020B0604020202020204" pitchFamily="34" charset="0"/>
              <a:buChar char="•"/>
            </a:pPr>
            <a:r>
              <a:rPr lang="en-AU" dirty="0"/>
              <a:t>complexities associated with differential diagnosis. </a:t>
            </a:r>
          </a:p>
          <a:p>
            <a:pPr marL="342900" indent="-342900">
              <a:buFont typeface="Arial" panose="020B0604020202020204" pitchFamily="34" charset="0"/>
              <a:buChar char="•"/>
            </a:pPr>
            <a:r>
              <a:rPr lang="en-AU" dirty="0"/>
              <a:t>assessment and formulation when multiple informants.</a:t>
            </a:r>
          </a:p>
          <a:p>
            <a:pPr marL="342900" indent="-342900">
              <a:buFont typeface="Arial" panose="020B0604020202020204" pitchFamily="34" charset="0"/>
              <a:buChar char="•"/>
            </a:pPr>
            <a:r>
              <a:rPr lang="en-AU" dirty="0"/>
              <a:t>strong focus on case-based learning.</a:t>
            </a:r>
            <a:endParaRPr lang="en-US" dirty="0"/>
          </a:p>
        </p:txBody>
      </p:sp>
      <p:sp>
        <p:nvSpPr>
          <p:cNvPr id="5" name="Slide Number Placeholder 4">
            <a:extLst>
              <a:ext uri="{FF2B5EF4-FFF2-40B4-BE49-F238E27FC236}">
                <a16:creationId xmlns:a16="http://schemas.microsoft.com/office/drawing/2014/main" id="{AF79DAE0-93BA-B044-AB45-D40EBC0CD566}"/>
              </a:ext>
            </a:extLst>
          </p:cNvPr>
          <p:cNvSpPr>
            <a:spLocks noGrp="1"/>
          </p:cNvSpPr>
          <p:nvPr>
            <p:ph type="sldNum" sz="quarter" idx="12"/>
          </p:nvPr>
        </p:nvSpPr>
        <p:spPr/>
        <p:txBody>
          <a:bodyPr/>
          <a:lstStyle/>
          <a:p>
            <a:fld id="{DC22DD25-61AE-413C-B4D2-EF2365C9B2E1}" type="slidenum">
              <a:rPr lang="en-AU" noProof="0" smtClean="0"/>
              <a:t>26</a:t>
            </a:fld>
            <a:endParaRPr lang="en-AU" noProof="0"/>
          </a:p>
        </p:txBody>
      </p:sp>
      <p:sp>
        <p:nvSpPr>
          <p:cNvPr id="9" name="TextBox 8">
            <a:extLst>
              <a:ext uri="{FF2B5EF4-FFF2-40B4-BE49-F238E27FC236}">
                <a16:creationId xmlns:a16="http://schemas.microsoft.com/office/drawing/2014/main" id="{41C672FE-24D5-0441-9B41-BD85CAAA2A41}"/>
              </a:ext>
            </a:extLst>
          </p:cNvPr>
          <p:cNvSpPr txBox="1"/>
          <p:nvPr/>
        </p:nvSpPr>
        <p:spPr>
          <a:xfrm>
            <a:off x="9150840" y="4780936"/>
            <a:ext cx="2232219" cy="861774"/>
          </a:xfrm>
          <a:prstGeom prst="rect">
            <a:avLst/>
          </a:prstGeom>
          <a:noFill/>
        </p:spPr>
        <p:txBody>
          <a:bodyPr wrap="square" lIns="91440" tIns="45720" rIns="91440" bIns="45720" rtlCol="0" anchor="t">
            <a:spAutoFit/>
          </a:bodyPr>
          <a:lstStyle/>
          <a:p>
            <a:r>
              <a:rPr lang="en-US" i="1" dirty="0">
                <a:solidFill>
                  <a:srgbClr val="0070C0"/>
                </a:solidFill>
              </a:rPr>
              <a:t>Dr Chrissie Loft</a:t>
            </a:r>
          </a:p>
          <a:p>
            <a:r>
              <a:rPr lang="en-US" sz="1600" dirty="0">
                <a:solidFill>
                  <a:srgbClr val="0070C0"/>
                </a:solidFill>
              </a:rPr>
              <a:t>Subject Coordinator &amp; lecturer</a:t>
            </a:r>
          </a:p>
        </p:txBody>
      </p:sp>
      <p:pic>
        <p:nvPicPr>
          <p:cNvPr id="6" name="Picture 5" descr="A person with blonde hair wearing a green jacket&#10;&#10;AI-generated content may be incorrect.">
            <a:extLst>
              <a:ext uri="{FF2B5EF4-FFF2-40B4-BE49-F238E27FC236}">
                <a16:creationId xmlns:a16="http://schemas.microsoft.com/office/drawing/2014/main" id="{67F857FB-746F-9DDE-D8E8-A8D076D1432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50840" y="2575167"/>
            <a:ext cx="2016120" cy="201612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967808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2FCFFC-E1D0-CB41-B7BE-6888E451E806}"/>
              </a:ext>
            </a:extLst>
          </p:cNvPr>
          <p:cNvSpPr>
            <a:spLocks noGrp="1"/>
          </p:cNvSpPr>
          <p:nvPr>
            <p:ph type="title"/>
          </p:nvPr>
        </p:nvSpPr>
        <p:spPr/>
        <p:txBody>
          <a:bodyPr/>
          <a:lstStyle/>
          <a:p>
            <a:r>
              <a:rPr lang="en-US" sz="2800"/>
              <a:t>Mental Health Issues Across the Lifespan </a:t>
            </a:r>
            <a:r>
              <a:rPr lang="en-US" sz="2400" b="0"/>
              <a:t>(PSYC90010) </a:t>
            </a:r>
            <a:r>
              <a:rPr lang="en-US" sz="1800" b="0"/>
              <a:t>6.25CP</a:t>
            </a:r>
            <a:r>
              <a:rPr lang="en-US" b="0">
                <a:solidFill>
                  <a:schemeClr val="accent6">
                    <a:lumMod val="75000"/>
                  </a:schemeClr>
                </a:solidFill>
              </a:rPr>
              <a:t> </a:t>
            </a:r>
            <a:endParaRPr lang="en-US" b="0"/>
          </a:p>
        </p:txBody>
      </p:sp>
      <p:sp>
        <p:nvSpPr>
          <p:cNvPr id="3" name="Content Placeholder 2">
            <a:extLst>
              <a:ext uri="{FF2B5EF4-FFF2-40B4-BE49-F238E27FC236}">
                <a16:creationId xmlns:a16="http://schemas.microsoft.com/office/drawing/2014/main" id="{19B56525-C5DD-0B4E-9382-BB4898708BBC}"/>
              </a:ext>
            </a:extLst>
          </p:cNvPr>
          <p:cNvSpPr>
            <a:spLocks noGrp="1"/>
          </p:cNvSpPr>
          <p:nvPr>
            <p:ph idx="1"/>
          </p:nvPr>
        </p:nvSpPr>
        <p:spPr>
          <a:xfrm>
            <a:off x="316357" y="1532415"/>
            <a:ext cx="7456043" cy="4376944"/>
          </a:xfrm>
        </p:spPr>
        <p:txBody>
          <a:bodyPr/>
          <a:lstStyle/>
          <a:p>
            <a:pPr>
              <a:spcBef>
                <a:spcPts val="2200"/>
              </a:spcBef>
            </a:pPr>
            <a:r>
              <a:rPr lang="en-AU"/>
              <a:t>Developmental factors and psychological functioning across the lifespan. </a:t>
            </a:r>
          </a:p>
          <a:p>
            <a:pPr>
              <a:spcBef>
                <a:spcPts val="2200"/>
              </a:spcBef>
            </a:pPr>
            <a:r>
              <a:rPr lang="en-AU"/>
              <a:t>Key developmental tasks and transitions at each developmental stage, spanning from the perinatal period through to the end-of-life period. </a:t>
            </a:r>
          </a:p>
          <a:p>
            <a:pPr>
              <a:spcBef>
                <a:spcPts val="2200"/>
              </a:spcBef>
            </a:pPr>
            <a:r>
              <a:rPr lang="en-AU"/>
              <a:t>Practice applying this knowledge to clinical case formulation. </a:t>
            </a:r>
          </a:p>
          <a:p>
            <a:pPr>
              <a:spcBef>
                <a:spcPts val="2200"/>
              </a:spcBef>
            </a:pPr>
            <a:r>
              <a:rPr lang="en-AU"/>
              <a:t>Engagement, assessment, diagnosis, and intervention at each developmental stage. </a:t>
            </a:r>
          </a:p>
          <a:p>
            <a:pPr>
              <a:spcBef>
                <a:spcPts val="2200"/>
              </a:spcBef>
            </a:pPr>
            <a:r>
              <a:rPr lang="en-AU"/>
              <a:t>Tailoring interventions in light of maturational and contextual variables.</a:t>
            </a:r>
          </a:p>
        </p:txBody>
      </p:sp>
      <p:sp>
        <p:nvSpPr>
          <p:cNvPr id="4" name="Slide Number Placeholder 3">
            <a:extLst>
              <a:ext uri="{FF2B5EF4-FFF2-40B4-BE49-F238E27FC236}">
                <a16:creationId xmlns:a16="http://schemas.microsoft.com/office/drawing/2014/main" id="{E6AE9FAF-1D86-084C-A841-F22BA84C9EF7}"/>
              </a:ext>
            </a:extLst>
          </p:cNvPr>
          <p:cNvSpPr>
            <a:spLocks noGrp="1"/>
          </p:cNvSpPr>
          <p:nvPr>
            <p:ph type="sldNum" sz="quarter" idx="12"/>
          </p:nvPr>
        </p:nvSpPr>
        <p:spPr/>
        <p:txBody>
          <a:bodyPr/>
          <a:lstStyle/>
          <a:p>
            <a:fld id="{DC22DD25-61AE-413C-B4D2-EF2365C9B2E1}" type="slidenum">
              <a:rPr lang="en-AU" noProof="0" smtClean="0"/>
              <a:t>27</a:t>
            </a:fld>
            <a:endParaRPr lang="en-AU" noProof="0"/>
          </a:p>
        </p:txBody>
      </p:sp>
      <p:sp>
        <p:nvSpPr>
          <p:cNvPr id="9" name="TextBox 8">
            <a:extLst>
              <a:ext uri="{FF2B5EF4-FFF2-40B4-BE49-F238E27FC236}">
                <a16:creationId xmlns:a16="http://schemas.microsoft.com/office/drawing/2014/main" id="{53F8C8F4-BD58-B6E2-C453-13A9B0FC9463}"/>
              </a:ext>
            </a:extLst>
          </p:cNvPr>
          <p:cNvSpPr txBox="1"/>
          <p:nvPr/>
        </p:nvSpPr>
        <p:spPr>
          <a:xfrm>
            <a:off x="9029301" y="4670119"/>
            <a:ext cx="2539401" cy="861774"/>
          </a:xfrm>
          <a:prstGeom prst="rect">
            <a:avLst/>
          </a:prstGeom>
          <a:noFill/>
        </p:spPr>
        <p:txBody>
          <a:bodyPr wrap="square">
            <a:spAutoFit/>
          </a:bodyPr>
          <a:lstStyle/>
          <a:p>
            <a:r>
              <a:rPr lang="en-US" sz="1800" i="1">
                <a:solidFill>
                  <a:srgbClr val="0070C0"/>
                </a:solidFill>
              </a:rPr>
              <a:t>Dr Lydia Brown</a:t>
            </a:r>
          </a:p>
          <a:p>
            <a:r>
              <a:rPr lang="en-US" sz="1600">
                <a:solidFill>
                  <a:srgbClr val="0070C0"/>
                </a:solidFill>
              </a:rPr>
              <a:t>Subject Coordinator &amp; lecturer</a:t>
            </a:r>
          </a:p>
        </p:txBody>
      </p:sp>
      <p:pic>
        <p:nvPicPr>
          <p:cNvPr id="3074" name="Picture 2" descr="profile icon">
            <a:extLst>
              <a:ext uri="{FF2B5EF4-FFF2-40B4-BE49-F238E27FC236}">
                <a16:creationId xmlns:a16="http://schemas.microsoft.com/office/drawing/2014/main" id="{EC06FB60-0D88-BC58-99B6-5AFA1D0E9F4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82742" y="2111828"/>
            <a:ext cx="2394858" cy="239485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583161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3CA1FA-6283-4AF0-BAD5-49EDC6821827}"/>
              </a:ext>
            </a:extLst>
          </p:cNvPr>
          <p:cNvSpPr>
            <a:spLocks noGrp="1"/>
          </p:cNvSpPr>
          <p:nvPr>
            <p:ph type="title"/>
          </p:nvPr>
        </p:nvSpPr>
        <p:spPr/>
        <p:txBody>
          <a:bodyPr/>
          <a:lstStyle/>
          <a:p>
            <a:r>
              <a:rPr lang="en-US"/>
              <a:t>Placement Program – </a:t>
            </a:r>
            <a:r>
              <a:rPr lang="en-US" dirty="0"/>
              <a:t>second</a:t>
            </a:r>
            <a:r>
              <a:rPr lang="en-US"/>
              <a:t> year</a:t>
            </a:r>
            <a:br>
              <a:rPr lang="en-US"/>
            </a:br>
            <a:endParaRPr lang="en-US"/>
          </a:p>
        </p:txBody>
      </p:sp>
      <p:sp>
        <p:nvSpPr>
          <p:cNvPr id="3" name="Content Placeholder 2">
            <a:extLst>
              <a:ext uri="{FF2B5EF4-FFF2-40B4-BE49-F238E27FC236}">
                <a16:creationId xmlns:a16="http://schemas.microsoft.com/office/drawing/2014/main" id="{68DA6106-3709-4F79-A010-D766A07B0DBC}"/>
              </a:ext>
            </a:extLst>
          </p:cNvPr>
          <p:cNvSpPr>
            <a:spLocks noGrp="1"/>
          </p:cNvSpPr>
          <p:nvPr>
            <p:ph idx="1"/>
          </p:nvPr>
        </p:nvSpPr>
        <p:spPr>
          <a:xfrm>
            <a:off x="316356" y="1532415"/>
            <a:ext cx="8323219" cy="5126653"/>
          </a:xfrm>
        </p:spPr>
        <p:txBody>
          <a:bodyPr vert="horz" lIns="91440" tIns="45720" rIns="91440" bIns="45720" rtlCol="0" anchor="t">
            <a:noAutofit/>
          </a:bodyPr>
          <a:lstStyle/>
          <a:p>
            <a:r>
              <a:rPr lang="en-US" b="1">
                <a:ea typeface="+mn-lt"/>
                <a:cs typeface="+mn-lt"/>
              </a:rPr>
              <a:t>Professional Psychology Placement 1 (Sem 1; PSYC90115)</a:t>
            </a:r>
          </a:p>
          <a:p>
            <a:r>
              <a:rPr lang="en-US" b="1">
                <a:ea typeface="+mn-lt"/>
                <a:cs typeface="+mn-lt"/>
              </a:rPr>
              <a:t>Professional Psychology Placement 2 (Sem 2; PSYC90116)</a:t>
            </a:r>
          </a:p>
          <a:p>
            <a:endParaRPr lang="en-US" b="1">
              <a:ea typeface="+mn-lt"/>
              <a:cs typeface="+mn-lt"/>
            </a:endParaRPr>
          </a:p>
          <a:p>
            <a:r>
              <a:rPr lang="en-US" b="1">
                <a:ea typeface="+mn-lt"/>
                <a:cs typeface="+mn-lt"/>
              </a:rPr>
              <a:t>Provisional Registration with AHPRA</a:t>
            </a:r>
            <a:endParaRPr lang="en-US"/>
          </a:p>
          <a:p>
            <a:pPr marL="342900" indent="-342900">
              <a:buChar char="•"/>
            </a:pPr>
            <a:r>
              <a:rPr lang="en-US">
                <a:cs typeface="Calibri"/>
              </a:rPr>
              <a:t>Must complete 4th year requirements </a:t>
            </a:r>
            <a:endParaRPr lang="en-US">
              <a:ea typeface="Calibri"/>
              <a:cs typeface="Calibri"/>
            </a:endParaRPr>
          </a:p>
          <a:p>
            <a:pPr marL="342900" indent="-342900">
              <a:buFont typeface="Arial,Sans-Serif" panose="020B0604020202020204" pitchFamily="34" charset="0"/>
              <a:buChar char="•"/>
            </a:pPr>
            <a:r>
              <a:rPr lang="en-US" dirty="0">
                <a:ea typeface="Calibri"/>
                <a:cs typeface="Calibri"/>
              </a:rPr>
              <a:t>Will occur in December 2026</a:t>
            </a:r>
            <a:endParaRPr lang="en-US">
              <a:ea typeface="Calibri"/>
              <a:cs typeface="Calibri"/>
            </a:endParaRPr>
          </a:p>
          <a:p>
            <a:pPr marL="342900" indent="-342900">
              <a:buChar char="•"/>
            </a:pPr>
            <a:r>
              <a:rPr lang="en-US">
                <a:cs typeface="Calibri"/>
              </a:rPr>
              <a:t>Placement coordinator facilitates process</a:t>
            </a:r>
            <a:endParaRPr lang="en-US">
              <a:ea typeface="+mn-lt"/>
              <a:cs typeface="+mn-lt"/>
            </a:endParaRPr>
          </a:p>
          <a:p>
            <a:pPr marL="342900" indent="-342900">
              <a:buFont typeface="Arial,Sans-Serif"/>
              <a:buChar char="•"/>
            </a:pPr>
            <a:r>
              <a:rPr lang="en-US" dirty="0">
                <a:ea typeface="+mn-lt"/>
                <a:cs typeface="+mn-lt"/>
                <a:hlinkClick r:id="rId2">
                  <a:extLst>
                    <a:ext uri="{A12FA001-AC4F-418D-AE19-62706E023703}">
                      <ahyp:hlinkClr xmlns:ahyp="http://schemas.microsoft.com/office/drawing/2018/hyperlinkcolor" val="tx"/>
                    </a:ext>
                  </a:extLst>
                </a:hlinkClick>
              </a:rPr>
              <a:t>Refer to AHPRA psychology registration standards</a:t>
            </a:r>
            <a:endParaRPr lang="en-US" dirty="0">
              <a:ea typeface="+mn-lt"/>
              <a:cs typeface="+mn-lt"/>
            </a:endParaRPr>
          </a:p>
          <a:p>
            <a:endParaRPr lang="en-US" b="1">
              <a:cs typeface="Calibri"/>
            </a:endParaRPr>
          </a:p>
          <a:p>
            <a:endParaRPr lang="en-US">
              <a:cs typeface="Calibri"/>
            </a:endParaRPr>
          </a:p>
        </p:txBody>
      </p:sp>
      <p:sp>
        <p:nvSpPr>
          <p:cNvPr id="4" name="Slide Number Placeholder 3">
            <a:extLst>
              <a:ext uri="{FF2B5EF4-FFF2-40B4-BE49-F238E27FC236}">
                <a16:creationId xmlns:a16="http://schemas.microsoft.com/office/drawing/2014/main" id="{1D2DCCE5-2BC8-4884-822B-FB001FDD34ED}"/>
              </a:ext>
            </a:extLst>
          </p:cNvPr>
          <p:cNvSpPr>
            <a:spLocks noGrp="1"/>
          </p:cNvSpPr>
          <p:nvPr>
            <p:ph type="sldNum" sz="quarter" idx="12"/>
          </p:nvPr>
        </p:nvSpPr>
        <p:spPr/>
        <p:txBody>
          <a:bodyPr/>
          <a:lstStyle/>
          <a:p>
            <a:fld id="{DC22DD25-61AE-413C-B4D2-EF2365C9B2E1}" type="slidenum">
              <a:rPr lang="en-AU" noProof="0" smtClean="0"/>
              <a:t>28</a:t>
            </a:fld>
            <a:endParaRPr lang="en-AU" noProof="0"/>
          </a:p>
        </p:txBody>
      </p:sp>
      <p:sp>
        <p:nvSpPr>
          <p:cNvPr id="6" name="TextBox 5">
            <a:extLst>
              <a:ext uri="{FF2B5EF4-FFF2-40B4-BE49-F238E27FC236}">
                <a16:creationId xmlns:a16="http://schemas.microsoft.com/office/drawing/2014/main" id="{A9F24CAC-47D9-7D32-0FF1-BE7643CBFA6B}"/>
              </a:ext>
            </a:extLst>
          </p:cNvPr>
          <p:cNvSpPr txBox="1"/>
          <p:nvPr/>
        </p:nvSpPr>
        <p:spPr>
          <a:xfrm>
            <a:off x="9284664" y="4899805"/>
            <a:ext cx="2099954" cy="61555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solidFill>
                  <a:srgbClr val="0070C0"/>
                </a:solidFill>
              </a:rPr>
              <a:t>Lisa Catania</a:t>
            </a:r>
            <a:endParaRPr lang="en-US">
              <a:solidFill>
                <a:srgbClr val="0070C0"/>
              </a:solidFill>
              <a:cs typeface="Calibri"/>
            </a:endParaRPr>
          </a:p>
          <a:p>
            <a:r>
              <a:rPr lang="en-US" sz="1600" i="1">
                <a:solidFill>
                  <a:srgbClr val="0070C0"/>
                </a:solidFill>
              </a:rPr>
              <a:t>Placement Coordinator</a:t>
            </a:r>
            <a:endParaRPr lang="en-US" sz="1600" i="1">
              <a:solidFill>
                <a:srgbClr val="0070C0"/>
              </a:solidFill>
              <a:cs typeface="Calibri"/>
            </a:endParaRPr>
          </a:p>
        </p:txBody>
      </p:sp>
      <p:pic>
        <p:nvPicPr>
          <p:cNvPr id="8" name="Picture 7">
            <a:extLst>
              <a:ext uri="{FF2B5EF4-FFF2-40B4-BE49-F238E27FC236}">
                <a16:creationId xmlns:a16="http://schemas.microsoft.com/office/drawing/2014/main" id="{36F27AB6-922E-1F25-AB54-27D26ABB3A4C}"/>
              </a:ext>
            </a:extLst>
          </p:cNvPr>
          <p:cNvPicPr>
            <a:picLocks noChangeAspect="1"/>
          </p:cNvPicPr>
          <p:nvPr/>
        </p:nvPicPr>
        <p:blipFill>
          <a:blip r:embed="rId3"/>
          <a:stretch>
            <a:fillRect/>
          </a:stretch>
        </p:blipFill>
        <p:spPr>
          <a:xfrm>
            <a:off x="9026769" y="2436235"/>
            <a:ext cx="2307169" cy="2308981"/>
          </a:xfrm>
          <a:prstGeom prst="rect">
            <a:avLst/>
          </a:prstGeom>
          <a:ln>
            <a:noFill/>
          </a:ln>
          <a:effectLst>
            <a:outerShdw blurRad="292100" dist="139700" dir="2700000" algn="tl" rotWithShape="0">
              <a:srgbClr val="333333">
                <a:alpha val="65000"/>
              </a:srgbClr>
            </a:outerShdw>
          </a:effectLst>
        </p:spPr>
      </p:pic>
      <p:pic>
        <p:nvPicPr>
          <p:cNvPr id="5" name="Picture 4" descr="A blue and white logo&#10;&#10;AI-generated content may be incorrect.">
            <a:extLst>
              <a:ext uri="{FF2B5EF4-FFF2-40B4-BE49-F238E27FC236}">
                <a16:creationId xmlns:a16="http://schemas.microsoft.com/office/drawing/2014/main" id="{B912234C-28CC-9056-487A-AE51E66A16E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15874046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27618-64BA-5E44-9DF3-6EE0169B4493}"/>
              </a:ext>
            </a:extLst>
          </p:cNvPr>
          <p:cNvSpPr>
            <a:spLocks noGrp="1"/>
          </p:cNvSpPr>
          <p:nvPr>
            <p:ph type="title"/>
          </p:nvPr>
        </p:nvSpPr>
        <p:spPr>
          <a:xfrm>
            <a:off x="1428765" y="395066"/>
            <a:ext cx="10296000" cy="702214"/>
          </a:xfrm>
        </p:spPr>
        <p:txBody>
          <a:bodyPr/>
          <a:lstStyle/>
          <a:p>
            <a:r>
              <a:rPr lang="en-US"/>
              <a:t>Placement program – student reflections</a:t>
            </a:r>
            <a:endParaRPr lang="en-US" b="0"/>
          </a:p>
        </p:txBody>
      </p:sp>
      <p:sp>
        <p:nvSpPr>
          <p:cNvPr id="5" name="Slide Number Placeholder 4">
            <a:extLst>
              <a:ext uri="{FF2B5EF4-FFF2-40B4-BE49-F238E27FC236}">
                <a16:creationId xmlns:a16="http://schemas.microsoft.com/office/drawing/2014/main" id="{115C4699-7526-8C4C-AD89-5F5CCE88FA54}"/>
              </a:ext>
            </a:extLst>
          </p:cNvPr>
          <p:cNvSpPr>
            <a:spLocks noGrp="1"/>
          </p:cNvSpPr>
          <p:nvPr>
            <p:ph type="sldNum" sz="quarter" idx="12"/>
          </p:nvPr>
        </p:nvSpPr>
        <p:spPr/>
        <p:txBody>
          <a:bodyPr/>
          <a:lstStyle/>
          <a:p>
            <a:fld id="{DC22DD25-61AE-413C-B4D2-EF2365C9B2E1}" type="slidenum">
              <a:rPr lang="en-AU" noProof="0" smtClean="0"/>
              <a:t>29</a:t>
            </a:fld>
            <a:endParaRPr lang="en-AU" noProof="0"/>
          </a:p>
        </p:txBody>
      </p:sp>
      <p:pic>
        <p:nvPicPr>
          <p:cNvPr id="14" name="Picture 13">
            <a:extLst>
              <a:ext uri="{FF2B5EF4-FFF2-40B4-BE49-F238E27FC236}">
                <a16:creationId xmlns:a16="http://schemas.microsoft.com/office/drawing/2014/main" id="{BC41EC5C-D961-788F-0B71-411D0A6C1DE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784684" y="1631654"/>
            <a:ext cx="4319466" cy="462303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 name="Picture 2">
            <a:extLst>
              <a:ext uri="{FF2B5EF4-FFF2-40B4-BE49-F238E27FC236}">
                <a16:creationId xmlns:a16="http://schemas.microsoft.com/office/drawing/2014/main" id="{56F4B985-776D-CD2E-8167-B5B5AA999BD5}"/>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63178" y="1614190"/>
            <a:ext cx="4768184" cy="46351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 name="Picture 3" descr="A blue and white logo&#10;&#10;AI-generated content may be incorrect.">
            <a:extLst>
              <a:ext uri="{FF2B5EF4-FFF2-40B4-BE49-F238E27FC236}">
                <a16:creationId xmlns:a16="http://schemas.microsoft.com/office/drawing/2014/main" id="{5E96AEFF-0C05-2BF9-DF64-826E4C7CBD9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21603660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9B13104-9C8A-FC4E-ACB2-F1C9DCF9A8C5}"/>
              </a:ext>
            </a:extLst>
          </p:cNvPr>
          <p:cNvSpPr>
            <a:spLocks noGrp="1"/>
          </p:cNvSpPr>
          <p:nvPr>
            <p:ph type="sldNum" sz="quarter" idx="12"/>
          </p:nvPr>
        </p:nvSpPr>
        <p:spPr/>
        <p:txBody>
          <a:bodyPr/>
          <a:lstStyle/>
          <a:p>
            <a:fld id="{DC22DD25-61AE-413C-B4D2-EF2365C9B2E1}" type="slidenum">
              <a:rPr lang="en-AU" smtClean="0"/>
              <a:t>3</a:t>
            </a:fld>
            <a:endParaRPr lang="en-AU"/>
          </a:p>
        </p:txBody>
      </p:sp>
      <p:pic>
        <p:nvPicPr>
          <p:cNvPr id="4" name="Picture 3" descr="A road with mountains in the background&#10;&#10;Description automatically generated with low confidence">
            <a:extLst>
              <a:ext uri="{FF2B5EF4-FFF2-40B4-BE49-F238E27FC236}">
                <a16:creationId xmlns:a16="http://schemas.microsoft.com/office/drawing/2014/main" id="{1DEC4F59-C324-7443-8B99-E12040B73D27}"/>
              </a:ext>
            </a:extLst>
          </p:cNvPr>
          <p:cNvPicPr>
            <a:picLocks noChangeAspect="1"/>
          </p:cNvPicPr>
          <p:nvPr/>
        </p:nvPicPr>
        <p:blipFill>
          <a:blip r:embed="rId3">
            <a:alphaModFix amt="60000"/>
            <a:extLst>
              <a:ext uri="{28A0092B-C50C-407E-A947-70E740481C1C}">
                <a14:useLocalDpi xmlns:a14="http://schemas.microsoft.com/office/drawing/2010/main" val="0"/>
              </a:ext>
            </a:extLst>
          </a:blip>
          <a:stretch>
            <a:fillRect/>
          </a:stretch>
        </p:blipFill>
        <p:spPr>
          <a:xfrm>
            <a:off x="0" y="-74628"/>
            <a:ext cx="12192000" cy="8579555"/>
          </a:xfrm>
          <a:prstGeom prst="rect">
            <a:avLst/>
          </a:prstGeom>
        </p:spPr>
      </p:pic>
      <p:sp>
        <p:nvSpPr>
          <p:cNvPr id="5" name="TextBox 4">
            <a:extLst>
              <a:ext uri="{FF2B5EF4-FFF2-40B4-BE49-F238E27FC236}">
                <a16:creationId xmlns:a16="http://schemas.microsoft.com/office/drawing/2014/main" id="{F56475B2-B5DF-8646-ACAD-BC495970480B}"/>
              </a:ext>
            </a:extLst>
          </p:cNvPr>
          <p:cNvSpPr txBox="1"/>
          <p:nvPr/>
        </p:nvSpPr>
        <p:spPr>
          <a:xfrm>
            <a:off x="3893785" y="5983845"/>
            <a:ext cx="3773790" cy="584775"/>
          </a:xfrm>
          <a:prstGeom prst="rect">
            <a:avLst/>
          </a:prstGeom>
          <a:noFill/>
        </p:spPr>
        <p:txBody>
          <a:bodyPr wrap="none" rtlCol="0">
            <a:spAutoFit/>
          </a:bodyPr>
          <a:lstStyle/>
          <a:p>
            <a:r>
              <a:rPr lang="en-US" sz="3600" b="1">
                <a:latin typeface="Bradley Hand" pitchFamily="2" charset="77"/>
              </a:rPr>
              <a:t>Questions any time</a:t>
            </a:r>
          </a:p>
        </p:txBody>
      </p:sp>
    </p:spTree>
    <p:extLst>
      <p:ext uri="{BB962C8B-B14F-4D97-AF65-F5344CB8AC3E}">
        <p14:creationId xmlns:p14="http://schemas.microsoft.com/office/powerpoint/2010/main" val="182011912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6D9FCE-0A59-4FC8-AFC1-88F58F635A8B}"/>
              </a:ext>
            </a:extLst>
          </p:cNvPr>
          <p:cNvSpPr>
            <a:spLocks noGrp="1"/>
          </p:cNvSpPr>
          <p:nvPr>
            <p:ph type="title"/>
          </p:nvPr>
        </p:nvSpPr>
        <p:spPr>
          <a:xfrm>
            <a:off x="1428765" y="395066"/>
            <a:ext cx="10296000" cy="1040542"/>
          </a:xfrm>
        </p:spPr>
        <p:txBody>
          <a:bodyPr/>
          <a:lstStyle/>
          <a:p>
            <a:r>
              <a:rPr lang="en-US"/>
              <a:t>Development over the course </a:t>
            </a:r>
            <a:r>
              <a:rPr lang="en-US" dirty="0"/>
              <a:t>- professional competencies </a:t>
            </a:r>
            <a:r>
              <a:rPr lang="en-US" sz="1600" dirty="0"/>
              <a:t>(came into effect 01/12/2025)</a:t>
            </a:r>
            <a:endParaRPr lang="en-US"/>
          </a:p>
        </p:txBody>
      </p:sp>
      <p:sp>
        <p:nvSpPr>
          <p:cNvPr id="4" name="Slide Number Placeholder 3">
            <a:extLst>
              <a:ext uri="{FF2B5EF4-FFF2-40B4-BE49-F238E27FC236}">
                <a16:creationId xmlns:a16="http://schemas.microsoft.com/office/drawing/2014/main" id="{2CC364D2-0695-4544-88C4-BA49B8282F81}"/>
              </a:ext>
            </a:extLst>
          </p:cNvPr>
          <p:cNvSpPr>
            <a:spLocks noGrp="1"/>
          </p:cNvSpPr>
          <p:nvPr>
            <p:ph type="sldNum" sz="quarter" idx="12"/>
          </p:nvPr>
        </p:nvSpPr>
        <p:spPr/>
        <p:txBody>
          <a:bodyPr/>
          <a:lstStyle/>
          <a:p>
            <a:fld id="{DC22DD25-61AE-413C-B4D2-EF2365C9B2E1}" type="slidenum">
              <a:rPr lang="en-AU" noProof="0" smtClean="0"/>
              <a:t>30</a:t>
            </a:fld>
            <a:endParaRPr lang="en-AU" noProof="0"/>
          </a:p>
        </p:txBody>
      </p:sp>
      <p:graphicFrame>
        <p:nvGraphicFramePr>
          <p:cNvPr id="7" name="Table 6">
            <a:extLst>
              <a:ext uri="{FF2B5EF4-FFF2-40B4-BE49-F238E27FC236}">
                <a16:creationId xmlns:a16="http://schemas.microsoft.com/office/drawing/2014/main" id="{C849806F-92FF-2486-9D3C-0DF6A4B21FA9}"/>
              </a:ext>
            </a:extLst>
          </p:cNvPr>
          <p:cNvGraphicFramePr>
            <a:graphicFrameLocks noGrp="1"/>
          </p:cNvGraphicFramePr>
          <p:nvPr>
            <p:extLst>
              <p:ext uri="{D42A27DB-BD31-4B8C-83A1-F6EECF244321}">
                <p14:modId xmlns:p14="http://schemas.microsoft.com/office/powerpoint/2010/main" val="2715831214"/>
              </p:ext>
            </p:extLst>
          </p:nvPr>
        </p:nvGraphicFramePr>
        <p:xfrm>
          <a:off x="773906" y="1734079"/>
          <a:ext cx="10644188" cy="4209825"/>
        </p:xfrm>
        <a:graphic>
          <a:graphicData uri="http://schemas.openxmlformats.org/drawingml/2006/table">
            <a:tbl>
              <a:tblPr firstRow="1" bandRow="1">
                <a:tableStyleId>{5C22544A-7EE6-4342-B048-85BDC9FD1C3A}</a:tableStyleId>
              </a:tblPr>
              <a:tblGrid>
                <a:gridCol w="1552277">
                  <a:extLst>
                    <a:ext uri="{9D8B030D-6E8A-4147-A177-3AD203B41FA5}">
                      <a16:colId xmlns:a16="http://schemas.microsoft.com/office/drawing/2014/main" val="1986185889"/>
                    </a:ext>
                  </a:extLst>
                </a:gridCol>
                <a:gridCol w="9091911">
                  <a:extLst>
                    <a:ext uri="{9D8B030D-6E8A-4147-A177-3AD203B41FA5}">
                      <a16:colId xmlns:a16="http://schemas.microsoft.com/office/drawing/2014/main" val="1731924582"/>
                    </a:ext>
                  </a:extLst>
                </a:gridCol>
              </a:tblGrid>
              <a:tr h="402775">
                <a:tc>
                  <a:txBody>
                    <a:bodyPr/>
                    <a:lstStyle/>
                    <a:p>
                      <a:pPr algn="ctr"/>
                      <a:r>
                        <a:rPr lang="en-AU"/>
                        <a:t>Competency</a:t>
                      </a:r>
                    </a:p>
                  </a:txBody>
                  <a:tcPr/>
                </a:tc>
                <a:tc>
                  <a:txBody>
                    <a:bodyPr/>
                    <a:lstStyle/>
                    <a:p>
                      <a:r>
                        <a:rPr lang="en-AU"/>
                        <a:t>Description</a:t>
                      </a:r>
                    </a:p>
                  </a:txBody>
                  <a:tcPr/>
                </a:tc>
                <a:extLst>
                  <a:ext uri="{0D108BD9-81ED-4DB2-BD59-A6C34878D82A}">
                    <a16:rowId xmlns:a16="http://schemas.microsoft.com/office/drawing/2014/main" val="2489680876"/>
                  </a:ext>
                </a:extLst>
              </a:tr>
              <a:tr h="402775">
                <a:tc>
                  <a:txBody>
                    <a:bodyPr/>
                    <a:lstStyle/>
                    <a:p>
                      <a:pPr algn="ctr"/>
                      <a:r>
                        <a:rPr lang="en-AU"/>
                        <a:t>1</a:t>
                      </a:r>
                    </a:p>
                  </a:txBody>
                  <a:tcPr/>
                </a:tc>
                <a:tc>
                  <a:txBody>
                    <a:bodyPr/>
                    <a:lstStyle/>
                    <a:p>
                      <a:r>
                        <a:rPr lang="en-AU"/>
                        <a:t>Applies and builds scientific knowledge of psychology to inform safe and effective practice</a:t>
                      </a:r>
                    </a:p>
                  </a:txBody>
                  <a:tcPr/>
                </a:tc>
                <a:extLst>
                  <a:ext uri="{0D108BD9-81ED-4DB2-BD59-A6C34878D82A}">
                    <a16:rowId xmlns:a16="http://schemas.microsoft.com/office/drawing/2014/main" val="3099494511"/>
                  </a:ext>
                </a:extLst>
              </a:tr>
              <a:tr h="402775">
                <a:tc>
                  <a:txBody>
                    <a:bodyPr/>
                    <a:lstStyle/>
                    <a:p>
                      <a:pPr algn="ctr"/>
                      <a:r>
                        <a:rPr lang="en-AU"/>
                        <a:t>2</a:t>
                      </a:r>
                    </a:p>
                  </a:txBody>
                  <a:tcPr/>
                </a:tc>
                <a:tc>
                  <a:txBody>
                    <a:bodyPr/>
                    <a:lstStyle/>
                    <a:p>
                      <a:r>
                        <a:rPr lang="en-AU" dirty="0"/>
                        <a:t>Practises ethically and professionally</a:t>
                      </a:r>
                    </a:p>
                  </a:txBody>
                  <a:tcPr/>
                </a:tc>
                <a:extLst>
                  <a:ext uri="{0D108BD9-81ED-4DB2-BD59-A6C34878D82A}">
                    <a16:rowId xmlns:a16="http://schemas.microsoft.com/office/drawing/2014/main" val="4062606530"/>
                  </a:ext>
                </a:extLst>
              </a:tr>
              <a:tr h="402775">
                <a:tc>
                  <a:txBody>
                    <a:bodyPr/>
                    <a:lstStyle/>
                    <a:p>
                      <a:pPr algn="ctr"/>
                      <a:r>
                        <a:rPr lang="en-AU"/>
                        <a:t>3</a:t>
                      </a:r>
                    </a:p>
                  </a:txBody>
                  <a:tcPr/>
                </a:tc>
                <a:tc>
                  <a:txBody>
                    <a:bodyPr/>
                    <a:lstStyle/>
                    <a:p>
                      <a:r>
                        <a:rPr lang="en-AU"/>
                        <a:t>Exercises professional reflexivity, deliberate practice, and self-care</a:t>
                      </a:r>
                    </a:p>
                  </a:txBody>
                  <a:tcPr/>
                </a:tc>
                <a:extLst>
                  <a:ext uri="{0D108BD9-81ED-4DB2-BD59-A6C34878D82A}">
                    <a16:rowId xmlns:a16="http://schemas.microsoft.com/office/drawing/2014/main" val="743791217"/>
                  </a:ext>
                </a:extLst>
              </a:tr>
              <a:tr h="402775">
                <a:tc>
                  <a:txBody>
                    <a:bodyPr/>
                    <a:lstStyle/>
                    <a:p>
                      <a:pPr algn="ctr"/>
                      <a:r>
                        <a:rPr lang="en-AU"/>
                        <a:t>4</a:t>
                      </a:r>
                    </a:p>
                  </a:txBody>
                  <a:tcPr/>
                </a:tc>
                <a:tc>
                  <a:txBody>
                    <a:bodyPr/>
                    <a:lstStyle/>
                    <a:p>
                      <a:r>
                        <a:rPr lang="en-AU"/>
                        <a:t>Conducts psychological assessments</a:t>
                      </a:r>
                    </a:p>
                  </a:txBody>
                  <a:tcPr/>
                </a:tc>
                <a:extLst>
                  <a:ext uri="{0D108BD9-81ED-4DB2-BD59-A6C34878D82A}">
                    <a16:rowId xmlns:a16="http://schemas.microsoft.com/office/drawing/2014/main" val="831887360"/>
                  </a:ext>
                </a:extLst>
              </a:tr>
              <a:tr h="402775">
                <a:tc>
                  <a:txBody>
                    <a:bodyPr/>
                    <a:lstStyle/>
                    <a:p>
                      <a:pPr algn="ctr"/>
                      <a:r>
                        <a:rPr lang="en-AU"/>
                        <a:t>5</a:t>
                      </a:r>
                    </a:p>
                  </a:txBody>
                  <a:tcPr/>
                </a:tc>
                <a:tc>
                  <a:txBody>
                    <a:bodyPr/>
                    <a:lstStyle/>
                    <a:p>
                      <a:r>
                        <a:rPr lang="en-AU"/>
                        <a:t>Conducts psychological interventions</a:t>
                      </a:r>
                    </a:p>
                  </a:txBody>
                  <a:tcPr/>
                </a:tc>
                <a:extLst>
                  <a:ext uri="{0D108BD9-81ED-4DB2-BD59-A6C34878D82A}">
                    <a16:rowId xmlns:a16="http://schemas.microsoft.com/office/drawing/2014/main" val="1798895136"/>
                  </a:ext>
                </a:extLst>
              </a:tr>
              <a:tr h="402775">
                <a:tc>
                  <a:txBody>
                    <a:bodyPr/>
                    <a:lstStyle/>
                    <a:p>
                      <a:pPr algn="ctr"/>
                      <a:r>
                        <a:rPr lang="en-AU"/>
                        <a:t>6</a:t>
                      </a:r>
                    </a:p>
                  </a:txBody>
                  <a:tcPr/>
                </a:tc>
                <a:tc>
                  <a:txBody>
                    <a:bodyPr/>
                    <a:lstStyle/>
                    <a:p>
                      <a:r>
                        <a:rPr lang="en-AU"/>
                        <a:t>Communicates and relates to others effectively and appropriately</a:t>
                      </a:r>
                    </a:p>
                  </a:txBody>
                  <a:tcPr/>
                </a:tc>
                <a:extLst>
                  <a:ext uri="{0D108BD9-81ED-4DB2-BD59-A6C34878D82A}">
                    <a16:rowId xmlns:a16="http://schemas.microsoft.com/office/drawing/2014/main" val="771360388"/>
                  </a:ext>
                </a:extLst>
              </a:tr>
              <a:tr h="695200">
                <a:tc>
                  <a:txBody>
                    <a:bodyPr/>
                    <a:lstStyle/>
                    <a:p>
                      <a:pPr algn="ctr"/>
                      <a:r>
                        <a:rPr lang="en-AU"/>
                        <a:t>7</a:t>
                      </a:r>
                    </a:p>
                  </a:txBody>
                  <a:tcPr/>
                </a:tc>
                <a:tc>
                  <a:txBody>
                    <a:bodyPr/>
                    <a:lstStyle/>
                    <a:p>
                      <a:r>
                        <a:rPr lang="en-AU"/>
                        <a:t>Demonstrates a health equity and human rights approach when working with people from diverse groups</a:t>
                      </a:r>
                    </a:p>
                  </a:txBody>
                  <a:tcPr/>
                </a:tc>
                <a:extLst>
                  <a:ext uri="{0D108BD9-81ED-4DB2-BD59-A6C34878D82A}">
                    <a16:rowId xmlns:a16="http://schemas.microsoft.com/office/drawing/2014/main" val="1820097384"/>
                  </a:ext>
                </a:extLst>
              </a:tr>
              <a:tr h="695200">
                <a:tc>
                  <a:txBody>
                    <a:bodyPr/>
                    <a:lstStyle/>
                    <a:p>
                      <a:pPr algn="ctr"/>
                      <a:r>
                        <a:rPr lang="en-AU"/>
                        <a:t>8</a:t>
                      </a:r>
                    </a:p>
                  </a:txBody>
                  <a:tcPr/>
                </a:tc>
                <a:tc>
                  <a:txBody>
                    <a:bodyPr/>
                    <a:lstStyle/>
                    <a:p>
                      <a:r>
                        <a:rPr lang="en-AU" dirty="0"/>
                        <a:t>Demonstrates a health equity and human rights approach when working with Aboriginal and Torres Strait Islander Peoples, families, and communities</a:t>
                      </a:r>
                    </a:p>
                  </a:txBody>
                  <a:tcPr/>
                </a:tc>
                <a:extLst>
                  <a:ext uri="{0D108BD9-81ED-4DB2-BD59-A6C34878D82A}">
                    <a16:rowId xmlns:a16="http://schemas.microsoft.com/office/drawing/2014/main" val="4053554850"/>
                  </a:ext>
                </a:extLst>
              </a:tr>
            </a:tbl>
          </a:graphicData>
        </a:graphic>
      </p:graphicFrame>
      <p:pic>
        <p:nvPicPr>
          <p:cNvPr id="8" name="Picture 7" descr="A blue and white logo&#10;&#10;AI-generated content may be incorrect.">
            <a:extLst>
              <a:ext uri="{FF2B5EF4-FFF2-40B4-BE49-F238E27FC236}">
                <a16:creationId xmlns:a16="http://schemas.microsoft.com/office/drawing/2014/main" id="{CCB2E84F-B74B-653E-5C22-7F7673DF8AD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24826567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D72A56F-6511-294F-A8D2-1C1D152497FB}"/>
              </a:ext>
            </a:extLst>
          </p:cNvPr>
          <p:cNvSpPr>
            <a:spLocks noGrp="1"/>
          </p:cNvSpPr>
          <p:nvPr>
            <p:ph type="sldNum" sz="quarter" idx="12"/>
          </p:nvPr>
        </p:nvSpPr>
        <p:spPr/>
        <p:txBody>
          <a:bodyPr/>
          <a:lstStyle/>
          <a:p>
            <a:fld id="{DC22DD25-61AE-413C-B4D2-EF2365C9B2E1}" type="slidenum">
              <a:rPr lang="en-AU" noProof="0" smtClean="0"/>
              <a:t>31</a:t>
            </a:fld>
            <a:endParaRPr lang="en-AU" noProof="0"/>
          </a:p>
        </p:txBody>
      </p:sp>
      <p:pic>
        <p:nvPicPr>
          <p:cNvPr id="5" name="Picture 4" descr="A screenshot of a computer&#10;&#10;Description automatically generated">
            <a:extLst>
              <a:ext uri="{FF2B5EF4-FFF2-40B4-BE49-F238E27FC236}">
                <a16:creationId xmlns:a16="http://schemas.microsoft.com/office/drawing/2014/main" id="{D164FBF7-7F77-A10C-5B65-FF7E5D9D6A3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7549" y="1367856"/>
            <a:ext cx="10136902" cy="4804645"/>
          </a:xfrm>
          <a:prstGeom prst="rect">
            <a:avLst/>
          </a:prstGeom>
        </p:spPr>
      </p:pic>
      <p:sp>
        <p:nvSpPr>
          <p:cNvPr id="6" name="Title 1">
            <a:extLst>
              <a:ext uri="{FF2B5EF4-FFF2-40B4-BE49-F238E27FC236}">
                <a16:creationId xmlns:a16="http://schemas.microsoft.com/office/drawing/2014/main" id="{3F4000BA-A4FB-A7D6-4B4C-F53939EF13E2}"/>
              </a:ext>
            </a:extLst>
          </p:cNvPr>
          <p:cNvSpPr>
            <a:spLocks noGrp="1"/>
          </p:cNvSpPr>
          <p:nvPr>
            <p:ph type="title"/>
          </p:nvPr>
        </p:nvSpPr>
        <p:spPr>
          <a:xfrm>
            <a:off x="1428765" y="528231"/>
            <a:ext cx="10296000" cy="634744"/>
          </a:xfrm>
        </p:spPr>
        <p:txBody>
          <a:bodyPr anchor="t">
            <a:normAutofit/>
          </a:bodyPr>
          <a:lstStyle/>
          <a:p>
            <a:r>
              <a:rPr lang="en-US"/>
              <a:t>Pre-Placement Student compliance checks</a:t>
            </a:r>
          </a:p>
        </p:txBody>
      </p:sp>
      <p:pic>
        <p:nvPicPr>
          <p:cNvPr id="2" name="Picture 1" descr="A blue and white logo&#10;&#10;AI-generated content may be incorrect.">
            <a:extLst>
              <a:ext uri="{FF2B5EF4-FFF2-40B4-BE49-F238E27FC236}">
                <a16:creationId xmlns:a16="http://schemas.microsoft.com/office/drawing/2014/main" id="{8705F827-E19D-76BD-6B48-1740279520D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41792008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27618-64BA-5E44-9DF3-6EE0169B4493}"/>
              </a:ext>
            </a:extLst>
          </p:cNvPr>
          <p:cNvSpPr>
            <a:spLocks noGrp="1"/>
          </p:cNvSpPr>
          <p:nvPr>
            <p:ph type="title"/>
          </p:nvPr>
        </p:nvSpPr>
        <p:spPr>
          <a:xfrm>
            <a:off x="1322232" y="378564"/>
            <a:ext cx="10609355" cy="887360"/>
          </a:xfrm>
        </p:spPr>
        <p:txBody>
          <a:bodyPr/>
          <a:lstStyle/>
          <a:p>
            <a:r>
              <a:rPr lang="en-US"/>
              <a:t>Professional Psychology Placement 1 </a:t>
            </a:r>
            <a:r>
              <a:rPr lang="en-US" b="0"/>
              <a:t>(PSYC90115)</a:t>
            </a:r>
            <a:endParaRPr lang="en-US"/>
          </a:p>
        </p:txBody>
      </p:sp>
      <p:sp>
        <p:nvSpPr>
          <p:cNvPr id="5" name="Slide Number Placeholder 4">
            <a:extLst>
              <a:ext uri="{FF2B5EF4-FFF2-40B4-BE49-F238E27FC236}">
                <a16:creationId xmlns:a16="http://schemas.microsoft.com/office/drawing/2014/main" id="{115C4699-7526-8C4C-AD89-5F5CCE88FA54}"/>
              </a:ext>
            </a:extLst>
          </p:cNvPr>
          <p:cNvSpPr>
            <a:spLocks noGrp="1"/>
          </p:cNvSpPr>
          <p:nvPr>
            <p:ph type="sldNum" sz="quarter" idx="12"/>
          </p:nvPr>
        </p:nvSpPr>
        <p:spPr/>
        <p:txBody>
          <a:bodyPr/>
          <a:lstStyle/>
          <a:p>
            <a:fld id="{DC22DD25-61AE-413C-B4D2-EF2365C9B2E1}" type="slidenum">
              <a:rPr lang="en-AU" noProof="0" smtClean="0"/>
              <a:t>32</a:t>
            </a:fld>
            <a:endParaRPr lang="en-AU" noProof="0"/>
          </a:p>
        </p:txBody>
      </p:sp>
      <p:graphicFrame>
        <p:nvGraphicFramePr>
          <p:cNvPr id="6" name="Table 6">
            <a:extLst>
              <a:ext uri="{FF2B5EF4-FFF2-40B4-BE49-F238E27FC236}">
                <a16:creationId xmlns:a16="http://schemas.microsoft.com/office/drawing/2014/main" id="{04AB2512-7744-7F47-A02A-18A39571DC72}"/>
              </a:ext>
            </a:extLst>
          </p:cNvPr>
          <p:cNvGraphicFramePr>
            <a:graphicFrameLocks noGrp="1"/>
          </p:cNvGraphicFramePr>
          <p:nvPr>
            <p:extLst>
              <p:ext uri="{D42A27DB-BD31-4B8C-83A1-F6EECF244321}">
                <p14:modId xmlns:p14="http://schemas.microsoft.com/office/powerpoint/2010/main" val="3574526272"/>
              </p:ext>
            </p:extLst>
          </p:nvPr>
        </p:nvGraphicFramePr>
        <p:xfrm>
          <a:off x="1115409" y="1481559"/>
          <a:ext cx="10609355" cy="739196"/>
        </p:xfrm>
        <a:graphic>
          <a:graphicData uri="http://schemas.openxmlformats.org/drawingml/2006/table">
            <a:tbl>
              <a:tblPr firstRow="1" bandRow="1">
                <a:tableStyleId>{5940675A-B579-460E-94D1-54222C63F5DA}</a:tableStyleId>
              </a:tblPr>
              <a:tblGrid>
                <a:gridCol w="10609355">
                  <a:extLst>
                    <a:ext uri="{9D8B030D-6E8A-4147-A177-3AD203B41FA5}">
                      <a16:colId xmlns:a16="http://schemas.microsoft.com/office/drawing/2014/main" val="2671250211"/>
                    </a:ext>
                  </a:extLst>
                </a:gridCol>
              </a:tblGrid>
              <a:tr h="7391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b="1">
                          <a:ea typeface="+mn-lt"/>
                          <a:cs typeface="+mn-lt"/>
                        </a:rPr>
                        <a:t>Aim</a:t>
                      </a:r>
                      <a:r>
                        <a:rPr lang="en-AU" sz="1600">
                          <a:ea typeface="+mn-lt"/>
                          <a:cs typeface="+mn-lt"/>
                        </a:rPr>
                        <a:t> = to assist competency development and assess readiness for real world practice.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50">
                        <a:ea typeface="+mn-lt"/>
                        <a:cs typeface="+mn-lt"/>
                      </a:endParaRPr>
                    </a:p>
                    <a:p>
                      <a:r>
                        <a:rPr lang="en-US" sz="1600"/>
                        <a:t>Semester 1, 2027 (</a:t>
                      </a:r>
                      <a:r>
                        <a:rPr lang="en-US" sz="1400"/>
                        <a:t>18.75CP)</a:t>
                      </a:r>
                      <a:endParaRPr lang="en-US"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50432430"/>
                  </a:ext>
                </a:extLst>
              </a:tr>
            </a:tbl>
          </a:graphicData>
        </a:graphic>
      </p:graphicFrame>
      <p:sp>
        <p:nvSpPr>
          <p:cNvPr id="9" name="Rectangle: Rounded Corners 8">
            <a:extLst>
              <a:ext uri="{FF2B5EF4-FFF2-40B4-BE49-F238E27FC236}">
                <a16:creationId xmlns:a16="http://schemas.microsoft.com/office/drawing/2014/main" id="{CB9C53CF-4539-E5B9-E9F8-26508C161CB9}"/>
              </a:ext>
            </a:extLst>
          </p:cNvPr>
          <p:cNvSpPr/>
          <p:nvPr/>
        </p:nvSpPr>
        <p:spPr>
          <a:xfrm>
            <a:off x="1523998" y="2947094"/>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0" name="TextBox 9">
            <a:extLst>
              <a:ext uri="{FF2B5EF4-FFF2-40B4-BE49-F238E27FC236}">
                <a16:creationId xmlns:a16="http://schemas.microsoft.com/office/drawing/2014/main" id="{6CA2F7E9-4287-63AD-EDD2-AE23F352672B}"/>
              </a:ext>
            </a:extLst>
          </p:cNvPr>
          <p:cNvSpPr txBox="1"/>
          <p:nvPr/>
        </p:nvSpPr>
        <p:spPr>
          <a:xfrm>
            <a:off x="1751362" y="3162729"/>
            <a:ext cx="1682183" cy="830997"/>
          </a:xfrm>
          <a:prstGeom prst="rect">
            <a:avLst/>
          </a:prstGeom>
          <a:noFill/>
          <a:ln>
            <a:noFill/>
          </a:ln>
        </p:spPr>
        <p:txBody>
          <a:bodyPr wrap="square" rtlCol="0">
            <a:spAutoFit/>
          </a:bodyPr>
          <a:lstStyle/>
          <a:p>
            <a:pPr algn="ctr"/>
            <a:r>
              <a:rPr lang="en-AU" sz="2400"/>
              <a:t>Wechsler workshops</a:t>
            </a:r>
          </a:p>
        </p:txBody>
      </p:sp>
      <p:sp>
        <p:nvSpPr>
          <p:cNvPr id="11" name="Rectangle: Rounded Corners 10">
            <a:extLst>
              <a:ext uri="{FF2B5EF4-FFF2-40B4-BE49-F238E27FC236}">
                <a16:creationId xmlns:a16="http://schemas.microsoft.com/office/drawing/2014/main" id="{B9039B70-C705-8E70-98BE-F2365F18722E}"/>
              </a:ext>
            </a:extLst>
          </p:cNvPr>
          <p:cNvSpPr/>
          <p:nvPr/>
        </p:nvSpPr>
        <p:spPr>
          <a:xfrm>
            <a:off x="5027543" y="4914556"/>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2" name="TextBox 11">
            <a:extLst>
              <a:ext uri="{FF2B5EF4-FFF2-40B4-BE49-F238E27FC236}">
                <a16:creationId xmlns:a16="http://schemas.microsoft.com/office/drawing/2014/main" id="{16F0C84B-5DA7-DDCF-B7E9-2FB2934AE217}"/>
              </a:ext>
            </a:extLst>
          </p:cNvPr>
          <p:cNvSpPr txBox="1"/>
          <p:nvPr/>
        </p:nvSpPr>
        <p:spPr>
          <a:xfrm>
            <a:off x="5027543" y="4910230"/>
            <a:ext cx="2064027" cy="1200329"/>
          </a:xfrm>
          <a:prstGeom prst="rect">
            <a:avLst/>
          </a:prstGeom>
          <a:noFill/>
          <a:ln>
            <a:noFill/>
          </a:ln>
        </p:spPr>
        <p:txBody>
          <a:bodyPr wrap="square" lIns="91440" tIns="45720" rIns="91440" bIns="45720" rtlCol="0" anchor="t">
            <a:spAutoFit/>
          </a:bodyPr>
          <a:lstStyle/>
          <a:p>
            <a:pPr algn="ctr"/>
            <a:r>
              <a:rPr lang="en-AU" sz="2400"/>
              <a:t>Virtual Psychology Clinic cases</a:t>
            </a:r>
          </a:p>
        </p:txBody>
      </p:sp>
      <p:sp>
        <p:nvSpPr>
          <p:cNvPr id="13" name="Rectangle: Rounded Corners 12">
            <a:extLst>
              <a:ext uri="{FF2B5EF4-FFF2-40B4-BE49-F238E27FC236}">
                <a16:creationId xmlns:a16="http://schemas.microsoft.com/office/drawing/2014/main" id="{CEF05705-C2A2-AE67-57D3-D2C4E388386E}"/>
              </a:ext>
            </a:extLst>
          </p:cNvPr>
          <p:cNvSpPr/>
          <p:nvPr/>
        </p:nvSpPr>
        <p:spPr>
          <a:xfrm>
            <a:off x="8531091" y="2934358"/>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4" name="TextBox 13">
            <a:extLst>
              <a:ext uri="{FF2B5EF4-FFF2-40B4-BE49-F238E27FC236}">
                <a16:creationId xmlns:a16="http://schemas.microsoft.com/office/drawing/2014/main" id="{45D1DD4F-F063-4C23-24AF-EC1B1C47F0E5}"/>
              </a:ext>
            </a:extLst>
          </p:cNvPr>
          <p:cNvSpPr txBox="1"/>
          <p:nvPr/>
        </p:nvSpPr>
        <p:spPr>
          <a:xfrm>
            <a:off x="8758455" y="3313195"/>
            <a:ext cx="1682183" cy="461665"/>
          </a:xfrm>
          <a:prstGeom prst="rect">
            <a:avLst/>
          </a:prstGeom>
          <a:noFill/>
          <a:ln>
            <a:noFill/>
          </a:ln>
        </p:spPr>
        <p:txBody>
          <a:bodyPr wrap="square" rtlCol="0">
            <a:spAutoFit/>
          </a:bodyPr>
          <a:lstStyle/>
          <a:p>
            <a:pPr algn="ctr"/>
            <a:r>
              <a:rPr lang="en-AU" sz="2400"/>
              <a:t>Supervision</a:t>
            </a:r>
          </a:p>
        </p:txBody>
      </p:sp>
      <p:sp>
        <p:nvSpPr>
          <p:cNvPr id="15" name="Rectangle: Rounded Corners 14">
            <a:extLst>
              <a:ext uri="{FF2B5EF4-FFF2-40B4-BE49-F238E27FC236}">
                <a16:creationId xmlns:a16="http://schemas.microsoft.com/office/drawing/2014/main" id="{A6C1B639-BC78-C6B8-0461-805C74690700}"/>
              </a:ext>
            </a:extLst>
          </p:cNvPr>
          <p:cNvSpPr/>
          <p:nvPr/>
        </p:nvSpPr>
        <p:spPr>
          <a:xfrm>
            <a:off x="1523998" y="4846429"/>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6" name="TextBox 15">
            <a:extLst>
              <a:ext uri="{FF2B5EF4-FFF2-40B4-BE49-F238E27FC236}">
                <a16:creationId xmlns:a16="http://schemas.microsoft.com/office/drawing/2014/main" id="{6BB8AFAA-ECC6-9948-683D-D5ACC954E4C6}"/>
              </a:ext>
            </a:extLst>
          </p:cNvPr>
          <p:cNvSpPr txBox="1"/>
          <p:nvPr/>
        </p:nvSpPr>
        <p:spPr>
          <a:xfrm>
            <a:off x="1751362" y="4867744"/>
            <a:ext cx="1682183" cy="1200329"/>
          </a:xfrm>
          <a:prstGeom prst="rect">
            <a:avLst/>
          </a:prstGeom>
          <a:noFill/>
          <a:ln>
            <a:noFill/>
          </a:ln>
        </p:spPr>
        <p:txBody>
          <a:bodyPr wrap="square" rtlCol="0">
            <a:spAutoFit/>
          </a:bodyPr>
          <a:lstStyle/>
          <a:p>
            <a:pPr algn="ctr"/>
            <a:r>
              <a:rPr lang="en-AU" sz="2400"/>
              <a:t>Simulated recorded </a:t>
            </a:r>
          </a:p>
          <a:p>
            <a:pPr algn="ctr"/>
            <a:r>
              <a:rPr lang="en-AU" sz="2400"/>
              <a:t>role plays</a:t>
            </a:r>
          </a:p>
        </p:txBody>
      </p:sp>
      <p:sp>
        <p:nvSpPr>
          <p:cNvPr id="17" name="Rectangle: Rounded Corners 16">
            <a:extLst>
              <a:ext uri="{FF2B5EF4-FFF2-40B4-BE49-F238E27FC236}">
                <a16:creationId xmlns:a16="http://schemas.microsoft.com/office/drawing/2014/main" id="{589ACFBD-1C51-2A69-BAF7-58F8732FA915}"/>
              </a:ext>
            </a:extLst>
          </p:cNvPr>
          <p:cNvSpPr/>
          <p:nvPr/>
        </p:nvSpPr>
        <p:spPr>
          <a:xfrm>
            <a:off x="5027543" y="2934358"/>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8" name="TextBox 17">
            <a:extLst>
              <a:ext uri="{FF2B5EF4-FFF2-40B4-BE49-F238E27FC236}">
                <a16:creationId xmlns:a16="http://schemas.microsoft.com/office/drawing/2014/main" id="{5FE7313C-2599-624A-A3CF-DA4AF0C9AEE4}"/>
              </a:ext>
            </a:extLst>
          </p:cNvPr>
          <p:cNvSpPr txBox="1"/>
          <p:nvPr/>
        </p:nvSpPr>
        <p:spPr>
          <a:xfrm>
            <a:off x="5254907" y="3313195"/>
            <a:ext cx="1682183" cy="461665"/>
          </a:xfrm>
          <a:prstGeom prst="rect">
            <a:avLst/>
          </a:prstGeom>
          <a:noFill/>
          <a:ln>
            <a:noFill/>
          </a:ln>
        </p:spPr>
        <p:txBody>
          <a:bodyPr wrap="square" rtlCol="0">
            <a:spAutoFit/>
          </a:bodyPr>
          <a:lstStyle/>
          <a:p>
            <a:pPr algn="ctr"/>
            <a:r>
              <a:rPr lang="en-AU" sz="2400"/>
              <a:t>Classes</a:t>
            </a:r>
          </a:p>
        </p:txBody>
      </p:sp>
      <p:sp>
        <p:nvSpPr>
          <p:cNvPr id="3" name="Rectangle: Rounded Corners 2">
            <a:extLst>
              <a:ext uri="{FF2B5EF4-FFF2-40B4-BE49-F238E27FC236}">
                <a16:creationId xmlns:a16="http://schemas.microsoft.com/office/drawing/2014/main" id="{2E357D6E-76E4-A3F9-61F5-CF30DC78D395}"/>
              </a:ext>
            </a:extLst>
          </p:cNvPr>
          <p:cNvSpPr/>
          <p:nvPr/>
        </p:nvSpPr>
        <p:spPr>
          <a:xfrm>
            <a:off x="8531088" y="4846429"/>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4" name="TextBox 3">
            <a:extLst>
              <a:ext uri="{FF2B5EF4-FFF2-40B4-BE49-F238E27FC236}">
                <a16:creationId xmlns:a16="http://schemas.microsoft.com/office/drawing/2014/main" id="{CDFE17CD-2F58-4318-72A2-0402E4421FF6}"/>
              </a:ext>
            </a:extLst>
          </p:cNvPr>
          <p:cNvSpPr txBox="1"/>
          <p:nvPr/>
        </p:nvSpPr>
        <p:spPr>
          <a:xfrm>
            <a:off x="8531088" y="4842103"/>
            <a:ext cx="2064027" cy="1200329"/>
          </a:xfrm>
          <a:prstGeom prst="rect">
            <a:avLst/>
          </a:prstGeom>
          <a:noFill/>
          <a:ln>
            <a:noFill/>
          </a:ln>
        </p:spPr>
        <p:txBody>
          <a:bodyPr wrap="square" lIns="91440" tIns="45720" rIns="91440" bIns="45720" rtlCol="0" anchor="t">
            <a:spAutoFit/>
          </a:bodyPr>
          <a:lstStyle/>
          <a:p>
            <a:pPr algn="ctr"/>
            <a:r>
              <a:rPr lang="en-AU" sz="2400" dirty="0"/>
              <a:t>Prof Practice Role Play Video Suite</a:t>
            </a:r>
          </a:p>
        </p:txBody>
      </p:sp>
      <p:pic>
        <p:nvPicPr>
          <p:cNvPr id="7" name="Picture 6" descr="A blue and white logo&#10;&#10;AI-generated content may be incorrect.">
            <a:extLst>
              <a:ext uri="{FF2B5EF4-FFF2-40B4-BE49-F238E27FC236}">
                <a16:creationId xmlns:a16="http://schemas.microsoft.com/office/drawing/2014/main" id="{110B0A8B-EF4D-00B8-E186-BEC1D53735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35491961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4AE0D80-98FE-5B43-AD72-B1B19A0FBFD1}"/>
              </a:ext>
            </a:extLst>
          </p:cNvPr>
          <p:cNvSpPr>
            <a:spLocks noGrp="1"/>
          </p:cNvSpPr>
          <p:nvPr>
            <p:ph type="body" sz="quarter" idx="13"/>
          </p:nvPr>
        </p:nvSpPr>
        <p:spPr/>
        <p:txBody>
          <a:bodyPr/>
          <a:lstStyle/>
          <a:p>
            <a:endParaRPr lang="en-US"/>
          </a:p>
          <a:p>
            <a:endParaRPr lang="en-US"/>
          </a:p>
          <a:p>
            <a:endParaRPr lang="en-US"/>
          </a:p>
          <a:p>
            <a:endParaRPr lang="en-AU" sz="4400">
              <a:solidFill>
                <a:srgbClr val="0070C0"/>
              </a:solidFill>
              <a:latin typeface="Bradley Hand" pitchFamily="2" charset="77"/>
            </a:endParaRPr>
          </a:p>
          <a:p>
            <a:endParaRPr lang="en-US" sz="3600">
              <a:solidFill>
                <a:srgbClr val="0070C0"/>
              </a:solidFill>
              <a:latin typeface="Bradley Hand" pitchFamily="2" charset="77"/>
            </a:endParaRPr>
          </a:p>
          <a:p>
            <a:endParaRPr lang="en-US"/>
          </a:p>
        </p:txBody>
      </p:sp>
      <p:sp>
        <p:nvSpPr>
          <p:cNvPr id="2" name="Title 1">
            <a:extLst>
              <a:ext uri="{FF2B5EF4-FFF2-40B4-BE49-F238E27FC236}">
                <a16:creationId xmlns:a16="http://schemas.microsoft.com/office/drawing/2014/main" id="{50517119-134D-874A-B2CF-B1305FC85B42}"/>
              </a:ext>
            </a:extLst>
          </p:cNvPr>
          <p:cNvSpPr>
            <a:spLocks noGrp="1"/>
          </p:cNvSpPr>
          <p:nvPr>
            <p:ph type="title"/>
          </p:nvPr>
        </p:nvSpPr>
        <p:spPr/>
        <p:txBody>
          <a:bodyPr/>
          <a:lstStyle/>
          <a:p>
            <a:r>
              <a:rPr lang="en-US"/>
              <a:t>Semester 2, </a:t>
            </a:r>
            <a:r>
              <a:rPr lang="en-US" dirty="0"/>
              <a:t>2027</a:t>
            </a:r>
            <a:endParaRPr lang="en-US"/>
          </a:p>
        </p:txBody>
      </p:sp>
      <p:sp>
        <p:nvSpPr>
          <p:cNvPr id="5" name="Slide Number Placeholder 4">
            <a:extLst>
              <a:ext uri="{FF2B5EF4-FFF2-40B4-BE49-F238E27FC236}">
                <a16:creationId xmlns:a16="http://schemas.microsoft.com/office/drawing/2014/main" id="{3B056FC5-CE58-E041-9989-59406BD7B4F1}"/>
              </a:ext>
            </a:extLst>
          </p:cNvPr>
          <p:cNvSpPr>
            <a:spLocks noGrp="1"/>
          </p:cNvSpPr>
          <p:nvPr>
            <p:ph type="sldNum" sz="quarter" idx="18"/>
          </p:nvPr>
        </p:nvSpPr>
        <p:spPr/>
        <p:txBody>
          <a:bodyPr/>
          <a:lstStyle/>
          <a:p>
            <a:fld id="{DC22DD25-61AE-413C-B4D2-EF2365C9B2E1}" type="slidenum">
              <a:rPr lang="en-AU" noProof="0" smtClean="0"/>
              <a:t>33</a:t>
            </a:fld>
            <a:endParaRPr lang="en-AU" noProof="0"/>
          </a:p>
        </p:txBody>
      </p:sp>
      <p:pic>
        <p:nvPicPr>
          <p:cNvPr id="7" name="Picture 6">
            <a:extLst>
              <a:ext uri="{FF2B5EF4-FFF2-40B4-BE49-F238E27FC236}">
                <a16:creationId xmlns:a16="http://schemas.microsoft.com/office/drawing/2014/main" id="{6C0AC53C-019D-B94B-9200-F39CD5BCAF1C}"/>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a:stretch/>
        </p:blipFill>
        <p:spPr>
          <a:xfrm>
            <a:off x="5087105" y="780319"/>
            <a:ext cx="6718954" cy="5211286"/>
          </a:xfrm>
          <a:prstGeom prst="rect">
            <a:avLst/>
          </a:prstGeom>
        </p:spPr>
      </p:pic>
      <p:pic>
        <p:nvPicPr>
          <p:cNvPr id="4" name="Picture 3" descr="A blue and white logo&#10;&#10;AI-generated content may be incorrect.">
            <a:extLst>
              <a:ext uri="{FF2B5EF4-FFF2-40B4-BE49-F238E27FC236}">
                <a16:creationId xmlns:a16="http://schemas.microsoft.com/office/drawing/2014/main" id="{5B1F7E27-809A-6E4B-B2A8-6E2BDC63661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343292993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11017-F68E-70E3-8FA6-9A46F12F8705}"/>
            </a:ext>
          </a:extLst>
        </p:cNvPr>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5794E11-53AB-B0B6-66F3-A4B73CDD747E}"/>
              </a:ext>
            </a:extLst>
          </p:cNvPr>
          <p:cNvSpPr>
            <a:spLocks noGrp="1"/>
          </p:cNvSpPr>
          <p:nvPr>
            <p:ph type="sldNum" sz="quarter" idx="12"/>
          </p:nvPr>
        </p:nvSpPr>
        <p:spPr/>
        <p:txBody>
          <a:bodyPr/>
          <a:lstStyle/>
          <a:p>
            <a:fld id="{DC22DD25-61AE-413C-B4D2-EF2365C9B2E1}" type="slidenum">
              <a:rPr lang="en-AU" noProof="0" smtClean="0"/>
              <a:t>34</a:t>
            </a:fld>
            <a:endParaRPr lang="en-AU" noProof="0"/>
          </a:p>
        </p:txBody>
      </p:sp>
      <p:sp>
        <p:nvSpPr>
          <p:cNvPr id="9" name="Rectangle: Rounded Corners 8">
            <a:extLst>
              <a:ext uri="{FF2B5EF4-FFF2-40B4-BE49-F238E27FC236}">
                <a16:creationId xmlns:a16="http://schemas.microsoft.com/office/drawing/2014/main" id="{4350388E-FEFF-4A28-7CD1-4D60F3DF6D99}"/>
              </a:ext>
            </a:extLst>
          </p:cNvPr>
          <p:cNvSpPr/>
          <p:nvPr/>
        </p:nvSpPr>
        <p:spPr>
          <a:xfrm>
            <a:off x="8626323" y="2646657"/>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0" name="TextBox 9">
            <a:extLst>
              <a:ext uri="{FF2B5EF4-FFF2-40B4-BE49-F238E27FC236}">
                <a16:creationId xmlns:a16="http://schemas.microsoft.com/office/drawing/2014/main" id="{180ABE80-679F-7F2D-2CAC-952778C15021}"/>
              </a:ext>
            </a:extLst>
          </p:cNvPr>
          <p:cNvSpPr txBox="1"/>
          <p:nvPr/>
        </p:nvSpPr>
        <p:spPr>
          <a:xfrm>
            <a:off x="8853687" y="2862292"/>
            <a:ext cx="1682183" cy="830997"/>
          </a:xfrm>
          <a:prstGeom prst="rect">
            <a:avLst/>
          </a:prstGeom>
          <a:noFill/>
          <a:ln>
            <a:noFill/>
          </a:ln>
        </p:spPr>
        <p:txBody>
          <a:bodyPr wrap="square" rtlCol="0">
            <a:spAutoFit/>
          </a:bodyPr>
          <a:lstStyle/>
          <a:p>
            <a:pPr algn="ctr"/>
            <a:r>
              <a:rPr lang="en-AU" sz="2400" dirty="0"/>
              <a:t>External placement</a:t>
            </a:r>
          </a:p>
        </p:txBody>
      </p:sp>
      <p:sp>
        <p:nvSpPr>
          <p:cNvPr id="13" name="Rectangle: Rounded Corners 12">
            <a:extLst>
              <a:ext uri="{FF2B5EF4-FFF2-40B4-BE49-F238E27FC236}">
                <a16:creationId xmlns:a16="http://schemas.microsoft.com/office/drawing/2014/main" id="{1AE98982-AFBF-F2D1-9984-1F49DDD74F40}"/>
              </a:ext>
            </a:extLst>
          </p:cNvPr>
          <p:cNvSpPr/>
          <p:nvPr/>
        </p:nvSpPr>
        <p:spPr>
          <a:xfrm>
            <a:off x="4932312" y="2646657"/>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4" name="TextBox 13">
            <a:extLst>
              <a:ext uri="{FF2B5EF4-FFF2-40B4-BE49-F238E27FC236}">
                <a16:creationId xmlns:a16="http://schemas.microsoft.com/office/drawing/2014/main" id="{6241812F-DE16-4379-BBC8-0CA4B4C90412}"/>
              </a:ext>
            </a:extLst>
          </p:cNvPr>
          <p:cNvSpPr txBox="1"/>
          <p:nvPr/>
        </p:nvSpPr>
        <p:spPr>
          <a:xfrm>
            <a:off x="5159676" y="3025494"/>
            <a:ext cx="1682183" cy="461665"/>
          </a:xfrm>
          <a:prstGeom prst="rect">
            <a:avLst/>
          </a:prstGeom>
          <a:noFill/>
          <a:ln>
            <a:noFill/>
          </a:ln>
        </p:spPr>
        <p:txBody>
          <a:bodyPr wrap="square" rtlCol="0">
            <a:spAutoFit/>
          </a:bodyPr>
          <a:lstStyle/>
          <a:p>
            <a:pPr algn="ctr"/>
            <a:r>
              <a:rPr lang="en-AU" sz="2400" dirty="0"/>
              <a:t>Supervision</a:t>
            </a:r>
          </a:p>
        </p:txBody>
      </p:sp>
      <p:sp>
        <p:nvSpPr>
          <p:cNvPr id="17" name="Rectangle: Rounded Corners 16">
            <a:extLst>
              <a:ext uri="{FF2B5EF4-FFF2-40B4-BE49-F238E27FC236}">
                <a16:creationId xmlns:a16="http://schemas.microsoft.com/office/drawing/2014/main" id="{922BAC0C-918E-C88E-9A9C-75E9C34A9BEA}"/>
              </a:ext>
            </a:extLst>
          </p:cNvPr>
          <p:cNvSpPr/>
          <p:nvPr/>
        </p:nvSpPr>
        <p:spPr>
          <a:xfrm>
            <a:off x="1428764" y="2646657"/>
            <a:ext cx="2136913" cy="1262269"/>
          </a:xfrm>
          <a:prstGeom prst="roundRect">
            <a:avLst/>
          </a:prstGeom>
          <a:solidFill>
            <a:srgbClr val="E9F2FD"/>
          </a:solidFill>
          <a:ln/>
          <a:effectLst>
            <a:glow rad="63500">
              <a:schemeClr val="accent1">
                <a:satMod val="175000"/>
                <a:alpha val="40000"/>
              </a:schemeClr>
            </a:glow>
          </a:effectLst>
        </p:spPr>
        <p:style>
          <a:lnRef idx="3">
            <a:schemeClr val="lt1"/>
          </a:lnRef>
          <a:fillRef idx="1">
            <a:schemeClr val="accent4"/>
          </a:fillRef>
          <a:effectRef idx="1">
            <a:schemeClr val="accent4"/>
          </a:effectRef>
          <a:fontRef idx="minor">
            <a:schemeClr val="lt1"/>
          </a:fontRef>
        </p:style>
        <p:txBody>
          <a:bodyPr rtlCol="0" anchor="ctr"/>
          <a:lstStyle/>
          <a:p>
            <a:pPr algn="ctr"/>
            <a:endParaRPr lang="en-AU"/>
          </a:p>
        </p:txBody>
      </p:sp>
      <p:sp>
        <p:nvSpPr>
          <p:cNvPr id="18" name="TextBox 17">
            <a:extLst>
              <a:ext uri="{FF2B5EF4-FFF2-40B4-BE49-F238E27FC236}">
                <a16:creationId xmlns:a16="http://schemas.microsoft.com/office/drawing/2014/main" id="{DA963713-1FE5-F962-BA51-2B9DA38C154C}"/>
              </a:ext>
            </a:extLst>
          </p:cNvPr>
          <p:cNvSpPr txBox="1"/>
          <p:nvPr/>
        </p:nvSpPr>
        <p:spPr>
          <a:xfrm>
            <a:off x="1656128" y="3025494"/>
            <a:ext cx="1682183" cy="461665"/>
          </a:xfrm>
          <a:prstGeom prst="rect">
            <a:avLst/>
          </a:prstGeom>
          <a:noFill/>
          <a:ln>
            <a:noFill/>
          </a:ln>
        </p:spPr>
        <p:txBody>
          <a:bodyPr wrap="square" rtlCol="0">
            <a:spAutoFit/>
          </a:bodyPr>
          <a:lstStyle/>
          <a:p>
            <a:pPr algn="ctr"/>
            <a:r>
              <a:rPr lang="en-AU" sz="2400" dirty="0"/>
              <a:t>Classes</a:t>
            </a:r>
          </a:p>
        </p:txBody>
      </p:sp>
      <p:sp>
        <p:nvSpPr>
          <p:cNvPr id="19" name="Title 1">
            <a:extLst>
              <a:ext uri="{FF2B5EF4-FFF2-40B4-BE49-F238E27FC236}">
                <a16:creationId xmlns:a16="http://schemas.microsoft.com/office/drawing/2014/main" id="{BC3D759A-7064-8572-4E3C-8166E6DC7117}"/>
              </a:ext>
            </a:extLst>
          </p:cNvPr>
          <p:cNvSpPr txBox="1">
            <a:spLocks/>
          </p:cNvSpPr>
          <p:nvPr/>
        </p:nvSpPr>
        <p:spPr>
          <a:xfrm>
            <a:off x="1428764" y="269298"/>
            <a:ext cx="10296000" cy="887360"/>
          </a:xfrm>
          <a:prstGeom prst="rect">
            <a:avLst/>
          </a:prstGeom>
        </p:spPr>
        <p:txBody>
          <a:bodyPr vert="horz" lIns="91440" tIns="45720" rIns="91440" bIns="45720" rtlCol="0" anchor="b" anchorCtr="0">
            <a:noAutofit/>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US" dirty="0"/>
              <a:t>Professional Psychology Placement 2 </a:t>
            </a:r>
            <a:r>
              <a:rPr lang="en-US" sz="2800" b="0" dirty="0"/>
              <a:t>(PSYC90116)</a:t>
            </a:r>
            <a:endParaRPr lang="en-US" b="0" dirty="0"/>
          </a:p>
        </p:txBody>
      </p:sp>
      <p:graphicFrame>
        <p:nvGraphicFramePr>
          <p:cNvPr id="20" name="Table 6">
            <a:extLst>
              <a:ext uri="{FF2B5EF4-FFF2-40B4-BE49-F238E27FC236}">
                <a16:creationId xmlns:a16="http://schemas.microsoft.com/office/drawing/2014/main" id="{A2808AE8-0A66-DDE7-C855-F4582D2A3920}"/>
              </a:ext>
            </a:extLst>
          </p:cNvPr>
          <p:cNvGraphicFramePr>
            <a:graphicFrameLocks noGrp="1"/>
          </p:cNvGraphicFramePr>
          <p:nvPr>
            <p:extLst>
              <p:ext uri="{D42A27DB-BD31-4B8C-83A1-F6EECF244321}">
                <p14:modId xmlns:p14="http://schemas.microsoft.com/office/powerpoint/2010/main" val="1500840624"/>
              </p:ext>
            </p:extLst>
          </p:nvPr>
        </p:nvGraphicFramePr>
        <p:xfrm>
          <a:off x="1428764" y="1372293"/>
          <a:ext cx="3044092" cy="719827"/>
        </p:xfrm>
        <a:graphic>
          <a:graphicData uri="http://schemas.openxmlformats.org/drawingml/2006/table">
            <a:tbl>
              <a:tblPr firstRow="1" bandRow="1">
                <a:tableStyleId>{5940675A-B579-460E-94D1-54222C63F5DA}</a:tableStyleId>
              </a:tblPr>
              <a:tblGrid>
                <a:gridCol w="3044092">
                  <a:extLst>
                    <a:ext uri="{9D8B030D-6E8A-4147-A177-3AD203B41FA5}">
                      <a16:colId xmlns:a16="http://schemas.microsoft.com/office/drawing/2014/main" val="2671250211"/>
                    </a:ext>
                  </a:extLst>
                </a:gridCol>
              </a:tblGrid>
              <a:tr h="719827">
                <a:tc>
                  <a:txBody>
                    <a:bodyPr/>
                    <a:lstStyle/>
                    <a:p>
                      <a:r>
                        <a:rPr lang="en-US" dirty="0"/>
                        <a:t>Semester 2, 2027 (</a:t>
                      </a:r>
                      <a:r>
                        <a:rPr lang="en-US" sz="1600" dirty="0"/>
                        <a:t>25CP)</a:t>
                      </a:r>
                    </a:p>
                    <a:p>
                      <a:endParaRPr lang="en-US" sz="16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50432430"/>
                  </a:ext>
                </a:extLst>
              </a:tr>
            </a:tbl>
          </a:graphicData>
        </a:graphic>
      </p:graphicFrame>
      <p:sp>
        <p:nvSpPr>
          <p:cNvPr id="21" name="Content Placeholder 2">
            <a:extLst>
              <a:ext uri="{FF2B5EF4-FFF2-40B4-BE49-F238E27FC236}">
                <a16:creationId xmlns:a16="http://schemas.microsoft.com/office/drawing/2014/main" id="{D0A5D415-03DD-C2AC-9AA3-4D779C1DE220}"/>
              </a:ext>
            </a:extLst>
          </p:cNvPr>
          <p:cNvSpPr txBox="1">
            <a:spLocks/>
          </p:cNvSpPr>
          <p:nvPr/>
        </p:nvSpPr>
        <p:spPr>
          <a:xfrm>
            <a:off x="8242447" y="4329393"/>
            <a:ext cx="3195476" cy="1069532"/>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342900" indent="-342900">
              <a:buFont typeface="Arial" panose="020B0604020202020204" pitchFamily="34" charset="0"/>
              <a:buChar char="•"/>
            </a:pPr>
            <a:r>
              <a:rPr lang="en-AU" sz="1800" dirty="0">
                <a:solidFill>
                  <a:schemeClr val="tx2">
                    <a:lumMod val="50000"/>
                  </a:schemeClr>
                </a:solidFill>
              </a:rPr>
              <a:t>220 placement hours (30 days), 2 days/week from ~ mid Jul to mid Nov</a:t>
            </a:r>
            <a:endParaRPr lang="en-AU" sz="1800" dirty="0">
              <a:solidFill>
                <a:schemeClr val="tx2">
                  <a:lumMod val="50000"/>
                </a:schemeClr>
              </a:solidFill>
              <a:ea typeface="Calibri"/>
              <a:cs typeface="Calibri"/>
            </a:endParaRPr>
          </a:p>
        </p:txBody>
      </p:sp>
      <p:pic>
        <p:nvPicPr>
          <p:cNvPr id="22" name="Picture 21" descr="A blue and white logo&#10;&#10;AI-generated content may be incorrect.">
            <a:extLst>
              <a:ext uri="{FF2B5EF4-FFF2-40B4-BE49-F238E27FC236}">
                <a16:creationId xmlns:a16="http://schemas.microsoft.com/office/drawing/2014/main" id="{1B1D9B09-79CC-8542-6DA4-9B7DD76EFE9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extLst>
      <p:ext uri="{BB962C8B-B14F-4D97-AF65-F5344CB8AC3E}">
        <p14:creationId xmlns:p14="http://schemas.microsoft.com/office/powerpoint/2010/main" val="179999722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9D7CA549-3190-F810-AAC2-0724E96A28D6}"/>
              </a:ext>
            </a:extLst>
          </p:cNvPr>
          <p:cNvSpPr>
            <a:spLocks noGrp="1"/>
          </p:cNvSpPr>
          <p:nvPr>
            <p:ph type="sldNum" sz="quarter" idx="12"/>
          </p:nvPr>
        </p:nvSpPr>
        <p:spPr/>
        <p:txBody>
          <a:bodyPr/>
          <a:lstStyle/>
          <a:p>
            <a:fld id="{DC22DD25-61AE-413C-B4D2-EF2365C9B2E1}" type="slidenum">
              <a:rPr lang="en-AU" noProof="0" smtClean="0"/>
              <a:t>35</a:t>
            </a:fld>
            <a:endParaRPr lang="en-AU" noProof="0"/>
          </a:p>
        </p:txBody>
      </p:sp>
      <p:pic>
        <p:nvPicPr>
          <p:cNvPr id="6" name="Picture 5" descr="A blue and white logo&#10;&#10;AI-generated content may be incorrect.">
            <a:extLst>
              <a:ext uri="{FF2B5EF4-FFF2-40B4-BE49-F238E27FC236}">
                <a16:creationId xmlns:a16="http://schemas.microsoft.com/office/drawing/2014/main" id="{33DC8E7B-8964-1D31-85B5-8D07323C642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graphicFrame>
        <p:nvGraphicFramePr>
          <p:cNvPr id="7" name="Chart 6">
            <a:extLst>
              <a:ext uri="{FF2B5EF4-FFF2-40B4-BE49-F238E27FC236}">
                <a16:creationId xmlns:a16="http://schemas.microsoft.com/office/drawing/2014/main" id="{C5F1DA40-741F-9095-946F-9464921D0552}"/>
              </a:ext>
            </a:extLst>
          </p:cNvPr>
          <p:cNvGraphicFramePr>
            <a:graphicFrameLocks/>
          </p:cNvGraphicFramePr>
          <p:nvPr>
            <p:extLst>
              <p:ext uri="{D42A27DB-BD31-4B8C-83A1-F6EECF244321}">
                <p14:modId xmlns:p14="http://schemas.microsoft.com/office/powerpoint/2010/main" val="4049187758"/>
              </p:ext>
            </p:extLst>
          </p:nvPr>
        </p:nvGraphicFramePr>
        <p:xfrm>
          <a:off x="1409700" y="1159687"/>
          <a:ext cx="9550359" cy="5695949"/>
        </p:xfrm>
        <a:graphic>
          <a:graphicData uri="http://schemas.openxmlformats.org/drawingml/2006/chart">
            <c:chart xmlns:c="http://schemas.openxmlformats.org/drawingml/2006/chart" xmlns:r="http://schemas.openxmlformats.org/officeDocument/2006/relationships" r:id="rId4"/>
          </a:graphicData>
        </a:graphic>
      </p:graphicFrame>
      <p:sp>
        <p:nvSpPr>
          <p:cNvPr id="8" name="Title 1">
            <a:extLst>
              <a:ext uri="{FF2B5EF4-FFF2-40B4-BE49-F238E27FC236}">
                <a16:creationId xmlns:a16="http://schemas.microsoft.com/office/drawing/2014/main" id="{BA01E4BC-DA1F-D798-0093-88574A56860D}"/>
              </a:ext>
            </a:extLst>
          </p:cNvPr>
          <p:cNvSpPr txBox="1">
            <a:spLocks/>
          </p:cNvSpPr>
          <p:nvPr/>
        </p:nvSpPr>
        <p:spPr>
          <a:xfrm>
            <a:off x="1409700" y="317354"/>
            <a:ext cx="10296000" cy="661358"/>
          </a:xfrm>
          <a:prstGeom prst="rect">
            <a:avLst/>
          </a:prstGeom>
        </p:spPr>
        <p:txBody>
          <a:bodyPr vert="horz" lIns="91440" tIns="45720" rIns="91440" bIns="45720" rtlCol="0" anchor="b" anchorCtr="0">
            <a:noAutofit/>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US" dirty="0"/>
              <a:t>Placement site categories (2022-2025)</a:t>
            </a:r>
            <a:endParaRPr lang="en-US" b="0" dirty="0"/>
          </a:p>
        </p:txBody>
      </p:sp>
    </p:spTree>
    <p:extLst>
      <p:ext uri="{BB962C8B-B14F-4D97-AF65-F5344CB8AC3E}">
        <p14:creationId xmlns:p14="http://schemas.microsoft.com/office/powerpoint/2010/main" val="410283434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31408" y="210678"/>
            <a:ext cx="10296000" cy="1063745"/>
          </a:xfrm>
        </p:spPr>
        <p:txBody>
          <a:bodyPr/>
          <a:lstStyle/>
          <a:p>
            <a:r>
              <a:rPr lang="en-AU" dirty="0"/>
              <a:t>Post MPP: </a:t>
            </a:r>
            <a:r>
              <a:rPr dirty="0"/>
              <a:t>5+1 Internship </a:t>
            </a:r>
            <a:r>
              <a:rPr lang="en-AU" dirty="0"/>
              <a:t>summary</a:t>
            </a:r>
            <a:br>
              <a:rPr lang="en-AU" dirty="0"/>
            </a:br>
            <a:r>
              <a:rPr lang="en-AU" sz="1400" dirty="0"/>
              <a:t> </a:t>
            </a:r>
            <a:br>
              <a:rPr lang="en-AU" dirty="0"/>
            </a:br>
            <a:r>
              <a:rPr lang="en-AU" sz="2000" dirty="0"/>
              <a:t>(once the INPP-76 internship plan is approved)</a:t>
            </a:r>
            <a:endParaRPr dirty="0"/>
          </a:p>
        </p:txBody>
      </p:sp>
      <p:sp>
        <p:nvSpPr>
          <p:cNvPr id="3" name="TextBox 2"/>
          <p:cNvSpPr txBox="1"/>
          <p:nvPr/>
        </p:nvSpPr>
        <p:spPr>
          <a:xfrm>
            <a:off x="681318" y="1274425"/>
            <a:ext cx="3931920" cy="1415772"/>
          </a:xfrm>
          <a:prstGeom prst="rect">
            <a:avLst/>
          </a:prstGeom>
          <a:noFill/>
        </p:spPr>
        <p:txBody>
          <a:bodyPr wrap="square">
            <a:spAutoFit/>
          </a:bodyPr>
          <a:lstStyle/>
          <a:p>
            <a:endParaRPr dirty="0"/>
          </a:p>
          <a:p>
            <a:pPr>
              <a:defRPr sz="2000" b="1">
                <a:solidFill>
                  <a:srgbClr val="003366"/>
                </a:solidFill>
              </a:defRPr>
            </a:pPr>
            <a:r>
              <a:rPr sz="2000" dirty="0"/>
              <a:t>🕒 Hours</a:t>
            </a:r>
          </a:p>
          <a:p>
            <a:pPr>
              <a:defRPr sz="1600">
                <a:solidFill>
                  <a:srgbClr val="323232"/>
                </a:solidFill>
              </a:defRPr>
            </a:pPr>
            <a:r>
              <a:rPr sz="1600" dirty="0"/>
              <a:t>1,500 total</a:t>
            </a:r>
            <a:br>
              <a:rPr sz="1600" dirty="0"/>
            </a:br>
            <a:r>
              <a:rPr sz="1600" dirty="0"/>
              <a:t>At least 500 client contact (up to 60 simulated)</a:t>
            </a:r>
          </a:p>
        </p:txBody>
      </p:sp>
      <p:sp>
        <p:nvSpPr>
          <p:cNvPr id="4" name="TextBox 3"/>
          <p:cNvSpPr txBox="1"/>
          <p:nvPr/>
        </p:nvSpPr>
        <p:spPr>
          <a:xfrm>
            <a:off x="4613238" y="1309342"/>
            <a:ext cx="3931920" cy="1169551"/>
          </a:xfrm>
          <a:prstGeom prst="rect">
            <a:avLst/>
          </a:prstGeom>
          <a:noFill/>
        </p:spPr>
        <p:txBody>
          <a:bodyPr wrap="square">
            <a:spAutoFit/>
          </a:bodyPr>
          <a:lstStyle/>
          <a:p>
            <a:endParaRPr dirty="0"/>
          </a:p>
          <a:p>
            <a:pPr>
              <a:defRPr sz="2000" b="1">
                <a:solidFill>
                  <a:srgbClr val="003366"/>
                </a:solidFill>
              </a:defRPr>
            </a:pPr>
            <a:r>
              <a:rPr sz="2000" dirty="0"/>
              <a:t>👩‍🏫 Supervision</a:t>
            </a:r>
          </a:p>
          <a:p>
            <a:pPr>
              <a:defRPr sz="1600">
                <a:solidFill>
                  <a:srgbClr val="323232"/>
                </a:solidFill>
              </a:defRPr>
            </a:pPr>
            <a:r>
              <a:rPr sz="1600" dirty="0"/>
              <a:t>80 </a:t>
            </a:r>
            <a:r>
              <a:rPr sz="1600" dirty="0" err="1"/>
              <a:t>hrs</a:t>
            </a:r>
            <a:r>
              <a:rPr sz="1600" dirty="0"/>
              <a:t> (50+ one-to-one with principal)</a:t>
            </a:r>
            <a:br>
              <a:rPr sz="1600" dirty="0"/>
            </a:br>
            <a:r>
              <a:rPr lang="en-AU" sz="1600" dirty="0"/>
              <a:t>Need at least one secondary supervisor</a:t>
            </a:r>
            <a:endParaRPr sz="1600" dirty="0"/>
          </a:p>
        </p:txBody>
      </p:sp>
      <p:sp>
        <p:nvSpPr>
          <p:cNvPr id="5" name="TextBox 4"/>
          <p:cNvSpPr txBox="1"/>
          <p:nvPr/>
        </p:nvSpPr>
        <p:spPr>
          <a:xfrm>
            <a:off x="1649506" y="3018549"/>
            <a:ext cx="4446494" cy="892552"/>
          </a:xfrm>
          <a:prstGeom prst="rect">
            <a:avLst/>
          </a:prstGeom>
          <a:noFill/>
        </p:spPr>
        <p:txBody>
          <a:bodyPr wrap="square">
            <a:spAutoFit/>
          </a:bodyPr>
          <a:lstStyle/>
          <a:p>
            <a:pPr>
              <a:defRPr sz="2000" b="1">
                <a:solidFill>
                  <a:srgbClr val="003366"/>
                </a:solidFill>
              </a:defRPr>
            </a:pPr>
            <a:r>
              <a:rPr sz="2000" dirty="0"/>
              <a:t>👀 Observation</a:t>
            </a:r>
          </a:p>
          <a:p>
            <a:pPr>
              <a:defRPr sz="1600">
                <a:solidFill>
                  <a:srgbClr val="323232"/>
                </a:solidFill>
              </a:defRPr>
            </a:pPr>
            <a:r>
              <a:rPr sz="1600" dirty="0"/>
              <a:t>Supervisor watches 4 sessions every 6 months</a:t>
            </a:r>
            <a:br>
              <a:rPr sz="1600" dirty="0"/>
            </a:br>
            <a:r>
              <a:rPr sz="1600" dirty="0"/>
              <a:t>(2 assessment + 2 therapy)</a:t>
            </a:r>
          </a:p>
        </p:txBody>
      </p:sp>
      <p:sp>
        <p:nvSpPr>
          <p:cNvPr id="7" name="TextBox 6"/>
          <p:cNvSpPr txBox="1"/>
          <p:nvPr/>
        </p:nvSpPr>
        <p:spPr>
          <a:xfrm>
            <a:off x="1577788" y="4286676"/>
            <a:ext cx="3931920" cy="892552"/>
          </a:xfrm>
          <a:prstGeom prst="rect">
            <a:avLst/>
          </a:prstGeom>
          <a:noFill/>
        </p:spPr>
        <p:txBody>
          <a:bodyPr wrap="square">
            <a:spAutoFit/>
          </a:bodyPr>
          <a:lstStyle/>
          <a:p>
            <a:pPr>
              <a:defRPr sz="2000" b="1">
                <a:solidFill>
                  <a:srgbClr val="003366"/>
                </a:solidFill>
              </a:defRPr>
            </a:pPr>
            <a:r>
              <a:rPr sz="2000" dirty="0"/>
              <a:t>📒 Logbook</a:t>
            </a:r>
          </a:p>
          <a:p>
            <a:pPr>
              <a:defRPr sz="1600">
                <a:solidFill>
                  <a:srgbClr val="323232"/>
                </a:solidFill>
              </a:defRPr>
            </a:pPr>
            <a:r>
              <a:rPr lang="en-AU" sz="1600" dirty="0"/>
              <a:t>Keep logbook, reviewed regularly</a:t>
            </a:r>
            <a:r>
              <a:rPr sz="1600" dirty="0"/>
              <a:t> → </a:t>
            </a:r>
            <a:r>
              <a:rPr lang="en-AU" sz="1600" dirty="0"/>
              <a:t>S</a:t>
            </a:r>
            <a:r>
              <a:rPr sz="1600" dirty="0" err="1"/>
              <a:t>ubmit</a:t>
            </a:r>
            <a:r>
              <a:rPr sz="1600" dirty="0"/>
              <a:t> </a:t>
            </a:r>
            <a:r>
              <a:rPr lang="en-AU" sz="1600" dirty="0"/>
              <a:t>within 14 days if requested by AHPRA</a:t>
            </a:r>
            <a:endParaRPr sz="1600" dirty="0"/>
          </a:p>
        </p:txBody>
      </p:sp>
      <p:sp>
        <p:nvSpPr>
          <p:cNvPr id="8" name="TextBox 7"/>
          <p:cNvSpPr txBox="1"/>
          <p:nvPr/>
        </p:nvSpPr>
        <p:spPr>
          <a:xfrm>
            <a:off x="1577788" y="5568134"/>
            <a:ext cx="3931920" cy="892552"/>
          </a:xfrm>
          <a:prstGeom prst="rect">
            <a:avLst/>
          </a:prstGeom>
          <a:noFill/>
        </p:spPr>
        <p:txBody>
          <a:bodyPr wrap="square">
            <a:spAutoFit/>
          </a:bodyPr>
          <a:lstStyle/>
          <a:p>
            <a:pPr>
              <a:defRPr sz="2000" b="1">
                <a:solidFill>
                  <a:srgbClr val="003366"/>
                </a:solidFill>
              </a:defRPr>
            </a:pPr>
            <a:r>
              <a:rPr sz="2000" dirty="0"/>
              <a:t>🔄 Progress Reviews</a:t>
            </a:r>
          </a:p>
          <a:p>
            <a:pPr>
              <a:defRPr sz="1600">
                <a:solidFill>
                  <a:srgbClr val="323232"/>
                </a:solidFill>
              </a:defRPr>
            </a:pPr>
            <a:r>
              <a:rPr sz="1600" dirty="0"/>
              <a:t>Every 6 months with supervisor</a:t>
            </a:r>
            <a:br>
              <a:rPr sz="1600" dirty="0"/>
            </a:br>
            <a:r>
              <a:rPr sz="1600" dirty="0"/>
              <a:t>Not routinely sent to </a:t>
            </a:r>
            <a:r>
              <a:rPr lang="en-AU" sz="1600" dirty="0"/>
              <a:t>AHPRA</a:t>
            </a:r>
            <a:endParaRPr sz="1600" dirty="0"/>
          </a:p>
        </p:txBody>
      </p:sp>
      <p:sp>
        <p:nvSpPr>
          <p:cNvPr id="9" name="TextBox 8"/>
          <p:cNvSpPr txBox="1"/>
          <p:nvPr/>
        </p:nvSpPr>
        <p:spPr>
          <a:xfrm>
            <a:off x="8797275" y="1274425"/>
            <a:ext cx="3318525" cy="1661993"/>
          </a:xfrm>
          <a:prstGeom prst="rect">
            <a:avLst/>
          </a:prstGeom>
          <a:noFill/>
        </p:spPr>
        <p:txBody>
          <a:bodyPr wrap="square">
            <a:spAutoFit/>
          </a:bodyPr>
          <a:lstStyle/>
          <a:p>
            <a:endParaRPr dirty="0"/>
          </a:p>
          <a:p>
            <a:pPr>
              <a:defRPr sz="2000" b="1">
                <a:solidFill>
                  <a:srgbClr val="003366"/>
                </a:solidFill>
              </a:defRPr>
            </a:pPr>
            <a:r>
              <a:rPr sz="2000" dirty="0"/>
              <a:t>📚 Education &amp; Training</a:t>
            </a:r>
          </a:p>
          <a:p>
            <a:pPr>
              <a:defRPr sz="1600">
                <a:solidFill>
                  <a:srgbClr val="323232"/>
                </a:solidFill>
              </a:defRPr>
            </a:pPr>
            <a:r>
              <a:rPr sz="1600" dirty="0"/>
              <a:t>At least 60 </a:t>
            </a:r>
            <a:r>
              <a:rPr sz="1600" dirty="0" err="1"/>
              <a:t>hrs</a:t>
            </a:r>
            <a:br>
              <a:rPr sz="1600" dirty="0"/>
            </a:br>
            <a:r>
              <a:rPr sz="1600" dirty="0"/>
              <a:t>Workshops, courses, reading</a:t>
            </a:r>
            <a:r>
              <a:rPr lang="en-AU" sz="1600" dirty="0"/>
              <a:t> (</a:t>
            </a:r>
            <a:r>
              <a:rPr lang="en-AU" sz="1600" dirty="0" err="1"/>
              <a:t>inc</a:t>
            </a:r>
            <a:r>
              <a:rPr lang="en-AU" sz="1600" dirty="0"/>
              <a:t> cultural safety)</a:t>
            </a:r>
            <a:br>
              <a:rPr sz="1600" dirty="0"/>
            </a:br>
            <a:r>
              <a:rPr sz="1600" dirty="0"/>
              <a:t>Must show reflection + application</a:t>
            </a:r>
          </a:p>
        </p:txBody>
      </p:sp>
      <p:sp>
        <p:nvSpPr>
          <p:cNvPr id="10" name="TextBox 9"/>
          <p:cNvSpPr txBox="1"/>
          <p:nvPr/>
        </p:nvSpPr>
        <p:spPr>
          <a:xfrm>
            <a:off x="6968266" y="5465782"/>
            <a:ext cx="3931920" cy="646331"/>
          </a:xfrm>
          <a:prstGeom prst="rect">
            <a:avLst/>
          </a:prstGeom>
          <a:noFill/>
        </p:spPr>
        <p:txBody>
          <a:bodyPr wrap="square">
            <a:spAutoFit/>
          </a:bodyPr>
          <a:lstStyle/>
          <a:p>
            <a:pPr>
              <a:defRPr sz="2000" b="1">
                <a:solidFill>
                  <a:srgbClr val="003366"/>
                </a:solidFill>
              </a:defRPr>
            </a:pPr>
            <a:r>
              <a:rPr sz="2000" dirty="0"/>
              <a:t>✅ Final Assessment</a:t>
            </a:r>
          </a:p>
          <a:p>
            <a:pPr>
              <a:defRPr sz="1600">
                <a:solidFill>
                  <a:srgbClr val="323232"/>
                </a:solidFill>
              </a:defRPr>
            </a:pPr>
            <a:r>
              <a:rPr sz="1600" dirty="0"/>
              <a:t>Supervisor signs off competence at end</a:t>
            </a:r>
          </a:p>
        </p:txBody>
      </p:sp>
      <p:sp>
        <p:nvSpPr>
          <p:cNvPr id="11" name="TextBox 10"/>
          <p:cNvSpPr txBox="1"/>
          <p:nvPr/>
        </p:nvSpPr>
        <p:spPr>
          <a:xfrm>
            <a:off x="6968266" y="4286676"/>
            <a:ext cx="3931920" cy="892552"/>
          </a:xfrm>
          <a:prstGeom prst="rect">
            <a:avLst/>
          </a:prstGeom>
          <a:noFill/>
        </p:spPr>
        <p:txBody>
          <a:bodyPr wrap="square">
            <a:spAutoFit/>
          </a:bodyPr>
          <a:lstStyle/>
          <a:p>
            <a:pPr>
              <a:defRPr sz="2000" b="1">
                <a:solidFill>
                  <a:srgbClr val="003366"/>
                </a:solidFill>
              </a:defRPr>
            </a:pPr>
            <a:r>
              <a:rPr sz="2000" dirty="0"/>
              <a:t>📘 National Psych Exam</a:t>
            </a:r>
          </a:p>
          <a:p>
            <a:pPr>
              <a:defRPr sz="1600">
                <a:solidFill>
                  <a:srgbClr val="323232"/>
                </a:solidFill>
              </a:defRPr>
            </a:pPr>
            <a:r>
              <a:rPr sz="1600" dirty="0"/>
              <a:t>Must pass before general registration</a:t>
            </a:r>
            <a:br>
              <a:rPr sz="1600" dirty="0"/>
            </a:br>
            <a:r>
              <a:rPr sz="1600" dirty="0"/>
              <a:t>Tests professional competencies</a:t>
            </a:r>
          </a:p>
        </p:txBody>
      </p:sp>
      <p:sp>
        <p:nvSpPr>
          <p:cNvPr id="12" name="TextBox 11"/>
          <p:cNvSpPr txBox="1"/>
          <p:nvPr/>
        </p:nvSpPr>
        <p:spPr>
          <a:xfrm>
            <a:off x="6968266" y="3018549"/>
            <a:ext cx="3931920" cy="892552"/>
          </a:xfrm>
          <a:prstGeom prst="rect">
            <a:avLst/>
          </a:prstGeom>
          <a:noFill/>
        </p:spPr>
        <p:txBody>
          <a:bodyPr wrap="square">
            <a:spAutoFit/>
          </a:bodyPr>
          <a:lstStyle/>
          <a:p>
            <a:pPr>
              <a:defRPr sz="2000" b="1">
                <a:solidFill>
                  <a:srgbClr val="003366"/>
                </a:solidFill>
              </a:defRPr>
            </a:pPr>
            <a:r>
              <a:rPr sz="2000" dirty="0"/>
              <a:t>📆 Timeframe</a:t>
            </a:r>
          </a:p>
          <a:p>
            <a:pPr>
              <a:defRPr sz="1600">
                <a:solidFill>
                  <a:srgbClr val="323232"/>
                </a:solidFill>
              </a:defRPr>
            </a:pPr>
            <a:r>
              <a:rPr sz="1600" dirty="0"/>
              <a:t>Min. 44 weeks full-time</a:t>
            </a:r>
            <a:br>
              <a:rPr sz="1600" dirty="0"/>
            </a:br>
            <a:r>
              <a:rPr sz="1600" dirty="0"/>
              <a:t>No maximum (Recency of Practice applies)</a:t>
            </a:r>
          </a:p>
        </p:txBody>
      </p:sp>
      <p:pic>
        <p:nvPicPr>
          <p:cNvPr id="13" name="Picture 12" descr="A blue and white logo&#10;&#10;AI-generated content may be incorrect.">
            <a:extLst>
              <a:ext uri="{FF2B5EF4-FFF2-40B4-BE49-F238E27FC236}">
                <a16:creationId xmlns:a16="http://schemas.microsoft.com/office/drawing/2014/main" id="{9B9C4D04-85A0-7028-CACC-A6C9D3BAD78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5971" y="317354"/>
            <a:ext cx="850392" cy="850392"/>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A37AE0-F8C7-E241-8849-DA6F2B05320D}"/>
              </a:ext>
            </a:extLst>
          </p:cNvPr>
          <p:cNvSpPr>
            <a:spLocks noGrp="1"/>
          </p:cNvSpPr>
          <p:nvPr>
            <p:ph type="title"/>
          </p:nvPr>
        </p:nvSpPr>
        <p:spPr/>
        <p:txBody>
          <a:bodyPr/>
          <a:lstStyle/>
          <a:p>
            <a:r>
              <a:rPr lang="en-US"/>
              <a:t>Individual &amp; Cultural Diversity </a:t>
            </a:r>
            <a:r>
              <a:rPr lang="en-US" b="0"/>
              <a:t>(PSYC90009) </a:t>
            </a:r>
            <a:r>
              <a:rPr lang="en-US" sz="1800" b="0"/>
              <a:t>6.25CP </a:t>
            </a:r>
            <a:endParaRPr lang="en-US" b="0"/>
          </a:p>
        </p:txBody>
      </p:sp>
      <p:sp>
        <p:nvSpPr>
          <p:cNvPr id="3" name="Content Placeholder 2">
            <a:extLst>
              <a:ext uri="{FF2B5EF4-FFF2-40B4-BE49-F238E27FC236}">
                <a16:creationId xmlns:a16="http://schemas.microsoft.com/office/drawing/2014/main" id="{AE4D0B70-3A2C-D445-9003-031C03763673}"/>
              </a:ext>
            </a:extLst>
          </p:cNvPr>
          <p:cNvSpPr>
            <a:spLocks noGrp="1"/>
          </p:cNvSpPr>
          <p:nvPr>
            <p:ph idx="1"/>
          </p:nvPr>
        </p:nvSpPr>
        <p:spPr>
          <a:xfrm>
            <a:off x="385941" y="1795557"/>
            <a:ext cx="6941694" cy="4376944"/>
          </a:xfrm>
        </p:spPr>
        <p:txBody>
          <a:bodyPr vert="horz" lIns="91440" tIns="45720" rIns="91440" bIns="45720" rtlCol="0" anchor="t">
            <a:noAutofit/>
          </a:bodyPr>
          <a:lstStyle/>
          <a:p>
            <a:pPr>
              <a:spcBef>
                <a:spcPts val="2200"/>
              </a:spcBef>
            </a:pPr>
            <a:r>
              <a:rPr lang="en-AU"/>
              <a:t>Explores individual and cultural elements that contribute to psychological disorders in a psychosocial context. </a:t>
            </a:r>
          </a:p>
          <a:p>
            <a:pPr>
              <a:spcBef>
                <a:spcPts val="2200"/>
              </a:spcBef>
            </a:pPr>
            <a:r>
              <a:rPr lang="en-AU"/>
              <a:t>Clients as a whole person, rather than focusing on symptoms and diagnosis of disorders. </a:t>
            </a:r>
          </a:p>
          <a:p>
            <a:pPr>
              <a:spcBef>
                <a:spcPts val="2200"/>
              </a:spcBef>
            </a:pPr>
            <a:r>
              <a:rPr lang="en-AU"/>
              <a:t>Diversity - physical health, cultural identity, gender identity, aging and family issues, especially as they relate to the presentation and treatment of psychological disorders. </a:t>
            </a:r>
          </a:p>
        </p:txBody>
      </p:sp>
      <p:sp>
        <p:nvSpPr>
          <p:cNvPr id="4" name="Slide Number Placeholder 3">
            <a:extLst>
              <a:ext uri="{FF2B5EF4-FFF2-40B4-BE49-F238E27FC236}">
                <a16:creationId xmlns:a16="http://schemas.microsoft.com/office/drawing/2014/main" id="{2E2A42CC-7C38-5441-B815-0E21DA8871F0}"/>
              </a:ext>
            </a:extLst>
          </p:cNvPr>
          <p:cNvSpPr>
            <a:spLocks noGrp="1"/>
          </p:cNvSpPr>
          <p:nvPr>
            <p:ph type="sldNum" sz="quarter" idx="12"/>
          </p:nvPr>
        </p:nvSpPr>
        <p:spPr/>
        <p:txBody>
          <a:bodyPr/>
          <a:lstStyle/>
          <a:p>
            <a:fld id="{DC22DD25-61AE-413C-B4D2-EF2365C9B2E1}" type="slidenum">
              <a:rPr lang="en-AU" noProof="0" smtClean="0"/>
              <a:t>37</a:t>
            </a:fld>
            <a:endParaRPr lang="en-AU" noProof="0"/>
          </a:p>
        </p:txBody>
      </p:sp>
      <p:pic>
        <p:nvPicPr>
          <p:cNvPr id="6" name="Picture 5" descr="A picture containing wall, person, person, posing&#10;&#10;Description automatically generated">
            <a:extLst>
              <a:ext uri="{FF2B5EF4-FFF2-40B4-BE49-F238E27FC236}">
                <a16:creationId xmlns:a16="http://schemas.microsoft.com/office/drawing/2014/main" id="{54B72E38-47FD-AE4B-ACBE-23A0F7C518A3}"/>
              </a:ext>
            </a:extLst>
          </p:cNvPr>
          <p:cNvPicPr>
            <a:picLocks noChangeAspect="1"/>
          </p:cNvPicPr>
          <p:nvPr/>
        </p:nvPicPr>
        <p:blipFill rotWithShape="1">
          <a:blip r:embed="rId2">
            <a:extLst>
              <a:ext uri="{28A0092B-C50C-407E-A947-70E740481C1C}">
                <a14:useLocalDpi xmlns:a14="http://schemas.microsoft.com/office/drawing/2010/main" val="0"/>
              </a:ext>
            </a:extLst>
          </a:blip>
          <a:srcRect r="7667" b="20741"/>
          <a:stretch/>
        </p:blipFill>
        <p:spPr>
          <a:xfrm>
            <a:off x="9027479" y="2097570"/>
            <a:ext cx="1932580" cy="2239559"/>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1468091D-C8A1-4348-8F10-AC881F19626A}"/>
              </a:ext>
            </a:extLst>
          </p:cNvPr>
          <p:cNvSpPr txBox="1"/>
          <p:nvPr/>
        </p:nvSpPr>
        <p:spPr>
          <a:xfrm>
            <a:off x="8915044" y="4542064"/>
            <a:ext cx="2320507" cy="615553"/>
          </a:xfrm>
          <a:prstGeom prst="rect">
            <a:avLst/>
          </a:prstGeom>
          <a:noFill/>
        </p:spPr>
        <p:txBody>
          <a:bodyPr wrap="none" rtlCol="0">
            <a:spAutoFit/>
          </a:bodyPr>
          <a:lstStyle/>
          <a:p>
            <a:r>
              <a:rPr lang="en-US" i="1">
                <a:solidFill>
                  <a:srgbClr val="0070C0"/>
                </a:solidFill>
              </a:rPr>
              <a:t>A/Prof Litza Kiropoulos</a:t>
            </a:r>
          </a:p>
          <a:p>
            <a:r>
              <a:rPr lang="en-US" sz="1600">
                <a:solidFill>
                  <a:srgbClr val="0070C0"/>
                </a:solidFill>
              </a:rPr>
              <a:t>Subject coordinator</a:t>
            </a:r>
          </a:p>
        </p:txBody>
      </p:sp>
    </p:spTree>
    <p:extLst>
      <p:ext uri="{BB962C8B-B14F-4D97-AF65-F5344CB8AC3E}">
        <p14:creationId xmlns:p14="http://schemas.microsoft.com/office/powerpoint/2010/main" val="14735582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27618-64BA-5E44-9DF3-6EE0169B4493}"/>
              </a:ext>
            </a:extLst>
          </p:cNvPr>
          <p:cNvSpPr>
            <a:spLocks noGrp="1"/>
          </p:cNvSpPr>
          <p:nvPr>
            <p:ph type="title"/>
          </p:nvPr>
        </p:nvSpPr>
        <p:spPr/>
        <p:txBody>
          <a:bodyPr/>
          <a:lstStyle/>
          <a:p>
            <a:r>
              <a:rPr lang="en-US"/>
              <a:t> </a:t>
            </a:r>
          </a:p>
        </p:txBody>
      </p:sp>
      <p:sp>
        <p:nvSpPr>
          <p:cNvPr id="3" name="Content Placeholder 2">
            <a:extLst>
              <a:ext uri="{FF2B5EF4-FFF2-40B4-BE49-F238E27FC236}">
                <a16:creationId xmlns:a16="http://schemas.microsoft.com/office/drawing/2014/main" id="{A1656E78-C84B-1C4A-A921-745DB800C3ED}"/>
              </a:ext>
            </a:extLst>
          </p:cNvPr>
          <p:cNvSpPr>
            <a:spLocks noGrp="1"/>
          </p:cNvSpPr>
          <p:nvPr>
            <p:ph idx="1"/>
          </p:nvPr>
        </p:nvSpPr>
        <p:spPr/>
        <p:txBody>
          <a:bodyPr/>
          <a:lstStyle/>
          <a:p>
            <a:r>
              <a:rPr lang="en-US"/>
              <a:t>					</a:t>
            </a:r>
          </a:p>
        </p:txBody>
      </p:sp>
      <p:sp>
        <p:nvSpPr>
          <p:cNvPr id="5" name="Slide Number Placeholder 4">
            <a:extLst>
              <a:ext uri="{FF2B5EF4-FFF2-40B4-BE49-F238E27FC236}">
                <a16:creationId xmlns:a16="http://schemas.microsoft.com/office/drawing/2014/main" id="{115C4699-7526-8C4C-AD89-5F5CCE88FA54}"/>
              </a:ext>
            </a:extLst>
          </p:cNvPr>
          <p:cNvSpPr>
            <a:spLocks noGrp="1"/>
          </p:cNvSpPr>
          <p:nvPr>
            <p:ph type="sldNum" sz="quarter" idx="12"/>
          </p:nvPr>
        </p:nvSpPr>
        <p:spPr/>
        <p:txBody>
          <a:bodyPr/>
          <a:lstStyle/>
          <a:p>
            <a:fld id="{DC22DD25-61AE-413C-B4D2-EF2365C9B2E1}" type="slidenum">
              <a:rPr lang="en-AU" noProof="0" smtClean="0"/>
              <a:t>38</a:t>
            </a:fld>
            <a:endParaRPr lang="en-AU" noProof="0"/>
          </a:p>
        </p:txBody>
      </p:sp>
      <p:pic>
        <p:nvPicPr>
          <p:cNvPr id="7" name="Picture 6">
            <a:extLst>
              <a:ext uri="{FF2B5EF4-FFF2-40B4-BE49-F238E27FC236}">
                <a16:creationId xmlns:a16="http://schemas.microsoft.com/office/drawing/2014/main" id="{399A8975-2D10-DE41-A811-532B0068D520}"/>
              </a:ext>
            </a:extLst>
          </p:cNvPr>
          <p:cNvPicPr>
            <a:picLocks noChangeAspect="1"/>
          </p:cNvPicPr>
          <p:nvPr/>
        </p:nvPicPr>
        <p:blipFill rotWithShape="1">
          <a:blip r:embed="rId3"/>
          <a:srcRect b="13338"/>
          <a:stretch/>
        </p:blipFill>
        <p:spPr>
          <a:xfrm>
            <a:off x="267460" y="395066"/>
            <a:ext cx="5753100" cy="3465734"/>
          </a:xfrm>
          <a:prstGeom prst="rect">
            <a:avLst/>
          </a:prstGeom>
        </p:spPr>
      </p:pic>
      <p:sp>
        <p:nvSpPr>
          <p:cNvPr id="8" name="TextBox 7">
            <a:extLst>
              <a:ext uri="{FF2B5EF4-FFF2-40B4-BE49-F238E27FC236}">
                <a16:creationId xmlns:a16="http://schemas.microsoft.com/office/drawing/2014/main" id="{047393BE-C49C-894B-8B68-75832381744E}"/>
              </a:ext>
            </a:extLst>
          </p:cNvPr>
          <p:cNvSpPr txBox="1"/>
          <p:nvPr/>
        </p:nvSpPr>
        <p:spPr>
          <a:xfrm>
            <a:off x="5843239" y="1533991"/>
            <a:ext cx="5731727" cy="4250523"/>
          </a:xfrm>
          <a:prstGeom prst="rect">
            <a:avLst/>
          </a:prstGeom>
          <a:noFill/>
        </p:spPr>
        <p:txBody>
          <a:bodyPr wrap="square" rtlCol="0">
            <a:spAutoFit/>
          </a:bodyPr>
          <a:lstStyle/>
          <a:p>
            <a:pPr>
              <a:lnSpc>
                <a:spcPct val="150000"/>
              </a:lnSpc>
            </a:pPr>
            <a:r>
              <a:rPr lang="en-US" sz="2000" b="1">
                <a:solidFill>
                  <a:srgbClr val="0070C0"/>
                </a:solidFill>
                <a:latin typeface="+mj-lt"/>
              </a:rPr>
              <a:t>STUDENT MANUAL =&gt;</a:t>
            </a:r>
          </a:p>
          <a:p>
            <a:pPr>
              <a:lnSpc>
                <a:spcPct val="150000"/>
              </a:lnSpc>
            </a:pPr>
            <a:r>
              <a:rPr lang="en-US"/>
              <a:t>General information</a:t>
            </a:r>
          </a:p>
          <a:p>
            <a:pPr>
              <a:lnSpc>
                <a:spcPct val="150000"/>
              </a:lnSpc>
            </a:pPr>
            <a:r>
              <a:rPr lang="en-US"/>
              <a:t>Administrative matters</a:t>
            </a:r>
          </a:p>
          <a:p>
            <a:pPr>
              <a:lnSpc>
                <a:spcPct val="150000"/>
              </a:lnSpc>
            </a:pPr>
            <a:r>
              <a:rPr lang="en-US"/>
              <a:t>Structure of program</a:t>
            </a:r>
          </a:p>
          <a:p>
            <a:pPr>
              <a:lnSpc>
                <a:spcPct val="150000"/>
              </a:lnSpc>
            </a:pPr>
            <a:r>
              <a:rPr lang="en-US"/>
              <a:t>Placements </a:t>
            </a:r>
            <a:r>
              <a:rPr lang="en-US" baseline="30000"/>
              <a:t>(more detail in separate placement manual)</a:t>
            </a:r>
          </a:p>
          <a:p>
            <a:pPr>
              <a:lnSpc>
                <a:spcPct val="150000"/>
              </a:lnSpc>
            </a:pPr>
            <a:r>
              <a:rPr lang="en-US"/>
              <a:t>Research Project</a:t>
            </a:r>
          </a:p>
          <a:p>
            <a:pPr>
              <a:lnSpc>
                <a:spcPct val="150000"/>
              </a:lnSpc>
            </a:pPr>
            <a:r>
              <a:rPr lang="en-US"/>
              <a:t>Assessment</a:t>
            </a:r>
          </a:p>
          <a:p>
            <a:pPr>
              <a:lnSpc>
                <a:spcPct val="150000"/>
              </a:lnSpc>
            </a:pPr>
            <a:r>
              <a:rPr lang="en-US"/>
              <a:t>Academic honesty and plagiarism</a:t>
            </a:r>
          </a:p>
          <a:p>
            <a:pPr>
              <a:lnSpc>
                <a:spcPct val="150000"/>
              </a:lnSpc>
            </a:pPr>
            <a:r>
              <a:rPr lang="en-US"/>
              <a:t>Facilities</a:t>
            </a:r>
          </a:p>
          <a:p>
            <a:pPr>
              <a:lnSpc>
                <a:spcPct val="150000"/>
              </a:lnSpc>
            </a:pPr>
            <a:r>
              <a:rPr lang="en-US"/>
              <a:t>Student services</a:t>
            </a:r>
          </a:p>
        </p:txBody>
      </p:sp>
      <p:sp>
        <p:nvSpPr>
          <p:cNvPr id="6" name="TextBox 5">
            <a:extLst>
              <a:ext uri="{FF2B5EF4-FFF2-40B4-BE49-F238E27FC236}">
                <a16:creationId xmlns:a16="http://schemas.microsoft.com/office/drawing/2014/main" id="{8CC5ACC8-D319-CA50-9B94-6127107F75BB}"/>
              </a:ext>
            </a:extLst>
          </p:cNvPr>
          <p:cNvSpPr txBox="1"/>
          <p:nvPr/>
        </p:nvSpPr>
        <p:spPr>
          <a:xfrm>
            <a:off x="316355" y="4397984"/>
            <a:ext cx="4594692" cy="830997"/>
          </a:xfrm>
          <a:prstGeom prst="rect">
            <a:avLst/>
          </a:prstGeom>
          <a:noFill/>
        </p:spPr>
        <p:txBody>
          <a:bodyPr wrap="square" rtlCol="0">
            <a:spAutoFit/>
          </a:bodyPr>
          <a:lstStyle/>
          <a:p>
            <a:r>
              <a:rPr lang="en-US" sz="1600">
                <a:solidFill>
                  <a:srgbClr val="0070C0"/>
                </a:solidFill>
              </a:rPr>
              <a:t>https://</a:t>
            </a:r>
            <a:r>
              <a:rPr lang="en-US" sz="1600" err="1">
                <a:solidFill>
                  <a:srgbClr val="0070C0"/>
                </a:solidFill>
              </a:rPr>
              <a:t>psychologicalsciences.unimelb.edu.au</a:t>
            </a:r>
            <a:r>
              <a:rPr lang="en-US" sz="1600">
                <a:solidFill>
                  <a:srgbClr val="0070C0"/>
                </a:solidFill>
              </a:rPr>
              <a:t>/study/current-students/msps-student-manual-master-of-professional-psychology#general-information</a:t>
            </a:r>
          </a:p>
        </p:txBody>
      </p:sp>
    </p:spTree>
    <p:extLst>
      <p:ext uri="{BB962C8B-B14F-4D97-AF65-F5344CB8AC3E}">
        <p14:creationId xmlns:p14="http://schemas.microsoft.com/office/powerpoint/2010/main" val="38456321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4AE0D80-98FE-5B43-AD72-B1B19A0FBFD1}"/>
              </a:ext>
            </a:extLst>
          </p:cNvPr>
          <p:cNvSpPr>
            <a:spLocks noGrp="1"/>
          </p:cNvSpPr>
          <p:nvPr>
            <p:ph type="body" sz="quarter" idx="13"/>
          </p:nvPr>
        </p:nvSpPr>
        <p:spPr>
          <a:xfrm>
            <a:off x="-184729" y="4765749"/>
            <a:ext cx="2568876" cy="1697185"/>
          </a:xfrm>
        </p:spPr>
        <p:txBody>
          <a:bodyPr vert="horz" lIns="91440" tIns="45720" rIns="91440" bIns="45720" numCol="1" spcCol="360000" rtlCol="0" anchor="t">
            <a:noAutofit/>
          </a:bodyPr>
          <a:lstStyle/>
          <a:p>
            <a:endParaRPr lang="en-US"/>
          </a:p>
          <a:p>
            <a:endParaRPr lang="en-US"/>
          </a:p>
          <a:p>
            <a:endParaRPr lang="en-US"/>
          </a:p>
          <a:p>
            <a:endParaRPr lang="en-US"/>
          </a:p>
          <a:p>
            <a:endParaRPr lang="en-US" sz="3600">
              <a:solidFill>
                <a:srgbClr val="0070C0"/>
              </a:solidFill>
              <a:latin typeface="Bradley Hand" pitchFamily="2" charset="77"/>
            </a:endParaRPr>
          </a:p>
          <a:p>
            <a:endParaRPr lang="en-US" sz="3600">
              <a:solidFill>
                <a:srgbClr val="0070C0"/>
              </a:solidFill>
              <a:latin typeface="Bradley Hand" pitchFamily="2" charset="77"/>
            </a:endParaRPr>
          </a:p>
          <a:p>
            <a:endParaRPr lang="en-US"/>
          </a:p>
        </p:txBody>
      </p:sp>
      <p:sp>
        <p:nvSpPr>
          <p:cNvPr id="2" name="Title 1">
            <a:extLst>
              <a:ext uri="{FF2B5EF4-FFF2-40B4-BE49-F238E27FC236}">
                <a16:creationId xmlns:a16="http://schemas.microsoft.com/office/drawing/2014/main" id="{50517119-134D-874A-B2CF-B1305FC85B42}"/>
              </a:ext>
            </a:extLst>
          </p:cNvPr>
          <p:cNvSpPr>
            <a:spLocks noGrp="1"/>
          </p:cNvSpPr>
          <p:nvPr>
            <p:ph type="title"/>
          </p:nvPr>
        </p:nvSpPr>
        <p:spPr/>
        <p:txBody>
          <a:bodyPr/>
          <a:lstStyle/>
          <a:p>
            <a:r>
              <a:rPr lang="en-US"/>
              <a:t>Student Perspective </a:t>
            </a:r>
          </a:p>
        </p:txBody>
      </p:sp>
      <p:sp>
        <p:nvSpPr>
          <p:cNvPr id="5" name="Slide Number Placeholder 4">
            <a:extLst>
              <a:ext uri="{FF2B5EF4-FFF2-40B4-BE49-F238E27FC236}">
                <a16:creationId xmlns:a16="http://schemas.microsoft.com/office/drawing/2014/main" id="{3B056FC5-CE58-E041-9989-59406BD7B4F1}"/>
              </a:ext>
            </a:extLst>
          </p:cNvPr>
          <p:cNvSpPr>
            <a:spLocks noGrp="1"/>
          </p:cNvSpPr>
          <p:nvPr>
            <p:ph type="sldNum" sz="quarter" idx="18"/>
          </p:nvPr>
        </p:nvSpPr>
        <p:spPr/>
        <p:txBody>
          <a:bodyPr/>
          <a:lstStyle/>
          <a:p>
            <a:fld id="{DC22DD25-61AE-413C-B4D2-EF2365C9B2E1}" type="slidenum">
              <a:rPr lang="en-AU" noProof="0" smtClean="0"/>
              <a:t>39</a:t>
            </a:fld>
            <a:endParaRPr lang="en-AU" noProof="0"/>
          </a:p>
        </p:txBody>
      </p:sp>
      <p:sp>
        <p:nvSpPr>
          <p:cNvPr id="4" name="TextBox 3">
            <a:extLst>
              <a:ext uri="{FF2B5EF4-FFF2-40B4-BE49-F238E27FC236}">
                <a16:creationId xmlns:a16="http://schemas.microsoft.com/office/drawing/2014/main" id="{DD5D3662-A646-B846-9F09-69CE3D834560}"/>
              </a:ext>
            </a:extLst>
          </p:cNvPr>
          <p:cNvSpPr txBox="1"/>
          <p:nvPr/>
        </p:nvSpPr>
        <p:spPr>
          <a:xfrm>
            <a:off x="4285151" y="1792440"/>
            <a:ext cx="3621697" cy="461665"/>
          </a:xfrm>
          <a:prstGeom prst="rect">
            <a:avLst/>
          </a:prstGeom>
          <a:noFill/>
        </p:spPr>
        <p:txBody>
          <a:bodyPr wrap="none" rtlCol="0">
            <a:spAutoFit/>
          </a:bodyPr>
          <a:lstStyle/>
          <a:p>
            <a:r>
              <a:rPr lang="en-US" sz="2400"/>
              <a:t>What’s first year </a:t>
            </a:r>
            <a:r>
              <a:rPr lang="en-US" sz="2400" i="1"/>
              <a:t>really</a:t>
            </a:r>
            <a:r>
              <a:rPr lang="en-US" sz="2400"/>
              <a:t> like?</a:t>
            </a:r>
          </a:p>
        </p:txBody>
      </p:sp>
      <p:sp>
        <p:nvSpPr>
          <p:cNvPr id="9" name="TextBox 8">
            <a:extLst>
              <a:ext uri="{FF2B5EF4-FFF2-40B4-BE49-F238E27FC236}">
                <a16:creationId xmlns:a16="http://schemas.microsoft.com/office/drawing/2014/main" id="{969E12AF-3BD8-2F42-9E85-55B829DEAE7A}"/>
              </a:ext>
            </a:extLst>
          </p:cNvPr>
          <p:cNvSpPr txBox="1"/>
          <p:nvPr/>
        </p:nvSpPr>
        <p:spPr>
          <a:xfrm>
            <a:off x="3948700" y="2362257"/>
            <a:ext cx="4294598" cy="461665"/>
          </a:xfrm>
          <a:prstGeom prst="rect">
            <a:avLst/>
          </a:prstGeom>
          <a:noFill/>
        </p:spPr>
        <p:txBody>
          <a:bodyPr wrap="square" lIns="91440" tIns="45720" rIns="91440" bIns="45720" rtlCol="0" anchor="t">
            <a:spAutoFit/>
          </a:bodyPr>
          <a:lstStyle/>
          <a:p>
            <a:r>
              <a:rPr lang="en-US" sz="2400" dirty="0">
                <a:solidFill>
                  <a:srgbClr val="0070C0"/>
                </a:solidFill>
              </a:rPr>
              <a:t>MPP 2025 intake, 2</a:t>
            </a:r>
            <a:r>
              <a:rPr lang="en-US" sz="2400" baseline="30000" dirty="0">
                <a:solidFill>
                  <a:srgbClr val="0070C0"/>
                </a:solidFill>
              </a:rPr>
              <a:t>nd</a:t>
            </a:r>
            <a:r>
              <a:rPr lang="en-US" sz="2400" dirty="0">
                <a:solidFill>
                  <a:srgbClr val="0070C0"/>
                </a:solidFill>
              </a:rPr>
              <a:t> year 2026</a:t>
            </a:r>
          </a:p>
        </p:txBody>
      </p:sp>
      <p:sp>
        <p:nvSpPr>
          <p:cNvPr id="7" name="TextBox 6">
            <a:extLst>
              <a:ext uri="{FF2B5EF4-FFF2-40B4-BE49-F238E27FC236}">
                <a16:creationId xmlns:a16="http://schemas.microsoft.com/office/drawing/2014/main" id="{D6CC6D22-9DDA-3EEF-6B29-05BF4FA8E490}"/>
              </a:ext>
            </a:extLst>
          </p:cNvPr>
          <p:cNvSpPr txBox="1"/>
          <p:nvPr/>
        </p:nvSpPr>
        <p:spPr>
          <a:xfrm>
            <a:off x="2646233" y="5919254"/>
            <a:ext cx="1136850" cy="369332"/>
          </a:xfrm>
          <a:prstGeom prst="rect">
            <a:avLst/>
          </a:prstGeom>
          <a:noFill/>
        </p:spPr>
        <p:txBody>
          <a:bodyPr wrap="none" rtlCol="0">
            <a:spAutoFit/>
          </a:bodyPr>
          <a:lstStyle/>
          <a:p>
            <a:pPr algn="ctr"/>
            <a:r>
              <a:rPr lang="en-US" i="1" dirty="0">
                <a:solidFill>
                  <a:srgbClr val="0070C0"/>
                </a:solidFill>
              </a:rPr>
              <a:t>Ellen Seah</a:t>
            </a:r>
          </a:p>
        </p:txBody>
      </p:sp>
      <p:sp>
        <p:nvSpPr>
          <p:cNvPr id="8" name="TextBox 7">
            <a:extLst>
              <a:ext uri="{FF2B5EF4-FFF2-40B4-BE49-F238E27FC236}">
                <a16:creationId xmlns:a16="http://schemas.microsoft.com/office/drawing/2014/main" id="{737C970B-70A6-0AE7-F6A0-51E48E381A46}"/>
              </a:ext>
            </a:extLst>
          </p:cNvPr>
          <p:cNvSpPr txBox="1"/>
          <p:nvPr/>
        </p:nvSpPr>
        <p:spPr>
          <a:xfrm>
            <a:off x="7758182" y="5950265"/>
            <a:ext cx="1425455" cy="369332"/>
          </a:xfrm>
          <a:prstGeom prst="rect">
            <a:avLst/>
          </a:prstGeom>
          <a:noFill/>
        </p:spPr>
        <p:txBody>
          <a:bodyPr wrap="none" rtlCol="0">
            <a:spAutoFit/>
          </a:bodyPr>
          <a:lstStyle/>
          <a:p>
            <a:pPr algn="ctr"/>
            <a:r>
              <a:rPr lang="en-US" i="1" dirty="0">
                <a:solidFill>
                  <a:srgbClr val="0070C0"/>
                </a:solidFill>
              </a:rPr>
              <a:t>Alex Sarsfield</a:t>
            </a:r>
          </a:p>
        </p:txBody>
      </p:sp>
      <p:pic>
        <p:nvPicPr>
          <p:cNvPr id="6" name="Picture 5" descr="https://cdn.concreteplayground.com/content/uploads/2023/09/cropped-Ellen-Seah-Support-Studio.jpeg?webp=false">
            <a:extLst>
              <a:ext uri="{FF2B5EF4-FFF2-40B4-BE49-F238E27FC236}">
                <a16:creationId xmlns:a16="http://schemas.microsoft.com/office/drawing/2014/main" id="{CE41160C-1507-0743-D521-4C76D4DADDA9}"/>
              </a:ext>
            </a:extLst>
          </p:cNvPr>
          <p:cNvPicPr>
            <a:picLocks noChangeAspect="1"/>
          </p:cNvPicPr>
          <p:nvPr/>
        </p:nvPicPr>
        <p:blipFill>
          <a:blip r:embed="rId3"/>
          <a:stretch>
            <a:fillRect/>
          </a:stretch>
        </p:blipFill>
        <p:spPr>
          <a:xfrm>
            <a:off x="2177113" y="3524853"/>
            <a:ext cx="2075090" cy="2075090"/>
          </a:xfrm>
          <a:prstGeom prst="rect">
            <a:avLst/>
          </a:prstGeom>
          <a:ln>
            <a:noFill/>
          </a:ln>
          <a:effectLst>
            <a:outerShdw blurRad="292100" dist="139700" dir="2700000" algn="tl" rotWithShape="0">
              <a:srgbClr val="333333">
                <a:alpha val="65000"/>
              </a:srgbClr>
            </a:outerShdw>
          </a:effectLst>
        </p:spPr>
      </p:pic>
      <p:pic>
        <p:nvPicPr>
          <p:cNvPr id="10" name="Picture 9" descr="Join us for a weaving workshop with artist Alexander Sarsfield ⭐️ When:  12:00 - 3:00pm Saturday 21 September Who: Adults and teens 16+ Where:  Goulburn Regional Art Gallery Cost: $25.00 + booking">
            <a:extLst>
              <a:ext uri="{FF2B5EF4-FFF2-40B4-BE49-F238E27FC236}">
                <a16:creationId xmlns:a16="http://schemas.microsoft.com/office/drawing/2014/main" id="{EA0DF809-CAFF-9F00-CA0F-AA95B4976227}"/>
              </a:ext>
            </a:extLst>
          </p:cNvPr>
          <p:cNvPicPr>
            <a:picLocks noChangeAspect="1"/>
          </p:cNvPicPr>
          <p:nvPr/>
        </p:nvPicPr>
        <p:blipFill>
          <a:blip r:embed="rId4"/>
          <a:stretch>
            <a:fillRect/>
          </a:stretch>
        </p:blipFill>
        <p:spPr>
          <a:xfrm>
            <a:off x="7517281" y="3524853"/>
            <a:ext cx="1966824" cy="207509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9452871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AD2E54-3174-92D7-8F59-4F2E97AA89A3}"/>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4FCDEF0-9C95-0EAA-D6B1-B8A3B12E8722}"/>
              </a:ext>
            </a:extLst>
          </p:cNvPr>
          <p:cNvSpPr>
            <a:spLocks noGrp="1"/>
          </p:cNvSpPr>
          <p:nvPr>
            <p:ph type="sldNum" sz="quarter" idx="12"/>
          </p:nvPr>
        </p:nvSpPr>
        <p:spPr/>
        <p:txBody>
          <a:bodyPr/>
          <a:lstStyle/>
          <a:p>
            <a:fld id="{DC22DD25-61AE-413C-B4D2-EF2365C9B2E1}" type="slidenum">
              <a:rPr lang="en-AU" noProof="0" smtClean="0"/>
              <a:t>4</a:t>
            </a:fld>
            <a:endParaRPr lang="en-AU" noProof="0"/>
          </a:p>
        </p:txBody>
      </p:sp>
      <p:sp>
        <p:nvSpPr>
          <p:cNvPr id="3" name="TextBox 2">
            <a:extLst>
              <a:ext uri="{FF2B5EF4-FFF2-40B4-BE49-F238E27FC236}">
                <a16:creationId xmlns:a16="http://schemas.microsoft.com/office/drawing/2014/main" id="{2D4C23EC-2CBF-87FD-D5DA-B04870FA6C92}"/>
              </a:ext>
            </a:extLst>
          </p:cNvPr>
          <p:cNvSpPr txBox="1"/>
          <p:nvPr/>
        </p:nvSpPr>
        <p:spPr>
          <a:xfrm>
            <a:off x="316357" y="1467791"/>
            <a:ext cx="4473256" cy="461665"/>
          </a:xfrm>
          <a:prstGeom prst="rect">
            <a:avLst/>
          </a:prstGeom>
          <a:noFill/>
        </p:spPr>
        <p:txBody>
          <a:bodyPr wrap="square" rtlCol="0">
            <a:spAutoFit/>
          </a:bodyPr>
          <a:lstStyle/>
          <a:p>
            <a:r>
              <a:rPr lang="en-US" sz="2400" i="1">
                <a:solidFill>
                  <a:srgbClr val="C00000"/>
                </a:solidFill>
                <a:latin typeface="Bradley Hand" pitchFamily="2" charset="77"/>
                <a:ea typeface="Ayuthaya" pitchFamily="2" charset="-34"/>
                <a:cs typeface="Ayuthaya" pitchFamily="2" charset="-34"/>
              </a:rPr>
              <a:t>THIS YEAR  </a:t>
            </a:r>
          </a:p>
        </p:txBody>
      </p:sp>
      <p:sp>
        <p:nvSpPr>
          <p:cNvPr id="8" name="TextBox 7">
            <a:extLst>
              <a:ext uri="{FF2B5EF4-FFF2-40B4-BE49-F238E27FC236}">
                <a16:creationId xmlns:a16="http://schemas.microsoft.com/office/drawing/2014/main" id="{DABBFFC4-8DE7-97EF-DCAE-1A6B5F5C75D4}"/>
              </a:ext>
            </a:extLst>
          </p:cNvPr>
          <p:cNvSpPr txBox="1"/>
          <p:nvPr/>
        </p:nvSpPr>
        <p:spPr>
          <a:xfrm>
            <a:off x="6363124" y="857131"/>
            <a:ext cx="4473256" cy="461665"/>
          </a:xfrm>
          <a:prstGeom prst="rect">
            <a:avLst/>
          </a:prstGeom>
          <a:noFill/>
        </p:spPr>
        <p:txBody>
          <a:bodyPr wrap="square" rtlCol="0">
            <a:spAutoFit/>
          </a:bodyPr>
          <a:lstStyle/>
          <a:p>
            <a:r>
              <a:rPr lang="en-US" sz="2400" i="1">
                <a:solidFill>
                  <a:srgbClr val="0070C0"/>
                </a:solidFill>
                <a:latin typeface="Bradley Hand" pitchFamily="2" charset="77"/>
                <a:ea typeface="Ayuthaya" pitchFamily="2" charset="-34"/>
                <a:cs typeface="Ayuthaya" pitchFamily="2" charset="-34"/>
              </a:rPr>
              <a:t>NEXT YEAR…</a:t>
            </a:r>
          </a:p>
        </p:txBody>
      </p:sp>
      <p:sp>
        <p:nvSpPr>
          <p:cNvPr id="9" name="Down Arrow 8">
            <a:extLst>
              <a:ext uri="{FF2B5EF4-FFF2-40B4-BE49-F238E27FC236}">
                <a16:creationId xmlns:a16="http://schemas.microsoft.com/office/drawing/2014/main" id="{DC86B4D6-020F-73E3-6DA8-30D3DBE4B044}"/>
              </a:ext>
            </a:extLst>
          </p:cNvPr>
          <p:cNvSpPr/>
          <p:nvPr/>
        </p:nvSpPr>
        <p:spPr>
          <a:xfrm>
            <a:off x="2675233" y="5130584"/>
            <a:ext cx="475013" cy="633806"/>
          </a:xfrm>
          <a:prstGeom prst="down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49723838-63C9-83A4-0A76-C941AF4ED132}"/>
              </a:ext>
            </a:extLst>
          </p:cNvPr>
          <p:cNvSpPr txBox="1"/>
          <p:nvPr/>
        </p:nvSpPr>
        <p:spPr>
          <a:xfrm>
            <a:off x="6158462" y="1846962"/>
            <a:ext cx="300082" cy="369332"/>
          </a:xfrm>
          <a:prstGeom prst="rect">
            <a:avLst/>
          </a:prstGeom>
          <a:noFill/>
        </p:spPr>
        <p:txBody>
          <a:bodyPr wrap="none" rtlCol="0">
            <a:spAutoFit/>
          </a:bodyPr>
          <a:lstStyle/>
          <a:p>
            <a:r>
              <a:rPr lang="en-US">
                <a:solidFill>
                  <a:srgbClr val="FF0000"/>
                </a:solidFill>
              </a:rPr>
              <a:t>*</a:t>
            </a:r>
          </a:p>
        </p:txBody>
      </p:sp>
      <p:sp>
        <p:nvSpPr>
          <p:cNvPr id="13" name="TextBox 12">
            <a:extLst>
              <a:ext uri="{FF2B5EF4-FFF2-40B4-BE49-F238E27FC236}">
                <a16:creationId xmlns:a16="http://schemas.microsoft.com/office/drawing/2014/main" id="{4F6FB9B3-F673-3843-A1EA-46D12C349A74}"/>
              </a:ext>
            </a:extLst>
          </p:cNvPr>
          <p:cNvSpPr txBox="1"/>
          <p:nvPr/>
        </p:nvSpPr>
        <p:spPr>
          <a:xfrm>
            <a:off x="6159681" y="2058737"/>
            <a:ext cx="475013" cy="369332"/>
          </a:xfrm>
          <a:prstGeom prst="rect">
            <a:avLst/>
          </a:prstGeom>
          <a:noFill/>
        </p:spPr>
        <p:txBody>
          <a:bodyPr wrap="square" rtlCol="0">
            <a:spAutoFit/>
          </a:bodyPr>
          <a:lstStyle/>
          <a:p>
            <a:r>
              <a:rPr lang="en-US">
                <a:solidFill>
                  <a:srgbClr val="FF0000"/>
                </a:solidFill>
              </a:rPr>
              <a:t>*</a:t>
            </a:r>
          </a:p>
        </p:txBody>
      </p:sp>
      <p:sp>
        <p:nvSpPr>
          <p:cNvPr id="14" name="TextBox 13">
            <a:extLst>
              <a:ext uri="{FF2B5EF4-FFF2-40B4-BE49-F238E27FC236}">
                <a16:creationId xmlns:a16="http://schemas.microsoft.com/office/drawing/2014/main" id="{CCAE1680-73D3-F005-0F11-0D4294DA8D1F}"/>
              </a:ext>
            </a:extLst>
          </p:cNvPr>
          <p:cNvSpPr txBox="1"/>
          <p:nvPr/>
        </p:nvSpPr>
        <p:spPr>
          <a:xfrm>
            <a:off x="6157366" y="2818383"/>
            <a:ext cx="475013" cy="369332"/>
          </a:xfrm>
          <a:prstGeom prst="rect">
            <a:avLst/>
          </a:prstGeom>
          <a:noFill/>
        </p:spPr>
        <p:txBody>
          <a:bodyPr wrap="square" rtlCol="0">
            <a:spAutoFit/>
          </a:bodyPr>
          <a:lstStyle/>
          <a:p>
            <a:r>
              <a:rPr lang="en-US">
                <a:solidFill>
                  <a:srgbClr val="FF0000"/>
                </a:solidFill>
              </a:rPr>
              <a:t>*</a:t>
            </a:r>
          </a:p>
        </p:txBody>
      </p:sp>
      <p:sp>
        <p:nvSpPr>
          <p:cNvPr id="16" name="TextBox 15">
            <a:extLst>
              <a:ext uri="{FF2B5EF4-FFF2-40B4-BE49-F238E27FC236}">
                <a16:creationId xmlns:a16="http://schemas.microsoft.com/office/drawing/2014/main" id="{BDE2E486-2431-F128-7750-04C8BD084ABE}"/>
              </a:ext>
            </a:extLst>
          </p:cNvPr>
          <p:cNvSpPr txBox="1"/>
          <p:nvPr/>
        </p:nvSpPr>
        <p:spPr>
          <a:xfrm>
            <a:off x="6157366" y="3049537"/>
            <a:ext cx="475013" cy="369332"/>
          </a:xfrm>
          <a:prstGeom prst="rect">
            <a:avLst/>
          </a:prstGeom>
          <a:noFill/>
        </p:spPr>
        <p:txBody>
          <a:bodyPr wrap="square" rtlCol="0">
            <a:spAutoFit/>
          </a:bodyPr>
          <a:lstStyle/>
          <a:p>
            <a:r>
              <a:rPr lang="en-US">
                <a:solidFill>
                  <a:srgbClr val="FF0000"/>
                </a:solidFill>
              </a:rPr>
              <a:t>*</a:t>
            </a:r>
          </a:p>
        </p:txBody>
      </p:sp>
      <p:sp>
        <p:nvSpPr>
          <p:cNvPr id="17" name="TextBox 16">
            <a:extLst>
              <a:ext uri="{FF2B5EF4-FFF2-40B4-BE49-F238E27FC236}">
                <a16:creationId xmlns:a16="http://schemas.microsoft.com/office/drawing/2014/main" id="{6BB4E949-9DFF-75FD-B270-83051D58C9A9}"/>
              </a:ext>
            </a:extLst>
          </p:cNvPr>
          <p:cNvSpPr txBox="1"/>
          <p:nvPr/>
        </p:nvSpPr>
        <p:spPr>
          <a:xfrm>
            <a:off x="6157365" y="3247600"/>
            <a:ext cx="475013" cy="369332"/>
          </a:xfrm>
          <a:prstGeom prst="rect">
            <a:avLst/>
          </a:prstGeom>
          <a:noFill/>
        </p:spPr>
        <p:txBody>
          <a:bodyPr wrap="square" rtlCol="0">
            <a:spAutoFit/>
          </a:bodyPr>
          <a:lstStyle/>
          <a:p>
            <a:r>
              <a:rPr lang="en-US">
                <a:solidFill>
                  <a:srgbClr val="FF0000"/>
                </a:solidFill>
              </a:rPr>
              <a:t>*</a:t>
            </a:r>
          </a:p>
        </p:txBody>
      </p:sp>
      <p:sp>
        <p:nvSpPr>
          <p:cNvPr id="18" name="TextBox 17">
            <a:extLst>
              <a:ext uri="{FF2B5EF4-FFF2-40B4-BE49-F238E27FC236}">
                <a16:creationId xmlns:a16="http://schemas.microsoft.com/office/drawing/2014/main" id="{48155B1A-790A-09BB-D977-E41ABFCCCD55}"/>
              </a:ext>
            </a:extLst>
          </p:cNvPr>
          <p:cNvSpPr txBox="1"/>
          <p:nvPr/>
        </p:nvSpPr>
        <p:spPr>
          <a:xfrm>
            <a:off x="6141867" y="4406074"/>
            <a:ext cx="475013" cy="369332"/>
          </a:xfrm>
          <a:prstGeom prst="rect">
            <a:avLst/>
          </a:prstGeom>
          <a:noFill/>
        </p:spPr>
        <p:txBody>
          <a:bodyPr wrap="square" rtlCol="0">
            <a:spAutoFit/>
          </a:bodyPr>
          <a:lstStyle/>
          <a:p>
            <a:r>
              <a:rPr lang="en-US">
                <a:solidFill>
                  <a:srgbClr val="FF0000"/>
                </a:solidFill>
              </a:rPr>
              <a:t>*</a:t>
            </a:r>
          </a:p>
        </p:txBody>
      </p:sp>
      <p:sp>
        <p:nvSpPr>
          <p:cNvPr id="19" name="TextBox 18">
            <a:extLst>
              <a:ext uri="{FF2B5EF4-FFF2-40B4-BE49-F238E27FC236}">
                <a16:creationId xmlns:a16="http://schemas.microsoft.com/office/drawing/2014/main" id="{6EC18DD9-C768-6D1A-FA12-5439A7238727}"/>
              </a:ext>
            </a:extLst>
          </p:cNvPr>
          <p:cNvSpPr txBox="1"/>
          <p:nvPr/>
        </p:nvSpPr>
        <p:spPr>
          <a:xfrm>
            <a:off x="1099265" y="6279836"/>
            <a:ext cx="2183803" cy="338554"/>
          </a:xfrm>
          <a:prstGeom prst="rect">
            <a:avLst/>
          </a:prstGeom>
          <a:noFill/>
        </p:spPr>
        <p:txBody>
          <a:bodyPr wrap="none" lIns="91440" tIns="45720" rIns="91440" bIns="45720" rtlCol="0" anchor="t">
            <a:spAutoFit/>
          </a:bodyPr>
          <a:lstStyle/>
          <a:p>
            <a:r>
              <a:rPr lang="en-AU" sz="1600">
                <a:solidFill>
                  <a:srgbClr val="0070C0"/>
                </a:solidFill>
              </a:rPr>
              <a:t>All subjects compulsory.</a:t>
            </a:r>
            <a:endParaRPr lang="en-US" sz="1600">
              <a:solidFill>
                <a:srgbClr val="0070C0"/>
              </a:solidFill>
            </a:endParaRPr>
          </a:p>
        </p:txBody>
      </p:sp>
      <p:sp>
        <p:nvSpPr>
          <p:cNvPr id="20" name="TextBox 19">
            <a:extLst>
              <a:ext uri="{FF2B5EF4-FFF2-40B4-BE49-F238E27FC236}">
                <a16:creationId xmlns:a16="http://schemas.microsoft.com/office/drawing/2014/main" id="{66F663B5-5E80-F516-BD44-E92079F337D1}"/>
              </a:ext>
            </a:extLst>
          </p:cNvPr>
          <p:cNvSpPr txBox="1"/>
          <p:nvPr/>
        </p:nvSpPr>
        <p:spPr>
          <a:xfrm>
            <a:off x="7001" y="4290296"/>
            <a:ext cx="530915" cy="369332"/>
          </a:xfrm>
          <a:prstGeom prst="rect">
            <a:avLst/>
          </a:prstGeom>
          <a:noFill/>
        </p:spPr>
        <p:txBody>
          <a:bodyPr wrap="none" rtlCol="0">
            <a:spAutoFit/>
          </a:bodyPr>
          <a:lstStyle/>
          <a:p>
            <a:r>
              <a:rPr lang="en-US"/>
              <a:t>***</a:t>
            </a:r>
          </a:p>
        </p:txBody>
      </p:sp>
      <p:sp>
        <p:nvSpPr>
          <p:cNvPr id="11" name="TextBox 10">
            <a:extLst>
              <a:ext uri="{FF2B5EF4-FFF2-40B4-BE49-F238E27FC236}">
                <a16:creationId xmlns:a16="http://schemas.microsoft.com/office/drawing/2014/main" id="{37150494-0E01-1888-4BD7-8E1CF945B4BA}"/>
              </a:ext>
            </a:extLst>
          </p:cNvPr>
          <p:cNvSpPr txBox="1"/>
          <p:nvPr/>
        </p:nvSpPr>
        <p:spPr>
          <a:xfrm flipV="1">
            <a:off x="-34932" y="3060871"/>
            <a:ext cx="510091" cy="369332"/>
          </a:xfrm>
          <a:prstGeom prst="rect">
            <a:avLst/>
          </a:prstGeom>
          <a:noFill/>
        </p:spPr>
        <p:txBody>
          <a:bodyPr wrap="square" rtlCol="0">
            <a:spAutoFit/>
          </a:bodyPr>
          <a:lstStyle/>
          <a:p>
            <a:r>
              <a:rPr lang="en-US">
                <a:solidFill>
                  <a:srgbClr val="7030A0"/>
                </a:solidFill>
              </a:rPr>
              <a:t>**</a:t>
            </a:r>
          </a:p>
        </p:txBody>
      </p:sp>
      <p:sp>
        <p:nvSpPr>
          <p:cNvPr id="5" name="TextBox 4">
            <a:extLst>
              <a:ext uri="{FF2B5EF4-FFF2-40B4-BE49-F238E27FC236}">
                <a16:creationId xmlns:a16="http://schemas.microsoft.com/office/drawing/2014/main" id="{DD29842A-9307-265C-F8DA-D2CDC4B18C4D}"/>
              </a:ext>
            </a:extLst>
          </p:cNvPr>
          <p:cNvSpPr txBox="1"/>
          <p:nvPr/>
        </p:nvSpPr>
        <p:spPr>
          <a:xfrm>
            <a:off x="1126065" y="5763635"/>
            <a:ext cx="3573351" cy="369332"/>
          </a:xfrm>
          <a:prstGeom prst="rect">
            <a:avLst/>
          </a:prstGeom>
          <a:noFill/>
        </p:spPr>
        <p:txBody>
          <a:bodyPr wrap="none" rtlCol="0">
            <a:spAutoFit/>
          </a:bodyPr>
          <a:lstStyle/>
          <a:p>
            <a:r>
              <a:rPr lang="en-US" b="1">
                <a:solidFill>
                  <a:srgbClr val="0070C0"/>
                </a:solidFill>
              </a:rPr>
              <a:t>Apply for provisional registration </a:t>
            </a:r>
            <a:r>
              <a:rPr lang="en-US" b="1">
                <a:solidFill>
                  <a:srgbClr val="0070C0"/>
                </a:solidFill>
                <a:sym typeface="Wingdings" pitchFamily="2" charset="2"/>
              </a:rPr>
              <a:t></a:t>
            </a:r>
            <a:endParaRPr lang="en-US"/>
          </a:p>
        </p:txBody>
      </p:sp>
      <p:sp>
        <p:nvSpPr>
          <p:cNvPr id="23" name="TextBox 22">
            <a:extLst>
              <a:ext uri="{FF2B5EF4-FFF2-40B4-BE49-F238E27FC236}">
                <a16:creationId xmlns:a16="http://schemas.microsoft.com/office/drawing/2014/main" id="{6D5446DA-0E79-D63A-5222-9A8F44731C2E}"/>
              </a:ext>
            </a:extLst>
          </p:cNvPr>
          <p:cNvSpPr txBox="1"/>
          <p:nvPr/>
        </p:nvSpPr>
        <p:spPr>
          <a:xfrm flipV="1">
            <a:off x="-34932" y="3298367"/>
            <a:ext cx="510091" cy="369332"/>
          </a:xfrm>
          <a:prstGeom prst="rect">
            <a:avLst/>
          </a:prstGeom>
          <a:noFill/>
        </p:spPr>
        <p:txBody>
          <a:bodyPr wrap="square" rtlCol="0">
            <a:spAutoFit/>
          </a:bodyPr>
          <a:lstStyle/>
          <a:p>
            <a:r>
              <a:rPr lang="en-US">
                <a:solidFill>
                  <a:srgbClr val="7030A0"/>
                </a:solidFill>
              </a:rPr>
              <a:t>**</a:t>
            </a:r>
          </a:p>
        </p:txBody>
      </p:sp>
      <p:sp>
        <p:nvSpPr>
          <p:cNvPr id="26" name="TextBox 25">
            <a:extLst>
              <a:ext uri="{FF2B5EF4-FFF2-40B4-BE49-F238E27FC236}">
                <a16:creationId xmlns:a16="http://schemas.microsoft.com/office/drawing/2014/main" id="{64098CA1-2A96-18E9-8835-0A8BEF222283}"/>
              </a:ext>
            </a:extLst>
          </p:cNvPr>
          <p:cNvSpPr txBox="1"/>
          <p:nvPr/>
        </p:nvSpPr>
        <p:spPr>
          <a:xfrm>
            <a:off x="10161250" y="485830"/>
            <a:ext cx="1644809" cy="646331"/>
          </a:xfrm>
          <a:prstGeom prst="rect">
            <a:avLst/>
          </a:prstGeom>
          <a:noFill/>
        </p:spPr>
        <p:txBody>
          <a:bodyPr wrap="none" rtlCol="0">
            <a:spAutoFit/>
          </a:bodyPr>
          <a:lstStyle/>
          <a:p>
            <a:r>
              <a:rPr lang="en-US" sz="1200">
                <a:solidFill>
                  <a:srgbClr val="FF0000"/>
                </a:solidFill>
              </a:rPr>
              <a:t>*</a:t>
            </a:r>
            <a:r>
              <a:rPr lang="en-US" sz="1200"/>
              <a:t> </a:t>
            </a:r>
            <a:r>
              <a:rPr lang="en-US" sz="1200" err="1"/>
              <a:t>MPsych</a:t>
            </a:r>
            <a:r>
              <a:rPr lang="en-US" sz="1200"/>
              <a:t> (Clin)</a:t>
            </a:r>
          </a:p>
          <a:p>
            <a:r>
              <a:rPr lang="en-US" sz="1200">
                <a:solidFill>
                  <a:srgbClr val="7030A0"/>
                </a:solidFill>
              </a:rPr>
              <a:t>** </a:t>
            </a:r>
            <a:r>
              <a:rPr lang="en-US" sz="1200"/>
              <a:t>Fourth year </a:t>
            </a:r>
            <a:r>
              <a:rPr lang="en-US" sz="1200" err="1"/>
              <a:t>honours</a:t>
            </a:r>
            <a:endParaRPr lang="en-US" sz="1200"/>
          </a:p>
          <a:p>
            <a:r>
              <a:rPr lang="en-US" sz="1200"/>
              <a:t>*** MAP</a:t>
            </a:r>
          </a:p>
        </p:txBody>
      </p:sp>
      <p:sp>
        <p:nvSpPr>
          <p:cNvPr id="2" name="TextBox 1">
            <a:extLst>
              <a:ext uri="{FF2B5EF4-FFF2-40B4-BE49-F238E27FC236}">
                <a16:creationId xmlns:a16="http://schemas.microsoft.com/office/drawing/2014/main" id="{3EC38D0B-1555-DB6F-D73B-CF78EA9580BF}"/>
              </a:ext>
            </a:extLst>
          </p:cNvPr>
          <p:cNvSpPr txBox="1"/>
          <p:nvPr/>
        </p:nvSpPr>
        <p:spPr>
          <a:xfrm>
            <a:off x="1371600" y="357503"/>
            <a:ext cx="2871299" cy="461665"/>
          </a:xfrm>
          <a:prstGeom prst="rect">
            <a:avLst/>
          </a:prstGeom>
          <a:noFill/>
        </p:spPr>
        <p:txBody>
          <a:bodyPr wrap="none" lIns="91440" tIns="45720" rIns="91440" bIns="45720" rtlCol="0" anchor="t">
            <a:spAutoFit/>
          </a:bodyPr>
          <a:lstStyle/>
          <a:p>
            <a:r>
              <a:rPr lang="en-US" sz="2400" b="1">
                <a:solidFill>
                  <a:schemeClr val="tx2"/>
                </a:solidFill>
                <a:latin typeface="+mj-lt"/>
                <a:ea typeface="+mj-ea"/>
                <a:cs typeface="+mj-cs"/>
              </a:rPr>
              <a:t>MPP 2026 intake</a:t>
            </a:r>
          </a:p>
        </p:txBody>
      </p:sp>
      <p:pic>
        <p:nvPicPr>
          <p:cNvPr id="29" name="Picture 28" descr="A screenshot of a report&#10;&#10;AI-generated content may be incorrect.">
            <a:extLst>
              <a:ext uri="{FF2B5EF4-FFF2-40B4-BE49-F238E27FC236}">
                <a16:creationId xmlns:a16="http://schemas.microsoft.com/office/drawing/2014/main" id="{3C7D443E-C0E7-E1B4-588D-60AC888424A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1265" y="1995971"/>
            <a:ext cx="5624775" cy="3144341"/>
          </a:xfrm>
          <a:prstGeom prst="rect">
            <a:avLst/>
          </a:prstGeom>
        </p:spPr>
      </p:pic>
      <p:pic>
        <p:nvPicPr>
          <p:cNvPr id="31" name="Picture 30" descr="A screenshot of a medical report&#10;&#10;AI-generated content may be incorrect.">
            <a:extLst>
              <a:ext uri="{FF2B5EF4-FFF2-40B4-BE49-F238E27FC236}">
                <a16:creationId xmlns:a16="http://schemas.microsoft.com/office/drawing/2014/main" id="{2BED437B-4D6B-79BE-CF72-A8F75649E0F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58544" y="1467790"/>
            <a:ext cx="5667127" cy="3547789"/>
          </a:xfrm>
          <a:prstGeom prst="rect">
            <a:avLst/>
          </a:prstGeom>
        </p:spPr>
      </p:pic>
      <p:sp>
        <p:nvSpPr>
          <p:cNvPr id="32" name="TextBox 31">
            <a:extLst>
              <a:ext uri="{FF2B5EF4-FFF2-40B4-BE49-F238E27FC236}">
                <a16:creationId xmlns:a16="http://schemas.microsoft.com/office/drawing/2014/main" id="{B293CD9A-48F0-25BD-7FEA-8B4E7F540201}"/>
              </a:ext>
            </a:extLst>
          </p:cNvPr>
          <p:cNvSpPr txBox="1"/>
          <p:nvPr/>
        </p:nvSpPr>
        <p:spPr>
          <a:xfrm>
            <a:off x="6154783" y="3430996"/>
            <a:ext cx="475013" cy="369332"/>
          </a:xfrm>
          <a:prstGeom prst="rect">
            <a:avLst/>
          </a:prstGeom>
          <a:noFill/>
        </p:spPr>
        <p:txBody>
          <a:bodyPr wrap="square" rtlCol="0">
            <a:spAutoFit/>
          </a:bodyPr>
          <a:lstStyle/>
          <a:p>
            <a:r>
              <a:rPr lang="en-US">
                <a:solidFill>
                  <a:srgbClr val="FF0000"/>
                </a:solidFill>
              </a:rPr>
              <a:t>*</a:t>
            </a:r>
          </a:p>
        </p:txBody>
      </p:sp>
    </p:spTree>
    <p:extLst>
      <p:ext uri="{BB962C8B-B14F-4D97-AF65-F5344CB8AC3E}">
        <p14:creationId xmlns:p14="http://schemas.microsoft.com/office/powerpoint/2010/main" val="46051721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707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2D529C-604F-98F6-AC13-ABA2E12883BC}"/>
            </a:ext>
          </a:extLst>
        </p:cNvPr>
        <p:cNvGrpSpPr/>
        <p:nvPr/>
      </p:nvGrpSpPr>
      <p:grpSpPr>
        <a:xfrm>
          <a:off x="0" y="0"/>
          <a:ext cx="0" cy="0"/>
          <a:chOff x="0" y="0"/>
          <a:chExt cx="0" cy="0"/>
        </a:xfrm>
      </p:grpSpPr>
      <p:pic>
        <p:nvPicPr>
          <p:cNvPr id="13" name="Picture 12" descr="A screenshot of a computer&#10;&#10;AI-generated content may be incorrect.">
            <a:extLst>
              <a:ext uri="{FF2B5EF4-FFF2-40B4-BE49-F238E27FC236}">
                <a16:creationId xmlns:a16="http://schemas.microsoft.com/office/drawing/2014/main" id="{1CED90A9-D522-69A2-1807-95EEECBC4E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5941" y="1086581"/>
            <a:ext cx="11645658" cy="5718476"/>
          </a:xfrm>
          <a:prstGeom prst="rect">
            <a:avLst/>
          </a:prstGeom>
        </p:spPr>
      </p:pic>
      <p:sp>
        <p:nvSpPr>
          <p:cNvPr id="5" name="Slide Number Placeholder 4">
            <a:extLst>
              <a:ext uri="{FF2B5EF4-FFF2-40B4-BE49-F238E27FC236}">
                <a16:creationId xmlns:a16="http://schemas.microsoft.com/office/drawing/2014/main" id="{C7CE35A3-80ED-DB29-CE40-D22E9BC02CB6}"/>
              </a:ext>
            </a:extLst>
          </p:cNvPr>
          <p:cNvSpPr>
            <a:spLocks noGrp="1"/>
          </p:cNvSpPr>
          <p:nvPr>
            <p:ph type="sldNum" sz="quarter" idx="12"/>
          </p:nvPr>
        </p:nvSpPr>
        <p:spPr/>
        <p:txBody>
          <a:bodyPr/>
          <a:lstStyle/>
          <a:p>
            <a:fld id="{DC22DD25-61AE-413C-B4D2-EF2365C9B2E1}" type="slidenum">
              <a:rPr lang="en-AU" noProof="0" smtClean="0"/>
              <a:t>5</a:t>
            </a:fld>
            <a:endParaRPr lang="en-AU" noProof="0"/>
          </a:p>
        </p:txBody>
      </p:sp>
      <p:sp>
        <p:nvSpPr>
          <p:cNvPr id="10" name="TextBox 9">
            <a:extLst>
              <a:ext uri="{FF2B5EF4-FFF2-40B4-BE49-F238E27FC236}">
                <a16:creationId xmlns:a16="http://schemas.microsoft.com/office/drawing/2014/main" id="{3BFB217D-F416-9B6F-042A-8034E43315F5}"/>
              </a:ext>
            </a:extLst>
          </p:cNvPr>
          <p:cNvSpPr txBox="1"/>
          <p:nvPr/>
        </p:nvSpPr>
        <p:spPr>
          <a:xfrm>
            <a:off x="5827363" y="3339885"/>
            <a:ext cx="69742" cy="89115"/>
          </a:xfrm>
          <a:prstGeom prst="rect">
            <a:avLst/>
          </a:prstGeom>
          <a:solidFill>
            <a:schemeClr val="bg1"/>
          </a:solidFill>
        </p:spPr>
        <p:txBody>
          <a:bodyPr wrap="square" rtlCol="0">
            <a:spAutoFit/>
          </a:bodyPr>
          <a:lstStyle/>
          <a:p>
            <a:endParaRPr lang="en-US"/>
          </a:p>
        </p:txBody>
      </p:sp>
      <p:sp>
        <p:nvSpPr>
          <p:cNvPr id="7" name="Title 1">
            <a:extLst>
              <a:ext uri="{FF2B5EF4-FFF2-40B4-BE49-F238E27FC236}">
                <a16:creationId xmlns:a16="http://schemas.microsoft.com/office/drawing/2014/main" id="{44DF5EE9-64FC-76A2-A776-F2396E928234}"/>
              </a:ext>
            </a:extLst>
          </p:cNvPr>
          <p:cNvSpPr>
            <a:spLocks noGrp="1"/>
          </p:cNvSpPr>
          <p:nvPr>
            <p:ph type="title"/>
          </p:nvPr>
        </p:nvSpPr>
        <p:spPr>
          <a:xfrm>
            <a:off x="1428765" y="395066"/>
            <a:ext cx="10296000" cy="887360"/>
          </a:xfrm>
        </p:spPr>
        <p:txBody>
          <a:bodyPr anchor="t"/>
          <a:lstStyle/>
          <a:p>
            <a:r>
              <a:rPr lang="en-US" sz="2400"/>
              <a:t>Semester 1 timetable 2026 </a:t>
            </a:r>
            <a:r>
              <a:rPr lang="en-US" sz="2400" b="0"/>
              <a:t>Time Edit version</a:t>
            </a:r>
          </a:p>
        </p:txBody>
      </p:sp>
      <p:sp>
        <p:nvSpPr>
          <p:cNvPr id="14" name="TextBox 13">
            <a:extLst>
              <a:ext uri="{FF2B5EF4-FFF2-40B4-BE49-F238E27FC236}">
                <a16:creationId xmlns:a16="http://schemas.microsoft.com/office/drawing/2014/main" id="{B318C8E5-EAC2-78A6-B4D2-BB57733F21BF}"/>
              </a:ext>
            </a:extLst>
          </p:cNvPr>
          <p:cNvSpPr txBox="1"/>
          <p:nvPr/>
        </p:nvSpPr>
        <p:spPr>
          <a:xfrm>
            <a:off x="5177928" y="3003276"/>
            <a:ext cx="2247441" cy="1156771"/>
          </a:xfrm>
          <a:prstGeom prst="rect">
            <a:avLst/>
          </a:prstGeom>
          <a:solidFill>
            <a:schemeClr val="bg1"/>
          </a:solidFill>
        </p:spPr>
        <p:txBody>
          <a:bodyPr wrap="square" rtlCol="0">
            <a:spAutoFit/>
          </a:bodyPr>
          <a:lstStyle/>
          <a:p>
            <a:endParaRPr lang="en-US"/>
          </a:p>
        </p:txBody>
      </p:sp>
      <p:sp>
        <p:nvSpPr>
          <p:cNvPr id="15" name="TextBox 14">
            <a:extLst>
              <a:ext uri="{FF2B5EF4-FFF2-40B4-BE49-F238E27FC236}">
                <a16:creationId xmlns:a16="http://schemas.microsoft.com/office/drawing/2014/main" id="{A30B8F42-52FB-3D06-7B4B-4D4C82923BB8}"/>
              </a:ext>
            </a:extLst>
          </p:cNvPr>
          <p:cNvSpPr txBox="1"/>
          <p:nvPr/>
        </p:nvSpPr>
        <p:spPr>
          <a:xfrm>
            <a:off x="5138614" y="1271409"/>
            <a:ext cx="2286755" cy="661507"/>
          </a:xfrm>
          <a:prstGeom prst="rect">
            <a:avLst/>
          </a:prstGeom>
          <a:solidFill>
            <a:schemeClr val="bg1"/>
          </a:solidFill>
        </p:spPr>
        <p:txBody>
          <a:bodyPr wrap="square" rtlCol="0">
            <a:spAutoFit/>
          </a:bodyPr>
          <a:lstStyle/>
          <a:p>
            <a:endParaRPr lang="en-US"/>
          </a:p>
        </p:txBody>
      </p:sp>
      <p:sp>
        <p:nvSpPr>
          <p:cNvPr id="9" name="Cloud 8">
            <a:extLst>
              <a:ext uri="{FF2B5EF4-FFF2-40B4-BE49-F238E27FC236}">
                <a16:creationId xmlns:a16="http://schemas.microsoft.com/office/drawing/2014/main" id="{B55CC71A-FCDD-3D29-608A-1383E11F862A}"/>
              </a:ext>
            </a:extLst>
          </p:cNvPr>
          <p:cNvSpPr/>
          <p:nvPr/>
        </p:nvSpPr>
        <p:spPr>
          <a:xfrm>
            <a:off x="5531101" y="3108878"/>
            <a:ext cx="1541094" cy="640243"/>
          </a:xfrm>
          <a:prstGeom prst="cloud">
            <a:avLst/>
          </a:prstGeom>
          <a:solidFill>
            <a:schemeClr val="tx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a:solidFill>
                  <a:srgbClr val="FFC000"/>
                </a:solidFill>
              </a:rPr>
              <a:t>One hour / week only*</a:t>
            </a:r>
          </a:p>
        </p:txBody>
      </p:sp>
      <p:sp>
        <p:nvSpPr>
          <p:cNvPr id="2" name="Cloud 1">
            <a:extLst>
              <a:ext uri="{FF2B5EF4-FFF2-40B4-BE49-F238E27FC236}">
                <a16:creationId xmlns:a16="http://schemas.microsoft.com/office/drawing/2014/main" id="{E0CD4B89-B5A5-1175-06D8-BA07BE86342D}"/>
              </a:ext>
            </a:extLst>
          </p:cNvPr>
          <p:cNvSpPr/>
          <p:nvPr/>
        </p:nvSpPr>
        <p:spPr>
          <a:xfrm>
            <a:off x="9992688" y="320374"/>
            <a:ext cx="1541094" cy="640243"/>
          </a:xfrm>
          <a:prstGeom prst="cloud">
            <a:avLst/>
          </a:prstGeom>
          <a:solidFill>
            <a:schemeClr val="tx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a:solidFill>
                  <a:srgbClr val="FFC000"/>
                </a:solidFill>
              </a:rPr>
              <a:t>27 Feb only</a:t>
            </a:r>
          </a:p>
        </p:txBody>
      </p:sp>
    </p:spTree>
    <p:extLst>
      <p:ext uri="{BB962C8B-B14F-4D97-AF65-F5344CB8AC3E}">
        <p14:creationId xmlns:p14="http://schemas.microsoft.com/office/powerpoint/2010/main" val="29536249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8B1CB4-4B45-934F-A8CC-03742BF3A446}"/>
              </a:ext>
            </a:extLst>
          </p:cNvPr>
          <p:cNvSpPr>
            <a:spLocks noGrp="1"/>
          </p:cNvSpPr>
          <p:nvPr>
            <p:ph type="title"/>
          </p:nvPr>
        </p:nvSpPr>
        <p:spPr/>
        <p:txBody>
          <a:bodyPr/>
          <a:lstStyle/>
          <a:p>
            <a:r>
              <a:rPr lang="en-US"/>
              <a:t>Staff</a:t>
            </a:r>
          </a:p>
        </p:txBody>
      </p:sp>
      <p:sp>
        <p:nvSpPr>
          <p:cNvPr id="3" name="Content Placeholder 2">
            <a:extLst>
              <a:ext uri="{FF2B5EF4-FFF2-40B4-BE49-F238E27FC236}">
                <a16:creationId xmlns:a16="http://schemas.microsoft.com/office/drawing/2014/main" id="{217ECDDF-0F43-8548-98A8-5D674726CF1D}"/>
              </a:ext>
            </a:extLst>
          </p:cNvPr>
          <p:cNvSpPr>
            <a:spLocks noGrp="1"/>
          </p:cNvSpPr>
          <p:nvPr>
            <p:ph idx="1"/>
          </p:nvPr>
        </p:nvSpPr>
        <p:spPr/>
        <p:txBody>
          <a:bodyPr vert="horz" lIns="91440" tIns="45720" rIns="91440" bIns="45720" rtlCol="0" anchor="t">
            <a:noAutofit/>
          </a:bodyPr>
          <a:lstStyle/>
          <a:p>
            <a:r>
              <a:rPr lang="en-US"/>
              <a:t>							</a:t>
            </a:r>
          </a:p>
          <a:p>
            <a:endParaRPr lang="en-US"/>
          </a:p>
          <a:p>
            <a:endParaRPr lang="en-US"/>
          </a:p>
          <a:p>
            <a:endParaRPr lang="en-US"/>
          </a:p>
          <a:p>
            <a:r>
              <a:rPr lang="en-US"/>
              <a:t>							</a:t>
            </a:r>
            <a:endParaRPr lang="en-US" b="1"/>
          </a:p>
          <a:p>
            <a:endParaRPr lang="en-US" b="1"/>
          </a:p>
          <a:p>
            <a:endParaRPr lang="en-US" b="1"/>
          </a:p>
          <a:p>
            <a:endParaRPr lang="en-US" sz="1800" b="1" i="1">
              <a:cs typeface="Calibri"/>
            </a:endParaRPr>
          </a:p>
          <a:p>
            <a:endParaRPr lang="en-US"/>
          </a:p>
          <a:p>
            <a:endParaRPr lang="en-US"/>
          </a:p>
          <a:p>
            <a:endParaRPr lang="en-US"/>
          </a:p>
        </p:txBody>
      </p:sp>
      <p:sp>
        <p:nvSpPr>
          <p:cNvPr id="5" name="Slide Number Placeholder 4">
            <a:extLst>
              <a:ext uri="{FF2B5EF4-FFF2-40B4-BE49-F238E27FC236}">
                <a16:creationId xmlns:a16="http://schemas.microsoft.com/office/drawing/2014/main" id="{A71ED4BC-DF35-C44C-B954-350C41F0803F}"/>
              </a:ext>
            </a:extLst>
          </p:cNvPr>
          <p:cNvSpPr>
            <a:spLocks noGrp="1"/>
          </p:cNvSpPr>
          <p:nvPr>
            <p:ph type="sldNum" sz="quarter" idx="12"/>
          </p:nvPr>
        </p:nvSpPr>
        <p:spPr/>
        <p:txBody>
          <a:bodyPr/>
          <a:lstStyle/>
          <a:p>
            <a:fld id="{DC22DD25-61AE-413C-B4D2-EF2365C9B2E1}" type="slidenum">
              <a:rPr lang="en-AU" noProof="0" smtClean="0"/>
              <a:t>6</a:t>
            </a:fld>
            <a:endParaRPr lang="en-AU" noProof="0"/>
          </a:p>
        </p:txBody>
      </p:sp>
      <p:pic>
        <p:nvPicPr>
          <p:cNvPr id="9" name="Picture 8" descr="A picture containing person&#10;&#10;Description automatically generated">
            <a:extLst>
              <a:ext uri="{FF2B5EF4-FFF2-40B4-BE49-F238E27FC236}">
                <a16:creationId xmlns:a16="http://schemas.microsoft.com/office/drawing/2014/main" id="{04D994A4-B279-744E-A334-5ABF247192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93223" y="794435"/>
            <a:ext cx="2139513" cy="2132382"/>
          </a:xfrm>
          <a:prstGeom prst="rect">
            <a:avLst/>
          </a:prstGeom>
          <a:ln>
            <a:noFill/>
          </a:ln>
          <a:effectLst>
            <a:outerShdw blurRad="292100" dist="139700" dir="2700000" algn="tl" rotWithShape="0">
              <a:srgbClr val="333333">
                <a:alpha val="65000"/>
              </a:srgbClr>
            </a:outerShdw>
          </a:effectLst>
        </p:spPr>
      </p:pic>
      <p:sp>
        <p:nvSpPr>
          <p:cNvPr id="6" name="TextBox 5">
            <a:extLst>
              <a:ext uri="{FF2B5EF4-FFF2-40B4-BE49-F238E27FC236}">
                <a16:creationId xmlns:a16="http://schemas.microsoft.com/office/drawing/2014/main" id="{E349E339-D4B3-3849-90EA-59349479DF57}"/>
              </a:ext>
            </a:extLst>
          </p:cNvPr>
          <p:cNvSpPr txBox="1"/>
          <p:nvPr/>
        </p:nvSpPr>
        <p:spPr>
          <a:xfrm>
            <a:off x="3633176" y="6106840"/>
            <a:ext cx="4275979" cy="369332"/>
          </a:xfrm>
          <a:prstGeom prst="rect">
            <a:avLst/>
          </a:prstGeom>
          <a:noFill/>
        </p:spPr>
        <p:txBody>
          <a:bodyPr wrap="none" rtlCol="0">
            <a:spAutoFit/>
          </a:bodyPr>
          <a:lstStyle/>
          <a:p>
            <a:r>
              <a:rPr lang="en-US">
                <a:solidFill>
                  <a:srgbClr val="FF0000"/>
                </a:solidFill>
              </a:rPr>
              <a:t>Enquiries</a:t>
            </a:r>
            <a:r>
              <a:rPr lang="en-US"/>
              <a:t>: </a:t>
            </a:r>
            <a:r>
              <a:rPr lang="en-US">
                <a:solidFill>
                  <a:srgbClr val="0070C0"/>
                </a:solidFill>
              </a:rPr>
              <a:t>postgrad-psych@unimelb.edu.au</a:t>
            </a:r>
          </a:p>
        </p:txBody>
      </p:sp>
      <p:sp>
        <p:nvSpPr>
          <p:cNvPr id="12" name="TextBox 11">
            <a:extLst>
              <a:ext uri="{FF2B5EF4-FFF2-40B4-BE49-F238E27FC236}">
                <a16:creationId xmlns:a16="http://schemas.microsoft.com/office/drawing/2014/main" id="{CED7E515-4B05-E64A-B11D-09A042F22C68}"/>
              </a:ext>
            </a:extLst>
          </p:cNvPr>
          <p:cNvSpPr txBox="1"/>
          <p:nvPr/>
        </p:nvSpPr>
        <p:spPr>
          <a:xfrm>
            <a:off x="377803" y="2201986"/>
            <a:ext cx="2798843" cy="615553"/>
          </a:xfrm>
          <a:prstGeom prst="rect">
            <a:avLst/>
          </a:prstGeom>
          <a:noFill/>
        </p:spPr>
        <p:txBody>
          <a:bodyPr wrap="none" rtlCol="0">
            <a:spAutoFit/>
          </a:bodyPr>
          <a:lstStyle/>
          <a:p>
            <a:r>
              <a:rPr lang="en-US"/>
              <a:t>Prof Lisa Phillips</a:t>
            </a:r>
          </a:p>
          <a:p>
            <a:r>
              <a:rPr lang="en-US" sz="1600" i="1"/>
              <a:t>Director, Professional Programs</a:t>
            </a:r>
          </a:p>
        </p:txBody>
      </p:sp>
      <p:sp>
        <p:nvSpPr>
          <p:cNvPr id="13" name="TextBox 12">
            <a:extLst>
              <a:ext uri="{FF2B5EF4-FFF2-40B4-BE49-F238E27FC236}">
                <a16:creationId xmlns:a16="http://schemas.microsoft.com/office/drawing/2014/main" id="{0AE1CA76-8988-7D4E-8AD5-49F2565F334A}"/>
              </a:ext>
            </a:extLst>
          </p:cNvPr>
          <p:cNvSpPr txBox="1"/>
          <p:nvPr/>
        </p:nvSpPr>
        <p:spPr>
          <a:xfrm>
            <a:off x="6576765" y="4936216"/>
            <a:ext cx="5040081" cy="784830"/>
          </a:xfrm>
          <a:prstGeom prst="rect">
            <a:avLst/>
          </a:prstGeom>
          <a:noFill/>
        </p:spPr>
        <p:txBody>
          <a:bodyPr wrap="square" lIns="91440" tIns="45720" rIns="91440" bIns="45720" rtlCol="0" anchor="t">
            <a:spAutoFit/>
          </a:bodyPr>
          <a:lstStyle/>
          <a:p>
            <a:pPr algn="r"/>
            <a:r>
              <a:rPr lang="en-US"/>
              <a:t>Sumita Verma</a:t>
            </a:r>
          </a:p>
          <a:p>
            <a:pPr algn="r"/>
            <a:r>
              <a:rPr lang="en-US" sz="1600" i="1"/>
              <a:t>Academic Programs Manager</a:t>
            </a:r>
          </a:p>
          <a:p>
            <a:pPr algn="r"/>
            <a:r>
              <a:rPr lang="en-US" sz="1100" i="1">
                <a:solidFill>
                  <a:schemeClr val="bg1">
                    <a:lumMod val="50000"/>
                  </a:schemeClr>
                </a:solidFill>
                <a:cs typeface="Calibri"/>
              </a:rPr>
              <a:t>https://psychologicalsciences.unimelb.edu.au/people/professional</a:t>
            </a:r>
          </a:p>
        </p:txBody>
      </p:sp>
      <p:sp>
        <p:nvSpPr>
          <p:cNvPr id="10" name="TextBox 9">
            <a:extLst>
              <a:ext uri="{FF2B5EF4-FFF2-40B4-BE49-F238E27FC236}">
                <a16:creationId xmlns:a16="http://schemas.microsoft.com/office/drawing/2014/main" id="{9D37D626-C533-4167-841C-2EC0F4B2186C}"/>
              </a:ext>
            </a:extLst>
          </p:cNvPr>
          <p:cNvSpPr txBox="1"/>
          <p:nvPr/>
        </p:nvSpPr>
        <p:spPr>
          <a:xfrm>
            <a:off x="467235" y="4949286"/>
            <a:ext cx="2743200" cy="61555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a:t>Lisa Catania</a:t>
            </a:r>
            <a:endParaRPr lang="en-US">
              <a:cs typeface="Calibri"/>
            </a:endParaRPr>
          </a:p>
          <a:p>
            <a:r>
              <a:rPr lang="en-US" sz="1600" i="1"/>
              <a:t>Placement Coordinator</a:t>
            </a:r>
            <a:endParaRPr lang="en-US" sz="1600" i="1">
              <a:cs typeface="Calibri"/>
            </a:endParaRPr>
          </a:p>
        </p:txBody>
      </p:sp>
      <p:sp>
        <p:nvSpPr>
          <p:cNvPr id="4" name="TextBox 3">
            <a:extLst>
              <a:ext uri="{FF2B5EF4-FFF2-40B4-BE49-F238E27FC236}">
                <a16:creationId xmlns:a16="http://schemas.microsoft.com/office/drawing/2014/main" id="{EBADB99D-0A34-3DF1-F601-CEB95233AE46}"/>
              </a:ext>
            </a:extLst>
          </p:cNvPr>
          <p:cNvSpPr txBox="1"/>
          <p:nvPr/>
        </p:nvSpPr>
        <p:spPr>
          <a:xfrm>
            <a:off x="6290166" y="2201986"/>
            <a:ext cx="2572179" cy="646331"/>
          </a:xfrm>
          <a:prstGeom prst="rect">
            <a:avLst/>
          </a:prstGeom>
          <a:noFill/>
        </p:spPr>
        <p:txBody>
          <a:bodyPr wrap="none" rtlCol="0">
            <a:spAutoFit/>
          </a:bodyPr>
          <a:lstStyle/>
          <a:p>
            <a:r>
              <a:rPr lang="en-US"/>
              <a:t>A/Prof Margaret Osborne</a:t>
            </a:r>
          </a:p>
          <a:p>
            <a:r>
              <a:rPr lang="en-US" i="1"/>
              <a:t>Convenor</a:t>
            </a:r>
          </a:p>
        </p:txBody>
      </p:sp>
      <p:pic>
        <p:nvPicPr>
          <p:cNvPr id="7" name="Picture 7">
            <a:extLst>
              <a:ext uri="{FF2B5EF4-FFF2-40B4-BE49-F238E27FC236}">
                <a16:creationId xmlns:a16="http://schemas.microsoft.com/office/drawing/2014/main" id="{87515B0C-7408-C6A3-E8C7-B698668BAB6B}"/>
              </a:ext>
            </a:extLst>
          </p:cNvPr>
          <p:cNvPicPr>
            <a:picLocks noChangeAspect="1"/>
          </p:cNvPicPr>
          <p:nvPr/>
        </p:nvPicPr>
        <p:blipFill>
          <a:blip r:embed="rId4"/>
          <a:stretch>
            <a:fillRect/>
          </a:stretch>
        </p:blipFill>
        <p:spPr>
          <a:xfrm>
            <a:off x="3484348" y="3445198"/>
            <a:ext cx="2099954" cy="2101603"/>
          </a:xfrm>
          <a:prstGeom prst="rect">
            <a:avLst/>
          </a:prstGeom>
          <a:ln>
            <a:noFill/>
          </a:ln>
          <a:effectLst>
            <a:outerShdw blurRad="292100" dist="139700" dir="2700000" algn="tl" rotWithShape="0">
              <a:srgbClr val="333333">
                <a:alpha val="65000"/>
              </a:srgbClr>
            </a:outerShdw>
          </a:effectLst>
        </p:spPr>
      </p:pic>
      <p:pic>
        <p:nvPicPr>
          <p:cNvPr id="17" name="Picture 16" descr="A person smiling for the camera&#10;&#10;Description automatically generated with medium confidence">
            <a:extLst>
              <a:ext uri="{FF2B5EF4-FFF2-40B4-BE49-F238E27FC236}">
                <a16:creationId xmlns:a16="http://schemas.microsoft.com/office/drawing/2014/main" id="{47A92F89-43A9-989A-F86F-EA9686385538}"/>
              </a:ext>
            </a:extLst>
          </p:cNvPr>
          <p:cNvPicPr>
            <a:picLocks noChangeAspect="1"/>
          </p:cNvPicPr>
          <p:nvPr/>
        </p:nvPicPr>
        <p:blipFill rotWithShape="1">
          <a:blip r:embed="rId5">
            <a:extLst>
              <a:ext uri="{28A0092B-C50C-407E-A947-70E740481C1C}">
                <a14:useLocalDpi xmlns:a14="http://schemas.microsoft.com/office/drawing/2010/main" val="0"/>
              </a:ext>
            </a:extLst>
          </a:blip>
          <a:srcRect l="10358"/>
          <a:stretch/>
        </p:blipFill>
        <p:spPr>
          <a:xfrm>
            <a:off x="8989017" y="715935"/>
            <a:ext cx="2511900" cy="2101604"/>
          </a:xfrm>
          <a:prstGeom prst="rect">
            <a:avLst/>
          </a:prstGeom>
          <a:ln>
            <a:noFill/>
          </a:ln>
          <a:effectLst>
            <a:outerShdw blurRad="292100" dist="139700" dir="2700000" algn="tl" rotWithShape="0">
              <a:srgbClr val="333333">
                <a:alpha val="65000"/>
              </a:srgbClr>
            </a:outerShdw>
          </a:effectLst>
        </p:spPr>
      </p:pic>
      <p:pic>
        <p:nvPicPr>
          <p:cNvPr id="11" name="Picture 10" descr="A grey silhouette of a person&#10;&#10;Description automatically generated">
            <a:extLst>
              <a:ext uri="{FF2B5EF4-FFF2-40B4-BE49-F238E27FC236}">
                <a16:creationId xmlns:a16="http://schemas.microsoft.com/office/drawing/2014/main" id="{D0A6B7D0-7905-9E2E-DFAD-7F8CBDAE041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516049" y="3821009"/>
            <a:ext cx="984868" cy="92693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9190616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424EBA9-F843-174F-A2D3-9FBCC323B9EE}"/>
              </a:ext>
            </a:extLst>
          </p:cNvPr>
          <p:cNvSpPr>
            <a:spLocks noGrp="1"/>
          </p:cNvSpPr>
          <p:nvPr>
            <p:ph type="sldNum" sz="quarter" idx="12"/>
          </p:nvPr>
        </p:nvSpPr>
        <p:spPr/>
        <p:txBody>
          <a:bodyPr/>
          <a:lstStyle/>
          <a:p>
            <a:fld id="{DC22DD25-61AE-413C-B4D2-EF2365C9B2E1}" type="slidenum">
              <a:rPr lang="en-AU" noProof="0" smtClean="0"/>
              <a:pPr/>
              <a:t>7</a:t>
            </a:fld>
            <a:endParaRPr lang="en-AU" noProof="0"/>
          </a:p>
        </p:txBody>
      </p:sp>
      <p:sp>
        <p:nvSpPr>
          <p:cNvPr id="2" name="TextBox 1">
            <a:extLst>
              <a:ext uri="{FF2B5EF4-FFF2-40B4-BE49-F238E27FC236}">
                <a16:creationId xmlns:a16="http://schemas.microsoft.com/office/drawing/2014/main" id="{2D0FD4B7-5573-B243-88E5-030D8F453441}"/>
              </a:ext>
            </a:extLst>
          </p:cNvPr>
          <p:cNvSpPr txBox="1"/>
          <p:nvPr/>
        </p:nvSpPr>
        <p:spPr>
          <a:xfrm>
            <a:off x="330200" y="355600"/>
            <a:ext cx="927100" cy="914400"/>
          </a:xfrm>
          <a:prstGeom prst="rect">
            <a:avLst/>
          </a:prstGeom>
          <a:solidFill>
            <a:schemeClr val="bg1"/>
          </a:solidFill>
        </p:spPr>
        <p:txBody>
          <a:bodyPr wrap="square" rtlCol="0">
            <a:spAutoFit/>
          </a:bodyPr>
          <a:lstStyle/>
          <a:p>
            <a:endParaRPr lang="en-US"/>
          </a:p>
        </p:txBody>
      </p:sp>
      <p:pic>
        <p:nvPicPr>
          <p:cNvPr id="39" name="Picture Placeholder 38" descr="A picture containing text, metalware, clipart, coil spring&#10;&#10;Description automatically generated">
            <a:extLst>
              <a:ext uri="{FF2B5EF4-FFF2-40B4-BE49-F238E27FC236}">
                <a16:creationId xmlns:a16="http://schemas.microsoft.com/office/drawing/2014/main" id="{E2B75FE0-8BBC-8C49-8182-D82A28693A38}"/>
              </a:ext>
            </a:extLst>
          </p:cNvPr>
          <p:cNvPicPr>
            <a:picLocks noGrp="1" noChangeAspect="1"/>
          </p:cNvPicPr>
          <p:nvPr>
            <p:ph type="pic" sz="quarter" idx="4294967295"/>
          </p:nvPr>
        </p:nvPicPr>
        <p:blipFill>
          <a:blip r:embed="rId3">
            <a:alphaModFix amt="62000"/>
            <a:extLst>
              <a:ext uri="{28A0092B-C50C-407E-A947-70E740481C1C}">
                <a14:useLocalDpi xmlns:a14="http://schemas.microsoft.com/office/drawing/2010/main" val="0"/>
              </a:ext>
            </a:extLst>
          </a:blip>
          <a:srcRect l="5009" r="5009"/>
          <a:stretch>
            <a:fillRect/>
          </a:stretch>
        </p:blipFill>
        <p:spPr>
          <a:xfrm>
            <a:off x="0" y="-220973"/>
            <a:ext cx="12192000" cy="10248289"/>
          </a:xfrm>
        </p:spPr>
      </p:pic>
      <p:sp>
        <p:nvSpPr>
          <p:cNvPr id="5" name="Subtitle 4">
            <a:extLst>
              <a:ext uri="{FF2B5EF4-FFF2-40B4-BE49-F238E27FC236}">
                <a16:creationId xmlns:a16="http://schemas.microsoft.com/office/drawing/2014/main" id="{D91F83D5-A75F-DC46-AD40-404E58A80A46}"/>
              </a:ext>
            </a:extLst>
          </p:cNvPr>
          <p:cNvSpPr>
            <a:spLocks noGrp="1"/>
          </p:cNvSpPr>
          <p:nvPr>
            <p:ph type="subTitle" idx="4294967295"/>
          </p:nvPr>
        </p:nvSpPr>
        <p:spPr>
          <a:xfrm>
            <a:off x="5896919" y="3097513"/>
            <a:ext cx="8013700" cy="6880225"/>
          </a:xfrm>
        </p:spPr>
        <p:txBody>
          <a:bodyPr/>
          <a:lstStyle/>
          <a:p>
            <a:r>
              <a:rPr lang="en-US" sz="4400" b="0">
                <a:solidFill>
                  <a:schemeClr val="accent1">
                    <a:lumMod val="20000"/>
                    <a:lumOff val="80000"/>
                  </a:schemeClr>
                </a:solidFill>
              </a:rPr>
              <a:t>Your fourth year </a:t>
            </a:r>
          </a:p>
          <a:p>
            <a:r>
              <a:rPr lang="en-US" sz="4400">
                <a:solidFill>
                  <a:schemeClr val="accent1">
                    <a:lumMod val="20000"/>
                    <a:lumOff val="80000"/>
                  </a:schemeClr>
                </a:solidFill>
              </a:rPr>
              <a:t>=</a:t>
            </a:r>
            <a:r>
              <a:rPr lang="en-US" sz="4400" b="0">
                <a:solidFill>
                  <a:schemeClr val="accent1">
                    <a:lumMod val="20000"/>
                    <a:lumOff val="80000"/>
                  </a:schemeClr>
                </a:solidFill>
              </a:rPr>
              <a:t> </a:t>
            </a:r>
            <a:r>
              <a:rPr lang="en-US" sz="4400" b="0" err="1">
                <a:solidFill>
                  <a:schemeClr val="accent1">
                    <a:lumMod val="20000"/>
                    <a:lumOff val="80000"/>
                  </a:schemeClr>
                </a:solidFill>
              </a:rPr>
              <a:t>MProfPsych</a:t>
            </a:r>
            <a:r>
              <a:rPr lang="en-US" sz="4400" b="0">
                <a:solidFill>
                  <a:schemeClr val="accent1">
                    <a:lumMod val="20000"/>
                    <a:lumOff val="80000"/>
                  </a:schemeClr>
                </a:solidFill>
              </a:rPr>
              <a:t> 1</a:t>
            </a:r>
            <a:r>
              <a:rPr lang="en-US" sz="4400" b="0" baseline="30000">
                <a:solidFill>
                  <a:schemeClr val="accent1">
                    <a:lumMod val="20000"/>
                    <a:lumOff val="80000"/>
                  </a:schemeClr>
                </a:solidFill>
              </a:rPr>
              <a:t>st</a:t>
            </a:r>
            <a:r>
              <a:rPr lang="en-US" sz="4400" baseline="30000">
                <a:solidFill>
                  <a:schemeClr val="accent1">
                    <a:lumMod val="20000"/>
                    <a:lumOff val="80000"/>
                  </a:schemeClr>
                </a:solidFill>
              </a:rPr>
              <a:t> </a:t>
            </a:r>
            <a:r>
              <a:rPr lang="en-US" sz="4400">
                <a:solidFill>
                  <a:schemeClr val="accent1">
                    <a:lumMod val="20000"/>
                    <a:lumOff val="80000"/>
                  </a:schemeClr>
                </a:solidFill>
              </a:rPr>
              <a:t>year</a:t>
            </a:r>
            <a:r>
              <a:rPr lang="en-US" sz="4400" b="0">
                <a:solidFill>
                  <a:schemeClr val="accent1">
                    <a:lumMod val="20000"/>
                    <a:lumOff val="80000"/>
                  </a:schemeClr>
                </a:solidFill>
              </a:rPr>
              <a:t> </a:t>
            </a:r>
          </a:p>
        </p:txBody>
      </p:sp>
    </p:spTree>
    <p:extLst>
      <p:ext uri="{BB962C8B-B14F-4D97-AF65-F5344CB8AC3E}">
        <p14:creationId xmlns:p14="http://schemas.microsoft.com/office/powerpoint/2010/main" val="132218239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8B1CB4-4B45-934F-A8CC-03742BF3A446}"/>
              </a:ext>
            </a:extLst>
          </p:cNvPr>
          <p:cNvSpPr>
            <a:spLocks noGrp="1"/>
          </p:cNvSpPr>
          <p:nvPr>
            <p:ph type="title"/>
          </p:nvPr>
        </p:nvSpPr>
        <p:spPr/>
        <p:txBody>
          <a:bodyPr/>
          <a:lstStyle/>
          <a:p>
            <a:r>
              <a:rPr lang="en-US"/>
              <a:t>Research Project </a:t>
            </a:r>
            <a:r>
              <a:rPr lang="en-US" b="0"/>
              <a:t>(PSYC90112) </a:t>
            </a:r>
          </a:p>
        </p:txBody>
      </p:sp>
      <p:sp>
        <p:nvSpPr>
          <p:cNvPr id="3" name="Content Placeholder 2">
            <a:extLst>
              <a:ext uri="{FF2B5EF4-FFF2-40B4-BE49-F238E27FC236}">
                <a16:creationId xmlns:a16="http://schemas.microsoft.com/office/drawing/2014/main" id="{217ECDDF-0F43-8548-98A8-5D674726CF1D}"/>
              </a:ext>
            </a:extLst>
          </p:cNvPr>
          <p:cNvSpPr>
            <a:spLocks noGrp="1"/>
          </p:cNvSpPr>
          <p:nvPr>
            <p:ph idx="1"/>
          </p:nvPr>
        </p:nvSpPr>
        <p:spPr/>
        <p:txBody>
          <a:bodyPr/>
          <a:lstStyle/>
          <a:p>
            <a:r>
              <a:rPr lang="en-AU" dirty="0"/>
              <a:t>Work in small groups focusing on a common research project and investigate an individual research question related to that project written up as an independent report (minor thesis). Year long 25CP.</a:t>
            </a:r>
          </a:p>
          <a:p>
            <a:r>
              <a:rPr lang="en-AU" b="1" dirty="0"/>
              <a:t>Subject Coordinator </a:t>
            </a:r>
            <a:r>
              <a:rPr lang="en-AU" dirty="0"/>
              <a:t>– </a:t>
            </a:r>
            <a:r>
              <a:rPr lang="en-AU" i="1" dirty="0"/>
              <a:t>A/Prof Margaret Osborne</a:t>
            </a:r>
            <a:endParaRPr lang="en-US" i="1" dirty="0"/>
          </a:p>
          <a:p>
            <a:endParaRPr lang="en-US" dirty="0"/>
          </a:p>
          <a:p>
            <a:r>
              <a:rPr lang="en-US" dirty="0"/>
              <a:t>							</a:t>
            </a:r>
          </a:p>
          <a:p>
            <a:endParaRPr lang="en-US" dirty="0"/>
          </a:p>
        </p:txBody>
      </p:sp>
      <p:sp>
        <p:nvSpPr>
          <p:cNvPr id="5" name="Slide Number Placeholder 4">
            <a:extLst>
              <a:ext uri="{FF2B5EF4-FFF2-40B4-BE49-F238E27FC236}">
                <a16:creationId xmlns:a16="http://schemas.microsoft.com/office/drawing/2014/main" id="{A71ED4BC-DF35-C44C-B954-350C41F0803F}"/>
              </a:ext>
            </a:extLst>
          </p:cNvPr>
          <p:cNvSpPr>
            <a:spLocks noGrp="1"/>
          </p:cNvSpPr>
          <p:nvPr>
            <p:ph type="sldNum" sz="quarter" idx="12"/>
          </p:nvPr>
        </p:nvSpPr>
        <p:spPr/>
        <p:txBody>
          <a:bodyPr/>
          <a:lstStyle/>
          <a:p>
            <a:fld id="{DC22DD25-61AE-413C-B4D2-EF2365C9B2E1}" type="slidenum">
              <a:rPr lang="en-AU" noProof="0" smtClean="0"/>
              <a:t>8</a:t>
            </a:fld>
            <a:endParaRPr lang="en-AU" noProof="0"/>
          </a:p>
        </p:txBody>
      </p:sp>
      <p:graphicFrame>
        <p:nvGraphicFramePr>
          <p:cNvPr id="6" name="Table 6">
            <a:extLst>
              <a:ext uri="{FF2B5EF4-FFF2-40B4-BE49-F238E27FC236}">
                <a16:creationId xmlns:a16="http://schemas.microsoft.com/office/drawing/2014/main" id="{972505DC-732F-904D-AF05-18DA9A131E80}"/>
              </a:ext>
            </a:extLst>
          </p:cNvPr>
          <p:cNvGraphicFramePr>
            <a:graphicFrameLocks noGrp="1"/>
          </p:cNvGraphicFramePr>
          <p:nvPr>
            <p:extLst>
              <p:ext uri="{D42A27DB-BD31-4B8C-83A1-F6EECF244321}">
                <p14:modId xmlns:p14="http://schemas.microsoft.com/office/powerpoint/2010/main" val="4284218498"/>
              </p:ext>
            </p:extLst>
          </p:nvPr>
        </p:nvGraphicFramePr>
        <p:xfrm>
          <a:off x="635000" y="5140768"/>
          <a:ext cx="10780487" cy="1127760"/>
        </p:xfrm>
        <a:graphic>
          <a:graphicData uri="http://schemas.openxmlformats.org/drawingml/2006/table">
            <a:tbl>
              <a:tblPr firstRow="1" bandRow="1">
                <a:tableStyleId>{2D5ABB26-0587-4C30-8999-92F81FD0307C}</a:tableStyleId>
              </a:tblPr>
              <a:tblGrid>
                <a:gridCol w="3593496">
                  <a:extLst>
                    <a:ext uri="{9D8B030D-6E8A-4147-A177-3AD203B41FA5}">
                      <a16:colId xmlns:a16="http://schemas.microsoft.com/office/drawing/2014/main" val="1369862777"/>
                    </a:ext>
                  </a:extLst>
                </a:gridCol>
                <a:gridCol w="3899504">
                  <a:extLst>
                    <a:ext uri="{9D8B030D-6E8A-4147-A177-3AD203B41FA5}">
                      <a16:colId xmlns:a16="http://schemas.microsoft.com/office/drawing/2014/main" val="2789188802"/>
                    </a:ext>
                  </a:extLst>
                </a:gridCol>
                <a:gridCol w="3287487">
                  <a:extLst>
                    <a:ext uri="{9D8B030D-6E8A-4147-A177-3AD203B41FA5}">
                      <a16:colId xmlns:a16="http://schemas.microsoft.com/office/drawing/2014/main" val="3377694884"/>
                    </a:ext>
                  </a:extLst>
                </a:gridCol>
              </a:tblGrid>
              <a:tr h="870269">
                <a:tc>
                  <a:txBody>
                    <a:bodyPr/>
                    <a:lstStyle/>
                    <a:p>
                      <a:pPr algn="ctr"/>
                      <a:endParaRPr lang="en-AU" sz="1800" b="1" kern="1200" dirty="0">
                        <a:solidFill>
                          <a:schemeClr val="tx1"/>
                        </a:solidFill>
                        <a:effectLst/>
                        <a:highlight>
                          <a:srgbClr val="FFFF00"/>
                        </a:highligh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AU" sz="1600" b="0" kern="1200" dirty="0">
                          <a:solidFill>
                            <a:schemeClr val="tx1"/>
                          </a:solidFill>
                          <a:effectLst/>
                          <a:latin typeface="+mn-lt"/>
                          <a:ea typeface="+mn-ea"/>
                          <a:cs typeface="+mn-cs"/>
                        </a:rPr>
                        <a:t>Individual differences in mental health during emerging adulthood</a:t>
                      </a:r>
                      <a:r>
                        <a:rPr lang="en-AU" sz="1600" b="0" dirty="0">
                          <a:effectLst/>
                        </a:rPr>
                        <a:t> </a:t>
                      </a:r>
                      <a:endParaRPr lang="en-US" sz="1600" b="0" dirty="0"/>
                    </a:p>
                  </a:txBody>
                  <a:tcPr marL="108000" marR="108000"/>
                </a:tc>
                <a:tc>
                  <a:txBody>
                    <a:bodyPr/>
                    <a:lstStyle/>
                    <a:p>
                      <a:pPr algn="ctr"/>
                      <a:endParaRPr lang="en-AU" sz="1800" b="0" kern="1200" dirty="0">
                        <a:solidFill>
                          <a:schemeClr val="tx1"/>
                        </a:solidFill>
                        <a:effectLst/>
                        <a:highlight>
                          <a:srgbClr val="FFFF00"/>
                        </a:highlight>
                      </a:endParaRPr>
                    </a:p>
                    <a:p>
                      <a:pPr algn="ctr"/>
                      <a:r>
                        <a:rPr lang="en-AU" sz="1600" b="0" kern="1200" dirty="0">
                          <a:solidFill>
                            <a:schemeClr val="tx1"/>
                          </a:solidFill>
                          <a:effectLst/>
                          <a:latin typeface="+mn-lt"/>
                          <a:ea typeface="+mn-ea"/>
                          <a:cs typeface="+mn-cs"/>
                        </a:rPr>
                        <a:t>Lifestyle factors, the microbiome and brain health </a:t>
                      </a:r>
                    </a:p>
                    <a:p>
                      <a:pPr algn="ctr"/>
                      <a:endParaRPr lang="en-AU" sz="1800" b="0" kern="1200" dirty="0">
                        <a:solidFill>
                          <a:schemeClr val="tx1"/>
                        </a:solidFill>
                        <a:effectLst/>
                        <a:highlight>
                          <a:srgbClr val="FFFF00"/>
                        </a:highlight>
                      </a:endParaRPr>
                    </a:p>
                  </a:txBody>
                  <a:tcPr marL="108000" marR="1080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AU" sz="1600" b="0" kern="1200" dirty="0">
                        <a:solidFill>
                          <a:schemeClr val="tx1"/>
                        </a:solidFill>
                        <a:effectLst/>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AU" sz="1600" b="0" kern="1200" dirty="0">
                          <a:solidFill>
                            <a:schemeClr val="tx1"/>
                          </a:solidFill>
                          <a:effectLst/>
                          <a:latin typeface="+mn-lt"/>
                          <a:ea typeface="+mn-ea"/>
                          <a:cs typeface="+mn-cs"/>
                        </a:rPr>
                        <a:t>Individual differences in power motives and goal choice</a:t>
                      </a:r>
                    </a:p>
                  </a:txBody>
                  <a:tcPr marL="108000" marR="108000"/>
                </a:tc>
                <a:extLst>
                  <a:ext uri="{0D108BD9-81ED-4DB2-BD59-A6C34878D82A}">
                    <a16:rowId xmlns:a16="http://schemas.microsoft.com/office/drawing/2014/main" val="3661750396"/>
                  </a:ext>
                </a:extLst>
              </a:tr>
            </a:tbl>
          </a:graphicData>
        </a:graphic>
      </p:graphicFrame>
      <p:sp>
        <p:nvSpPr>
          <p:cNvPr id="17" name="TextBox 16">
            <a:extLst>
              <a:ext uri="{FF2B5EF4-FFF2-40B4-BE49-F238E27FC236}">
                <a16:creationId xmlns:a16="http://schemas.microsoft.com/office/drawing/2014/main" id="{5DF5DD5D-FCCC-61A9-D387-CD66AE3D20DA}"/>
              </a:ext>
            </a:extLst>
          </p:cNvPr>
          <p:cNvSpPr txBox="1"/>
          <p:nvPr/>
        </p:nvSpPr>
        <p:spPr>
          <a:xfrm>
            <a:off x="1512939" y="5009425"/>
            <a:ext cx="1637179" cy="338554"/>
          </a:xfrm>
          <a:prstGeom prst="rect">
            <a:avLst/>
          </a:prstGeom>
          <a:noFill/>
        </p:spPr>
        <p:txBody>
          <a:bodyPr wrap="none" lIns="91440" tIns="45720" rIns="91440" bIns="45720" rtlCol="0" anchor="t">
            <a:spAutoFit/>
          </a:bodyPr>
          <a:lstStyle/>
          <a:p>
            <a:r>
              <a:rPr lang="en-US" sz="1600" i="1" dirty="0">
                <a:solidFill>
                  <a:srgbClr val="0070C0"/>
                </a:solidFill>
              </a:rPr>
              <a:t>Dr </a:t>
            </a:r>
            <a:r>
              <a:rPr lang="en-AU" sz="1600" i="1" dirty="0">
                <a:solidFill>
                  <a:srgbClr val="0070C0"/>
                </a:solidFill>
              </a:rPr>
              <a:t>Sarah Tashjian</a:t>
            </a:r>
            <a:endParaRPr lang="en-US" sz="1600" i="1" dirty="0">
              <a:solidFill>
                <a:srgbClr val="0070C0"/>
              </a:solidFill>
            </a:endParaRPr>
          </a:p>
        </p:txBody>
      </p:sp>
      <p:pic>
        <p:nvPicPr>
          <p:cNvPr id="10" name="Picture 9" descr="A person with blonde hair&#10;&#10;AI-generated content may be incorrect.">
            <a:extLst>
              <a:ext uri="{FF2B5EF4-FFF2-40B4-BE49-F238E27FC236}">
                <a16:creationId xmlns:a16="http://schemas.microsoft.com/office/drawing/2014/main" id="{1A31A627-853F-343D-6B14-D98B5CB4DCA9}"/>
              </a:ext>
            </a:extLst>
          </p:cNvPr>
          <p:cNvPicPr>
            <a:picLocks noChangeAspect="1"/>
          </p:cNvPicPr>
          <p:nvPr/>
        </p:nvPicPr>
        <p:blipFill>
          <a:blip r:embed="rId3">
            <a:extLst>
              <a:ext uri="{28A0092B-C50C-407E-A947-70E740481C1C}">
                <a14:useLocalDpi xmlns:a14="http://schemas.microsoft.com/office/drawing/2010/main" val="0"/>
              </a:ext>
            </a:extLst>
          </a:blip>
          <a:srcRect t="7363"/>
          <a:stretch/>
        </p:blipFill>
        <p:spPr>
          <a:xfrm>
            <a:off x="1512939" y="3078112"/>
            <a:ext cx="1674000" cy="1681324"/>
          </a:xfrm>
          <a:prstGeom prst="rect">
            <a:avLst/>
          </a:prstGeom>
          <a:ln>
            <a:noFill/>
          </a:ln>
          <a:effectLst>
            <a:outerShdw blurRad="292100" dist="139700" dir="2700000" algn="tl" rotWithShape="0">
              <a:srgbClr val="333333">
                <a:alpha val="65000"/>
              </a:srgbClr>
            </a:outerShdw>
          </a:effectLst>
        </p:spPr>
      </p:pic>
      <p:sp>
        <p:nvSpPr>
          <p:cNvPr id="4" name="TextBox 3">
            <a:extLst>
              <a:ext uri="{FF2B5EF4-FFF2-40B4-BE49-F238E27FC236}">
                <a16:creationId xmlns:a16="http://schemas.microsoft.com/office/drawing/2014/main" id="{8EB6EE0F-0E95-61BE-D7B9-8E4EAD928767}"/>
              </a:ext>
            </a:extLst>
          </p:cNvPr>
          <p:cNvSpPr txBox="1"/>
          <p:nvPr/>
        </p:nvSpPr>
        <p:spPr>
          <a:xfrm>
            <a:off x="5328240" y="5009425"/>
            <a:ext cx="1726242" cy="338554"/>
          </a:xfrm>
          <a:prstGeom prst="rect">
            <a:avLst/>
          </a:prstGeom>
          <a:noFill/>
        </p:spPr>
        <p:txBody>
          <a:bodyPr wrap="none" lIns="91440" tIns="45720" rIns="91440" bIns="45720" rtlCol="0" anchor="t">
            <a:spAutoFit/>
          </a:bodyPr>
          <a:lstStyle/>
          <a:p>
            <a:r>
              <a:rPr lang="en-US" sz="1600" i="1" dirty="0">
                <a:solidFill>
                  <a:srgbClr val="0070C0"/>
                </a:solidFill>
              </a:rPr>
              <a:t>Dr Amy Loughman</a:t>
            </a:r>
          </a:p>
        </p:txBody>
      </p:sp>
      <p:pic>
        <p:nvPicPr>
          <p:cNvPr id="7" name="Picture 6" descr="Image of Podcast Ep 005: Food, Mood, Microbiome and Your Memory with Dr Amy Loughman">
            <a:extLst>
              <a:ext uri="{FF2B5EF4-FFF2-40B4-BE49-F238E27FC236}">
                <a16:creationId xmlns:a16="http://schemas.microsoft.com/office/drawing/2014/main" id="{8B950223-614D-9103-8B4F-77539D02808C}"/>
              </a:ext>
            </a:extLst>
          </p:cNvPr>
          <p:cNvPicPr>
            <a:picLocks noChangeAspect="1"/>
          </p:cNvPicPr>
          <p:nvPr/>
        </p:nvPicPr>
        <p:blipFill>
          <a:blip r:embed="rId4"/>
          <a:stretch>
            <a:fillRect/>
          </a:stretch>
        </p:blipFill>
        <p:spPr>
          <a:xfrm>
            <a:off x="5107102" y="3318933"/>
            <a:ext cx="2142989" cy="1237827"/>
          </a:xfrm>
          <a:prstGeom prst="rect">
            <a:avLst/>
          </a:prstGeom>
          <a:ln>
            <a:noFill/>
          </a:ln>
          <a:effectLst>
            <a:outerShdw blurRad="292100" dist="139700" dir="2700000" algn="tl" rotWithShape="0">
              <a:srgbClr val="333333">
                <a:alpha val="65000"/>
              </a:srgbClr>
            </a:outerShdw>
          </a:effectLst>
        </p:spPr>
      </p:pic>
      <p:sp>
        <p:nvSpPr>
          <p:cNvPr id="8" name="TextBox 7">
            <a:extLst>
              <a:ext uri="{FF2B5EF4-FFF2-40B4-BE49-F238E27FC236}">
                <a16:creationId xmlns:a16="http://schemas.microsoft.com/office/drawing/2014/main" id="{789FC3FC-A452-6145-20FC-1066B3BF8B95}"/>
              </a:ext>
            </a:extLst>
          </p:cNvPr>
          <p:cNvSpPr txBox="1"/>
          <p:nvPr/>
        </p:nvSpPr>
        <p:spPr>
          <a:xfrm>
            <a:off x="8875773" y="5009425"/>
            <a:ext cx="1667444" cy="338554"/>
          </a:xfrm>
          <a:prstGeom prst="rect">
            <a:avLst/>
          </a:prstGeom>
          <a:noFill/>
        </p:spPr>
        <p:txBody>
          <a:bodyPr wrap="none" lIns="91440" tIns="45720" rIns="91440" bIns="45720" rtlCol="0" anchor="t">
            <a:spAutoFit/>
          </a:bodyPr>
          <a:lstStyle/>
          <a:p>
            <a:r>
              <a:rPr lang="en-US" sz="1600" i="1" dirty="0">
                <a:solidFill>
                  <a:srgbClr val="0070C0"/>
                </a:solidFill>
              </a:rPr>
              <a:t>Prof Jen Overbeck</a:t>
            </a:r>
          </a:p>
        </p:txBody>
      </p:sp>
      <p:pic>
        <p:nvPicPr>
          <p:cNvPr id="9" name="Picture 8" descr="profile icon">
            <a:extLst>
              <a:ext uri="{FF2B5EF4-FFF2-40B4-BE49-F238E27FC236}">
                <a16:creationId xmlns:a16="http://schemas.microsoft.com/office/drawing/2014/main" id="{55CDF55C-7FA3-8F8A-294F-73C20EB12807}"/>
              </a:ext>
            </a:extLst>
          </p:cNvPr>
          <p:cNvPicPr>
            <a:picLocks noChangeAspect="1"/>
          </p:cNvPicPr>
          <p:nvPr/>
        </p:nvPicPr>
        <p:blipFill>
          <a:blip r:embed="rId5"/>
          <a:stretch>
            <a:fillRect/>
          </a:stretch>
        </p:blipFill>
        <p:spPr>
          <a:xfrm>
            <a:off x="8892706" y="3139997"/>
            <a:ext cx="1504361" cy="165479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325362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8B1CB4-4B45-934F-A8CC-03742BF3A446}"/>
              </a:ext>
            </a:extLst>
          </p:cNvPr>
          <p:cNvSpPr>
            <a:spLocks noGrp="1"/>
          </p:cNvSpPr>
          <p:nvPr>
            <p:ph type="title"/>
          </p:nvPr>
        </p:nvSpPr>
        <p:spPr/>
        <p:txBody>
          <a:bodyPr/>
          <a:lstStyle/>
          <a:p>
            <a:r>
              <a:rPr lang="en-US"/>
              <a:t>Research Project </a:t>
            </a:r>
            <a:r>
              <a:rPr lang="en-US" b="0"/>
              <a:t>(PSYC90112) </a:t>
            </a:r>
            <a:endParaRPr lang="en-US"/>
          </a:p>
        </p:txBody>
      </p:sp>
      <p:sp>
        <p:nvSpPr>
          <p:cNvPr id="3" name="Content Placeholder 2">
            <a:extLst>
              <a:ext uri="{FF2B5EF4-FFF2-40B4-BE49-F238E27FC236}">
                <a16:creationId xmlns:a16="http://schemas.microsoft.com/office/drawing/2014/main" id="{217ECDDF-0F43-8548-98A8-5D674726CF1D}"/>
              </a:ext>
            </a:extLst>
          </p:cNvPr>
          <p:cNvSpPr>
            <a:spLocks noGrp="1"/>
          </p:cNvSpPr>
          <p:nvPr>
            <p:ph idx="1"/>
          </p:nvPr>
        </p:nvSpPr>
        <p:spPr/>
        <p:txBody>
          <a:bodyPr/>
          <a:lstStyle/>
          <a:p>
            <a:endParaRPr lang="en-AU"/>
          </a:p>
          <a:p>
            <a:r>
              <a:rPr lang="en-AU"/>
              <a:t>Supervisors will be in touch with you to organise arrangements prior to week 1 class.</a:t>
            </a:r>
          </a:p>
          <a:p>
            <a:r>
              <a:rPr lang="en-AU">
                <a:solidFill>
                  <a:schemeClr val="tx2">
                    <a:lumMod val="60000"/>
                    <a:lumOff val="40000"/>
                  </a:schemeClr>
                </a:solidFill>
              </a:rPr>
              <a:t>* timetable may vary according to project, but no more than 12 contact hours per semester.</a:t>
            </a:r>
          </a:p>
          <a:p>
            <a:endParaRPr lang="en-AU"/>
          </a:p>
          <a:p>
            <a:r>
              <a:rPr lang="en-AU"/>
              <a:t>Assessments ‘feed into’ each other…</a:t>
            </a:r>
          </a:p>
          <a:p>
            <a:r>
              <a:rPr lang="en-AU"/>
              <a:t>1 - &gt; 500 word research proposal (P/F) mid semester 1</a:t>
            </a:r>
          </a:p>
          <a:p>
            <a:r>
              <a:rPr lang="en-AU"/>
              <a:t>2 -&gt;  2,000 word literature review (25%) first week exam period semester 1</a:t>
            </a:r>
          </a:p>
          <a:p>
            <a:r>
              <a:rPr lang="en-AU"/>
              <a:t>3 -&gt;  15 minute oral presentation (15%) week 9 (TBC) semester 2</a:t>
            </a:r>
          </a:p>
          <a:p>
            <a:r>
              <a:rPr lang="en-AU"/>
              <a:t>4 -&gt;  6,000 word minor-thesis (60%) week semester 2</a:t>
            </a:r>
          </a:p>
          <a:p>
            <a:endParaRPr lang="en-AU" b="1"/>
          </a:p>
          <a:p>
            <a:r>
              <a:rPr lang="en-AU" b="1"/>
              <a:t>								More in the Student Guide</a:t>
            </a:r>
            <a:endParaRPr lang="en-US" b="1"/>
          </a:p>
          <a:p>
            <a:endParaRPr lang="en-US"/>
          </a:p>
          <a:p>
            <a:r>
              <a:rPr lang="en-US"/>
              <a:t>							</a:t>
            </a:r>
          </a:p>
          <a:p>
            <a:endParaRPr lang="en-US"/>
          </a:p>
        </p:txBody>
      </p:sp>
      <p:sp>
        <p:nvSpPr>
          <p:cNvPr id="5" name="Slide Number Placeholder 4">
            <a:extLst>
              <a:ext uri="{FF2B5EF4-FFF2-40B4-BE49-F238E27FC236}">
                <a16:creationId xmlns:a16="http://schemas.microsoft.com/office/drawing/2014/main" id="{A71ED4BC-DF35-C44C-B954-350C41F0803F}"/>
              </a:ext>
            </a:extLst>
          </p:cNvPr>
          <p:cNvSpPr>
            <a:spLocks noGrp="1"/>
          </p:cNvSpPr>
          <p:nvPr>
            <p:ph type="sldNum" sz="quarter" idx="12"/>
          </p:nvPr>
        </p:nvSpPr>
        <p:spPr/>
        <p:txBody>
          <a:bodyPr/>
          <a:lstStyle/>
          <a:p>
            <a:fld id="{DC22DD25-61AE-413C-B4D2-EF2365C9B2E1}" type="slidenum">
              <a:rPr lang="en-AU" noProof="0" smtClean="0"/>
              <a:t>9</a:t>
            </a:fld>
            <a:endParaRPr lang="en-AU" noProof="0"/>
          </a:p>
        </p:txBody>
      </p:sp>
      <p:pic>
        <p:nvPicPr>
          <p:cNvPr id="11" name="Picture 10">
            <a:extLst>
              <a:ext uri="{FF2B5EF4-FFF2-40B4-BE49-F238E27FC236}">
                <a16:creationId xmlns:a16="http://schemas.microsoft.com/office/drawing/2014/main" id="{B879F29B-3746-4245-84D6-4E2BBCBC44B0}"/>
              </a:ext>
            </a:extLst>
          </p:cNvPr>
          <p:cNvPicPr>
            <a:picLocks noChangeAspect="1"/>
          </p:cNvPicPr>
          <p:nvPr/>
        </p:nvPicPr>
        <p:blipFill>
          <a:blip r:embed="rId3"/>
          <a:stretch>
            <a:fillRect/>
          </a:stretch>
        </p:blipFill>
        <p:spPr>
          <a:xfrm>
            <a:off x="9093200" y="1"/>
            <a:ext cx="3098800" cy="1936750"/>
          </a:xfrm>
          <a:prstGeom prst="rect">
            <a:avLst/>
          </a:prstGeom>
        </p:spPr>
      </p:pic>
    </p:spTree>
    <p:extLst>
      <p:ext uri="{BB962C8B-B14F-4D97-AF65-F5344CB8AC3E}">
        <p14:creationId xmlns:p14="http://schemas.microsoft.com/office/powerpoint/2010/main" val="279711726"/>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67A82175-3BE7-47DC-B2E7-4CE8232E810F}" vid="{C0BCA352-83F3-47CF-954E-D84FFA15A74E}"/>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67A82175-3BE7-47DC-B2E7-4CE8232E810F}" vid="{4EFAADB6-932E-4510-BE48-8BFDA0CC99CB}"/>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67A82175-3BE7-47DC-B2E7-4CE8232E810F}" vid="{ECF2C108-6973-4DAF-AB78-B2F5D747124B}"/>
    </a:ext>
  </a:extLst>
</a:theme>
</file>

<file path=ppt/theme/theme4.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67A82175-3BE7-47DC-B2E7-4CE8232E810F}" vid="{C0BCA352-83F3-47CF-954E-D84FFA15A74E}"/>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f435daa9-c919-43d3-9f8b-cb9894e70e26" xsi:nil="true"/>
    <lcf76f155ced4ddcb4097134ff3c332f xmlns="36195a47-fca6-40a8-831c-daf12f2950f6">
      <Terms xmlns="http://schemas.microsoft.com/office/infopath/2007/PartnerControls"/>
    </lcf76f155ced4ddcb4097134ff3c332f>
    <Date xmlns="36195a47-fca6-40a8-831c-daf12f2950f6"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E03881352D7E9B44A151FCE2670E0DD9" ma:contentTypeVersion="14" ma:contentTypeDescription="Create a new document." ma:contentTypeScope="" ma:versionID="4a1e6dc650696687a4ae68c64f4ed825">
  <xsd:schema xmlns:xsd="http://www.w3.org/2001/XMLSchema" xmlns:xs="http://www.w3.org/2001/XMLSchema" xmlns:p="http://schemas.microsoft.com/office/2006/metadata/properties" xmlns:ns2="36195a47-fca6-40a8-831c-daf12f2950f6" xmlns:ns3="f435daa9-c919-43d3-9f8b-cb9894e70e26" targetNamespace="http://schemas.microsoft.com/office/2006/metadata/properties" ma:root="true" ma:fieldsID="d3e38d0fb79a8e0a3e4afb3c4584ac9a" ns2:_="" ns3:_="">
    <xsd:import namespace="36195a47-fca6-40a8-831c-daf12f2950f6"/>
    <xsd:import namespace="f435daa9-c919-43d3-9f8b-cb9894e70e26"/>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Date" minOccurs="0"/>
                <xsd:element ref="ns2:MediaServiceDateTaken"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LengthInSeconds"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6195a47-fca6-40a8-831c-daf12f2950f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Date" ma:index="11" nillable="true" ma:displayName="Date" ma:format="DateOnly" ma:internalName="Date">
      <xsd:simpleType>
        <xsd:restriction base="dms:DateTime"/>
      </xsd:simpleType>
    </xsd:element>
    <xsd:element name="MediaServiceDateTaken" ma:index="12" nillable="true" ma:displayName="MediaServiceDateTaken" ma:hidden="true" ma:indexed="true" ma:internalName="MediaServiceDateTaken"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db163b37-248a-4bdb-8038-6e8df1cc47ab"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MediaServiceLocation" ma:index="20" nillable="true" ma:displayName="Location" ma:indexed="true" ma:internalName="MediaServiceLocation" ma:readOnly="true">
      <xsd:simpleType>
        <xsd:restriction base="dms:Text"/>
      </xsd:simpleType>
    </xsd:element>
    <xsd:element name="MediaServiceBillingMetadata" ma:index="21"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435daa9-c919-43d3-9f8b-cb9894e70e26"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5161cf10-dacb-45b9-9398-25ec2465e760}" ma:internalName="TaxCatchAll" ma:showField="CatchAllData" ma:web="f435daa9-c919-43d3-9f8b-cb9894e70e2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6D55A6D-B8BA-4437-A7EE-A9AB05028926}">
  <ds:schemaRefs>
    <ds:schemaRef ds:uri="http://schemas.microsoft.com/sharepoint/v3/contenttype/forms"/>
  </ds:schemaRefs>
</ds:datastoreItem>
</file>

<file path=customXml/itemProps2.xml><?xml version="1.0" encoding="utf-8"?>
<ds:datastoreItem xmlns:ds="http://schemas.openxmlformats.org/officeDocument/2006/customXml" ds:itemID="{DE6CB783-C8A8-496B-9767-534465E10F88}">
  <ds:schemaRefs>
    <ds:schemaRef ds:uri="http://schemas.openxmlformats.org/package/2006/metadata/core-properties"/>
    <ds:schemaRef ds:uri="f07d8113-1d44-46cb-baa5-a742d0650dfc"/>
    <ds:schemaRef ds:uri="http://purl.org/dc/elements/1.1/"/>
    <ds:schemaRef ds:uri="http://purl.org/dc/terms/"/>
    <ds:schemaRef ds:uri="d6c2e491-1b6a-46c1-acaa-d1b4f4106b9a"/>
    <ds:schemaRef ds:uri="http://schemas.microsoft.com/office/2006/documentManagement/types"/>
    <ds:schemaRef ds:uri="http://schemas.microsoft.com/office/infopath/2007/PartnerControls"/>
    <ds:schemaRef ds:uri="f72c41d0-877b-42d2-9e3d-abf6f0bd0193"/>
    <ds:schemaRef ds:uri="http://schemas.microsoft.com/office/2006/metadata/properties"/>
    <ds:schemaRef ds:uri="http://www.w3.org/XML/1998/namespace"/>
    <ds:schemaRef ds:uri="http://purl.org/dc/dcmitype/"/>
  </ds:schemaRefs>
</ds:datastoreItem>
</file>

<file path=customXml/itemProps3.xml><?xml version="1.0" encoding="utf-8"?>
<ds:datastoreItem xmlns:ds="http://schemas.openxmlformats.org/officeDocument/2006/customXml" ds:itemID="{15B0BE43-4737-4604-BF88-8B661402934E}"/>
</file>

<file path=docProps/app.xml><?xml version="1.0" encoding="utf-8"?>
<Properties xmlns="http://schemas.openxmlformats.org/officeDocument/2006/extended-properties" xmlns:vt="http://schemas.openxmlformats.org/officeDocument/2006/docPropsVTypes">
  <TotalTime>35</TotalTime>
  <Words>2142</Words>
  <Application>Microsoft Macintosh PowerPoint</Application>
  <PresentationFormat>Widescreen</PresentationFormat>
  <Paragraphs>426</Paragraphs>
  <Slides>40</Slides>
  <Notes>32</Notes>
  <HiddenSlides>0</HiddenSlides>
  <MMClips>0</MMClips>
  <ScaleCrop>false</ScaleCrop>
  <HeadingPairs>
    <vt:vector size="6" baseType="variant">
      <vt:variant>
        <vt:lpstr>Fonts Used</vt:lpstr>
      </vt:variant>
      <vt:variant>
        <vt:i4>10</vt:i4>
      </vt:variant>
      <vt:variant>
        <vt:lpstr>Theme</vt:lpstr>
      </vt:variant>
      <vt:variant>
        <vt:i4>4</vt:i4>
      </vt:variant>
      <vt:variant>
        <vt:lpstr>Slide Titles</vt:lpstr>
      </vt:variant>
      <vt:variant>
        <vt:i4>40</vt:i4>
      </vt:variant>
    </vt:vector>
  </HeadingPairs>
  <TitlesOfParts>
    <vt:vector size="54" baseType="lpstr">
      <vt:lpstr>AkayaTelivigala</vt:lpstr>
      <vt:lpstr>Arial</vt:lpstr>
      <vt:lpstr>Arial,Sans-Serif</vt:lpstr>
      <vt:lpstr>Bradley Hand</vt:lpstr>
      <vt:lpstr>Calibri</vt:lpstr>
      <vt:lpstr>Candara</vt:lpstr>
      <vt:lpstr>Georgia</vt:lpstr>
      <vt:lpstr>Lato Extended</vt:lpstr>
      <vt:lpstr>Times New Roman</vt:lpstr>
      <vt:lpstr>Wingdings</vt:lpstr>
      <vt:lpstr>University of Melbourne</vt:lpstr>
      <vt:lpstr>University of Melbourne Patterns</vt:lpstr>
      <vt:lpstr>University of Melbourne-Layout B</vt:lpstr>
      <vt:lpstr>University of Melbourne</vt:lpstr>
      <vt:lpstr>PowerPoint Presentation</vt:lpstr>
      <vt:lpstr>“Getting to know you…”</vt:lpstr>
      <vt:lpstr>PowerPoint Presentation</vt:lpstr>
      <vt:lpstr>PowerPoint Presentation</vt:lpstr>
      <vt:lpstr>Semester 1 timetable 2026 Time Edit version</vt:lpstr>
      <vt:lpstr>Staff</vt:lpstr>
      <vt:lpstr>PowerPoint Presentation</vt:lpstr>
      <vt:lpstr>Research Project (PSYC90112) </vt:lpstr>
      <vt:lpstr>Research Project (PSYC90112) </vt:lpstr>
      <vt:lpstr>Advanced Design &amp; Data Analysis (PSYC40005)</vt:lpstr>
      <vt:lpstr>Ethics &amp; Psychological Practice (PSYC90110)</vt:lpstr>
      <vt:lpstr>Wellbeing in Practice (PSYC90111)</vt:lpstr>
      <vt:lpstr>PowerPoint Presentation</vt:lpstr>
      <vt:lpstr>PowerPoint Presentation</vt:lpstr>
      <vt:lpstr>Attitude &amp; Behaviour Change (PSYC90102) *MAP </vt:lpstr>
      <vt:lpstr>Professional Psychology Skills 1 (PSYC90113) 18.75CP</vt:lpstr>
      <vt:lpstr>PowerPoint Presentation</vt:lpstr>
      <vt:lpstr>PowerPoint Presentation</vt:lpstr>
      <vt:lpstr>PowerPoint Presentation</vt:lpstr>
      <vt:lpstr>Introduction to Assessment and Diagnosis (PSYC90011) 6.25CP  completes 4th year program   Summer Semester</vt:lpstr>
      <vt:lpstr>Adult Psychopathology (PSYC90031) 6.25CP             Summer Semester</vt:lpstr>
      <vt:lpstr>Professional Psychology Skills 2 (PSYC90114)</vt:lpstr>
      <vt:lpstr>PowerPoint Presentation</vt:lpstr>
      <vt:lpstr>Basic Interventions (PSYC90006) 6.25CP </vt:lpstr>
      <vt:lpstr>Cognitive-Behaviour Therapy (PSYC90007) 6.25CP </vt:lpstr>
      <vt:lpstr>Child Psychopathology (PSYC90023) 6.25CP MPsych(Clin)</vt:lpstr>
      <vt:lpstr>Mental Health Issues Across the Lifespan (PSYC90010) 6.25CP </vt:lpstr>
      <vt:lpstr>Placement Program – second year </vt:lpstr>
      <vt:lpstr>Placement program – student reflections</vt:lpstr>
      <vt:lpstr>Development over the course - professional competencies (came into effect 01/12/2025)</vt:lpstr>
      <vt:lpstr>Pre-Placement Student compliance checks</vt:lpstr>
      <vt:lpstr>Professional Psychology Placement 1 (PSYC90115)</vt:lpstr>
      <vt:lpstr>Semester 2, 2027</vt:lpstr>
      <vt:lpstr>PowerPoint Presentation</vt:lpstr>
      <vt:lpstr>PowerPoint Presentation</vt:lpstr>
      <vt:lpstr>Post MPP: 5+1 Internship summary   (once the INPP-76 internship plan is approved)</vt:lpstr>
      <vt:lpstr>Individual &amp; Cultural Diversity (PSYC90009) 6.25CP </vt:lpstr>
      <vt:lpstr> </vt:lpstr>
      <vt:lpstr>Student Perspective </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Margaret Osborne</dc:creator>
  <cp:lastModifiedBy>Margaret Osborne</cp:lastModifiedBy>
  <cp:revision>3</cp:revision>
  <cp:lastPrinted>2021-02-24T01:36:19Z</cp:lastPrinted>
  <dcterms:created xsi:type="dcterms:W3CDTF">2020-08-04T01:58:51Z</dcterms:created>
  <dcterms:modified xsi:type="dcterms:W3CDTF">2026-02-24T04:31:48Z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0x010100E03881352D7E9B44A151FCE2670E0DD9</vt:lpwstr>
  </property>
  <property fmtid="{D5CDD505-2E9C-101B-9397-08002B2CF9AE}" pid="3" name="Order">
    <vt:r8>22762900</vt:r8>
  </property>
  <property fmtid="{D5CDD505-2E9C-101B-9397-08002B2CF9AE}" pid="4" name="ComplianceAssetId">
    <vt:lpwstr/>
  </property>
  <property fmtid="{D5CDD505-2E9C-101B-9397-08002B2CF9AE}" pid="5" name="_ExtendedDescription">
    <vt:lpwstr/>
  </property>
  <property fmtid="{D5CDD505-2E9C-101B-9397-08002B2CF9AE}" pid="6" name="MediaServiceImageTags">
    <vt:lpwstr/>
  </property>
</Properties>
</file>