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TAN Harmoni" charset="1" panose="00000000000000000000"/>
      <p:regular r:id="rId15"/>
    </p:embeddedFont>
    <p:embeddedFont>
      <p:font typeface="Montserrat Bold" charset="1" panose="00000800000000000000"/>
      <p:regular r:id="rId16"/>
    </p:embeddedFont>
    <p:embeddedFont>
      <p:font typeface="Burgues Script" charset="1" panose="02000507000000020004"/>
      <p:regular r:id="rId17"/>
    </p:embeddedFont>
    <p:embeddedFont>
      <p:font typeface="Courier Prime" charset="1" panose="00000509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font" Target="fonts/font15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ustomXml" Target="../customXml/item1.xml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jpeg" Type="http://schemas.openxmlformats.org/officeDocument/2006/relationships/image"/><Relationship Id="rId5" Target="../media/image5.jpe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4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4.pn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jpeg" Type="http://schemas.openxmlformats.org/officeDocument/2006/relationships/image"/><Relationship Id="rId4" Target="../media/image21.png" Type="http://schemas.openxmlformats.org/officeDocument/2006/relationships/image"/><Relationship Id="rId5" Target="../media/image4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12" Target="../media/image30.png" Type="http://schemas.openxmlformats.org/officeDocument/2006/relationships/image"/><Relationship Id="rId13" Target="../media/image31.png" Type="http://schemas.openxmlformats.org/officeDocument/2006/relationships/image"/><Relationship Id="rId14" Target="../media/image32.png" Type="http://schemas.openxmlformats.org/officeDocument/2006/relationships/image"/><Relationship Id="rId15" Target="../media/image33.png" Type="http://schemas.openxmlformats.org/officeDocument/2006/relationships/image"/><Relationship Id="rId16" Target="../media/image34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1.jpeg" Type="http://schemas.openxmlformats.org/officeDocument/2006/relationships/image"/><Relationship Id="rId6" Target="../media/image4.pn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1538" y="5143500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040945" y="2259974"/>
            <a:ext cx="12907964" cy="7268117"/>
            <a:chOff x="0" y="0"/>
            <a:chExt cx="17210618" cy="969082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5529143" y="2116528"/>
              <a:ext cx="9361990" cy="27222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556"/>
                </a:lnSpc>
              </a:pPr>
              <a:r>
                <a:rPr lang="en-US" sz="14267">
                  <a:solidFill>
                    <a:srgbClr val="F3F5EE"/>
                  </a:solidFill>
                  <a:latin typeface="TAN Harmoni"/>
                  <a:ea typeface="TAN Harmoni"/>
                  <a:cs typeface="TAN Harmoni"/>
                  <a:sym typeface="TAN Harmoni"/>
                </a:rPr>
                <a:t>SYCHOLOGY</a:t>
              </a:r>
            </a:p>
          </p:txBody>
        </p:sp>
        <p:grpSp>
          <p:nvGrpSpPr>
            <p:cNvPr name="Group 6" id="6"/>
            <p:cNvGrpSpPr/>
            <p:nvPr/>
          </p:nvGrpSpPr>
          <p:grpSpPr>
            <a:xfrm rot="0">
              <a:off x="5152267" y="0"/>
              <a:ext cx="7269580" cy="1953292"/>
              <a:chOff x="0" y="0"/>
              <a:chExt cx="974372" cy="26180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974372" cy="261808"/>
              </a:xfrm>
              <a:custGeom>
                <a:avLst/>
                <a:gdLst/>
                <a:ahLst/>
                <a:cxnLst/>
                <a:rect r="r" b="b" t="t" l="l"/>
                <a:pathLst>
                  <a:path h="261808" w="974372">
                    <a:moveTo>
                      <a:pt x="487186" y="0"/>
                    </a:moveTo>
                    <a:cubicBezTo>
                      <a:pt x="218121" y="0"/>
                      <a:pt x="0" y="58608"/>
                      <a:pt x="0" y="130904"/>
                    </a:cubicBezTo>
                    <a:cubicBezTo>
                      <a:pt x="0" y="203200"/>
                      <a:pt x="218121" y="261808"/>
                      <a:pt x="487186" y="261808"/>
                    </a:cubicBezTo>
                    <a:cubicBezTo>
                      <a:pt x="756252" y="261808"/>
                      <a:pt x="974372" y="203200"/>
                      <a:pt x="974372" y="130904"/>
                    </a:cubicBezTo>
                    <a:cubicBezTo>
                      <a:pt x="974372" y="58608"/>
                      <a:pt x="756252" y="0"/>
                      <a:pt x="487186" y="0"/>
                    </a:cubicBezTo>
                    <a:close/>
                  </a:path>
                </a:pathLst>
              </a:custGeom>
              <a:solidFill>
                <a:srgbClr val="172D51"/>
              </a:solidFill>
              <a:ln w="19050" cap="sq">
                <a:solidFill>
                  <a:srgbClr val="F5F7F0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91347" y="-13556"/>
                <a:ext cx="791677" cy="2508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b="true" sz="2399">
                    <a:solidFill>
                      <a:srgbClr val="F5F7F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MELBOURNE UNIVERSITY</a:t>
                </a: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0" y="1862471"/>
              <a:ext cx="5053864" cy="39447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91"/>
                </a:lnSpc>
              </a:pPr>
              <a:r>
                <a:rPr lang="en-US" sz="23817">
                  <a:solidFill>
                    <a:srgbClr val="F3F5EE"/>
                  </a:solidFill>
                  <a:latin typeface="Burgues Script"/>
                  <a:ea typeface="Burgues Script"/>
                  <a:cs typeface="Burgues Script"/>
                  <a:sym typeface="Burgues Script"/>
                </a:rPr>
                <a:t>P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921342" y="4534826"/>
              <a:ext cx="11289276" cy="27163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533"/>
                </a:lnSpc>
              </a:pPr>
              <a:r>
                <a:rPr lang="en-US" sz="14238">
                  <a:solidFill>
                    <a:srgbClr val="F3F5EE"/>
                  </a:solidFill>
                  <a:latin typeface="TAN Harmoni"/>
                  <a:ea typeface="TAN Harmoni"/>
                  <a:cs typeface="TAN Harmoni"/>
                  <a:sym typeface="TAN Harmoni"/>
                </a:rPr>
                <a:t>SSOCIATION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-887992">
              <a:off x="861670" y="5165989"/>
              <a:ext cx="5053864" cy="39447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91"/>
                </a:lnSpc>
              </a:pPr>
              <a:r>
                <a:rPr lang="en-US" sz="23817">
                  <a:solidFill>
                    <a:srgbClr val="F3F5EE"/>
                  </a:solidFill>
                  <a:latin typeface="Burgues Script"/>
                  <a:ea typeface="Burgues Script"/>
                  <a:cs typeface="Burgues Script"/>
                  <a:sym typeface="Burgues Script"/>
                </a:rPr>
                <a:t>A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933160" y="462039"/>
            <a:ext cx="2056649" cy="1970270"/>
          </a:xfrm>
          <a:custGeom>
            <a:avLst/>
            <a:gdLst/>
            <a:ahLst/>
            <a:cxnLst/>
            <a:rect r="r" b="b" t="t" l="l"/>
            <a:pathLst>
              <a:path h="1970270" w="2056649">
                <a:moveTo>
                  <a:pt x="0" y="0"/>
                </a:moveTo>
                <a:lnTo>
                  <a:pt x="2056649" y="0"/>
                </a:lnTo>
                <a:lnTo>
                  <a:pt x="2056649" y="1970270"/>
                </a:lnTo>
                <a:lnTo>
                  <a:pt x="0" y="197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1538" y="5143500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0" t="-108216" r="0" b="-10821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85650">
            <a:off x="1837649" y="1893916"/>
            <a:ext cx="16058471" cy="10698956"/>
          </a:xfrm>
          <a:custGeom>
            <a:avLst/>
            <a:gdLst/>
            <a:ahLst/>
            <a:cxnLst/>
            <a:rect r="r" b="b" t="t" l="l"/>
            <a:pathLst>
              <a:path h="10698956" w="16058471">
                <a:moveTo>
                  <a:pt x="0" y="0"/>
                </a:moveTo>
                <a:lnTo>
                  <a:pt x="16058471" y="0"/>
                </a:lnTo>
                <a:lnTo>
                  <a:pt x="16058471" y="10698956"/>
                </a:lnTo>
                <a:lnTo>
                  <a:pt x="0" y="10698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398035">
            <a:off x="4457503" y="5494705"/>
            <a:ext cx="5428324" cy="1556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34"/>
              </a:lnSpc>
            </a:pPr>
            <a:r>
              <a:rPr lang="en-US" sz="11030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ROWTH</a:t>
            </a:r>
          </a:p>
        </p:txBody>
      </p:sp>
      <p:grpSp>
        <p:nvGrpSpPr>
          <p:cNvPr name="Group 6" id="6"/>
          <p:cNvGrpSpPr/>
          <p:nvPr/>
        </p:nvGrpSpPr>
        <p:grpSpPr>
          <a:xfrm rot="-398035">
            <a:off x="3075336" y="4464511"/>
            <a:ext cx="4215090" cy="1132569"/>
            <a:chOff x="0" y="0"/>
            <a:chExt cx="974372" cy="2618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74372" cy="261808"/>
            </a:xfrm>
            <a:custGeom>
              <a:avLst/>
              <a:gdLst/>
              <a:ahLst/>
              <a:cxnLst/>
              <a:rect r="r" b="b" t="t" l="l"/>
              <a:pathLst>
                <a:path h="261808" w="974372">
                  <a:moveTo>
                    <a:pt x="487186" y="0"/>
                  </a:moveTo>
                  <a:cubicBezTo>
                    <a:pt x="218121" y="0"/>
                    <a:pt x="0" y="58608"/>
                    <a:pt x="0" y="130904"/>
                  </a:cubicBezTo>
                  <a:cubicBezTo>
                    <a:pt x="0" y="203200"/>
                    <a:pt x="218121" y="261808"/>
                    <a:pt x="487186" y="261808"/>
                  </a:cubicBezTo>
                  <a:cubicBezTo>
                    <a:pt x="756252" y="261808"/>
                    <a:pt x="974372" y="203200"/>
                    <a:pt x="974372" y="130904"/>
                  </a:cubicBezTo>
                  <a:cubicBezTo>
                    <a:pt x="974372" y="58608"/>
                    <a:pt x="756252" y="0"/>
                    <a:pt x="487186" y="0"/>
                  </a:cubicBezTo>
                  <a:close/>
                </a:path>
              </a:pathLst>
            </a:custGeom>
            <a:solidFill>
              <a:srgbClr val="172D51"/>
            </a:solidFill>
            <a:ln w="19050" cap="sq">
              <a:solidFill>
                <a:srgbClr val="F5F7F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91347" y="-13556"/>
              <a:ext cx="791677" cy="250819"/>
            </a:xfrm>
            <a:prstGeom prst="rect">
              <a:avLst/>
            </a:prstGeom>
          </p:spPr>
          <p:txBody>
            <a:bodyPr anchor="ctr" rtlCol="false" tIns="39274" lIns="39274" bIns="39274" rIns="39274"/>
            <a:lstStyle/>
            <a:p>
              <a:pPr algn="ctr" marL="0" indent="0" lvl="0">
                <a:lnSpc>
                  <a:spcPts val="3359"/>
                </a:lnSpc>
                <a:spcBef>
                  <a:spcPct val="0"/>
                </a:spcBef>
              </a:pPr>
              <a:r>
                <a:rPr lang="en-US" b="true" sz="2399">
                  <a:solidFill>
                    <a:srgbClr val="F5F7F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CHARTING OUR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-1115261">
            <a:off x="1208665" y="5467841"/>
            <a:ext cx="3448832" cy="2492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553"/>
              </a:lnSpc>
            </a:pPr>
            <a:r>
              <a:rPr lang="en-US" sz="21670">
                <a:solidFill>
                  <a:srgbClr val="023870"/>
                </a:solidFill>
                <a:latin typeface="Burgues Script"/>
                <a:ea typeface="Burgues Script"/>
                <a:cs typeface="Burgues Script"/>
                <a:sym typeface="Burgues Script"/>
              </a:rPr>
              <a:t>g</a:t>
            </a:r>
          </a:p>
        </p:txBody>
      </p:sp>
      <p:sp>
        <p:nvSpPr>
          <p:cNvPr name="AutoShape 10" id="10"/>
          <p:cNvSpPr/>
          <p:nvPr/>
        </p:nvSpPr>
        <p:spPr>
          <a:xfrm flipH="true" flipV="true">
            <a:off x="14164354" y="10119938"/>
            <a:ext cx="134363" cy="156471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-442121">
            <a:off x="10284882" y="2808437"/>
            <a:ext cx="495286" cy="604929"/>
          </a:xfrm>
          <a:custGeom>
            <a:avLst/>
            <a:gdLst/>
            <a:ahLst/>
            <a:cxnLst/>
            <a:rect r="r" b="b" t="t" l="l"/>
            <a:pathLst>
              <a:path h="604929" w="495286">
                <a:moveTo>
                  <a:pt x="0" y="0"/>
                </a:moveTo>
                <a:lnTo>
                  <a:pt x="495286" y="0"/>
                </a:lnTo>
                <a:lnTo>
                  <a:pt x="495286" y="604929"/>
                </a:lnTo>
                <a:lnTo>
                  <a:pt x="0" y="60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42121">
            <a:off x="10430783" y="3818757"/>
            <a:ext cx="495286" cy="604929"/>
          </a:xfrm>
          <a:custGeom>
            <a:avLst/>
            <a:gdLst/>
            <a:ahLst/>
            <a:cxnLst/>
            <a:rect r="r" b="b" t="t" l="l"/>
            <a:pathLst>
              <a:path h="604929" w="495286">
                <a:moveTo>
                  <a:pt x="0" y="0"/>
                </a:moveTo>
                <a:lnTo>
                  <a:pt x="495286" y="0"/>
                </a:lnTo>
                <a:lnTo>
                  <a:pt x="495286" y="604929"/>
                </a:lnTo>
                <a:lnTo>
                  <a:pt x="0" y="60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42121">
            <a:off x="10569272" y="5454818"/>
            <a:ext cx="495286" cy="604929"/>
          </a:xfrm>
          <a:custGeom>
            <a:avLst/>
            <a:gdLst/>
            <a:ahLst/>
            <a:cxnLst/>
            <a:rect r="r" b="b" t="t" l="l"/>
            <a:pathLst>
              <a:path h="604929" w="495286">
                <a:moveTo>
                  <a:pt x="0" y="0"/>
                </a:moveTo>
                <a:lnTo>
                  <a:pt x="495285" y="0"/>
                </a:lnTo>
                <a:lnTo>
                  <a:pt x="495285" y="604929"/>
                </a:lnTo>
                <a:lnTo>
                  <a:pt x="0" y="60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442121">
            <a:off x="10715173" y="6618109"/>
            <a:ext cx="495286" cy="604929"/>
          </a:xfrm>
          <a:custGeom>
            <a:avLst/>
            <a:gdLst/>
            <a:ahLst/>
            <a:cxnLst/>
            <a:rect r="r" b="b" t="t" l="l"/>
            <a:pathLst>
              <a:path h="604929" w="495286">
                <a:moveTo>
                  <a:pt x="0" y="0"/>
                </a:moveTo>
                <a:lnTo>
                  <a:pt x="495286" y="0"/>
                </a:lnTo>
                <a:lnTo>
                  <a:pt x="495286" y="604929"/>
                </a:lnTo>
                <a:lnTo>
                  <a:pt x="0" y="60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933160" y="462039"/>
            <a:ext cx="2056649" cy="1970270"/>
          </a:xfrm>
          <a:custGeom>
            <a:avLst/>
            <a:gdLst/>
            <a:ahLst/>
            <a:cxnLst/>
            <a:rect r="r" b="b" t="t" l="l"/>
            <a:pathLst>
              <a:path h="1970270" w="2056649">
                <a:moveTo>
                  <a:pt x="0" y="0"/>
                </a:moveTo>
                <a:lnTo>
                  <a:pt x="2056649" y="0"/>
                </a:lnTo>
                <a:lnTo>
                  <a:pt x="2056649" y="1970270"/>
                </a:lnTo>
                <a:lnTo>
                  <a:pt x="0" y="1970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442121">
            <a:off x="10853662" y="8286224"/>
            <a:ext cx="495286" cy="604929"/>
          </a:xfrm>
          <a:custGeom>
            <a:avLst/>
            <a:gdLst/>
            <a:ahLst/>
            <a:cxnLst/>
            <a:rect r="r" b="b" t="t" l="l"/>
            <a:pathLst>
              <a:path h="604929" w="495286">
                <a:moveTo>
                  <a:pt x="0" y="0"/>
                </a:moveTo>
                <a:lnTo>
                  <a:pt x="495285" y="0"/>
                </a:lnTo>
                <a:lnTo>
                  <a:pt x="495285" y="604929"/>
                </a:lnTo>
                <a:lnTo>
                  <a:pt x="0" y="60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76534">
            <a:off x="938715" y="4789861"/>
            <a:ext cx="9158849" cy="6102083"/>
          </a:xfrm>
          <a:custGeom>
            <a:avLst/>
            <a:gdLst/>
            <a:ahLst/>
            <a:cxnLst/>
            <a:rect r="r" b="b" t="t" l="l"/>
            <a:pathLst>
              <a:path h="6102083" w="9158849">
                <a:moveTo>
                  <a:pt x="0" y="0"/>
                </a:moveTo>
                <a:lnTo>
                  <a:pt x="9158849" y="0"/>
                </a:lnTo>
                <a:lnTo>
                  <a:pt x="9158849" y="6102084"/>
                </a:lnTo>
                <a:lnTo>
                  <a:pt x="0" y="6102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214608">
            <a:off x="-1005525" y="-1486152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-332232">
            <a:off x="10849201" y="2678458"/>
            <a:ext cx="3761138" cy="71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5158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600+ MEMBERS</a:t>
            </a:r>
          </a:p>
        </p:txBody>
      </p:sp>
      <p:sp>
        <p:nvSpPr>
          <p:cNvPr name="TextBox 20" id="20"/>
          <p:cNvSpPr txBox="true"/>
          <p:nvPr/>
        </p:nvSpPr>
        <p:spPr>
          <a:xfrm rot="-382760">
            <a:off x="11249027" y="3566514"/>
            <a:ext cx="4609072" cy="160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9"/>
              </a:lnSpc>
            </a:pPr>
            <a:r>
              <a:rPr lang="en-US" sz="5158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30+ SUBCOMMITTEE MEMBERS</a:t>
            </a:r>
          </a:p>
        </p:txBody>
      </p:sp>
      <p:sp>
        <p:nvSpPr>
          <p:cNvPr name="TextBox 21" id="21"/>
          <p:cNvSpPr txBox="true"/>
          <p:nvPr/>
        </p:nvSpPr>
        <p:spPr>
          <a:xfrm rot="-357339">
            <a:off x="11351595" y="5199218"/>
            <a:ext cx="4988530" cy="874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9"/>
              </a:lnSpc>
            </a:pPr>
            <a:r>
              <a:rPr lang="en-US" sz="5158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20+ EVENTS PER YEAR</a:t>
            </a:r>
          </a:p>
        </p:txBody>
      </p:sp>
      <p:sp>
        <p:nvSpPr>
          <p:cNvPr name="TextBox 22" id="22"/>
          <p:cNvSpPr txBox="true"/>
          <p:nvPr/>
        </p:nvSpPr>
        <p:spPr>
          <a:xfrm rot="-357339">
            <a:off x="11535546" y="6239211"/>
            <a:ext cx="4988530" cy="160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9"/>
              </a:lnSpc>
            </a:pPr>
            <a:r>
              <a:rPr lang="en-US" sz="5158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3000+ FOLLOWERS ON INSTAGRAM</a:t>
            </a:r>
          </a:p>
        </p:txBody>
      </p:sp>
      <p:sp>
        <p:nvSpPr>
          <p:cNvPr name="TextBox 23" id="23"/>
          <p:cNvSpPr txBox="true"/>
          <p:nvPr/>
        </p:nvSpPr>
        <p:spPr>
          <a:xfrm rot="-357339">
            <a:off x="11674034" y="7907327"/>
            <a:ext cx="4988530" cy="160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9"/>
              </a:lnSpc>
            </a:pPr>
            <a:r>
              <a:rPr lang="en-US" sz="5158">
                <a:solidFill>
                  <a:srgbClr val="023870"/>
                </a:solidFill>
                <a:latin typeface="TAN Harmoni"/>
                <a:ea typeface="TAN Harmoni"/>
                <a:cs typeface="TAN Harmoni"/>
                <a:sym typeface="TAN Harmoni"/>
              </a:rPr>
              <a:t>AFFILIATED WITH UMSU, MSPS &amp; MDHS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70795" y="279455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-526526">
            <a:off x="14018929" y="3140921"/>
            <a:ext cx="3581411" cy="4476763"/>
            <a:chOff x="0" y="0"/>
            <a:chExt cx="6350000" cy="7937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AB777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5"/>
              <a:stretch>
                <a:fillRect l="-1500" t="0" r="-150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139337">
            <a:off x="10821458" y="3192038"/>
            <a:ext cx="3581411" cy="4476763"/>
            <a:chOff x="0" y="0"/>
            <a:chExt cx="6350000" cy="7937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754C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6"/>
              <a:stretch>
                <a:fillRect l="0" t="-1720" r="0" b="-172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518240" y="3215989"/>
            <a:ext cx="3581411" cy="4476763"/>
            <a:chOff x="0" y="0"/>
            <a:chExt cx="6350000" cy="7937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91352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7"/>
              <a:stretch>
                <a:fillRect l="-1503" t="0" r="-1503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sp>
        <p:nvSpPr>
          <p:cNvPr name="AutoShape 16" id="16"/>
          <p:cNvSpPr/>
          <p:nvPr/>
        </p:nvSpPr>
        <p:spPr>
          <a:xfrm flipV="true">
            <a:off x="1464179" y="8869073"/>
            <a:ext cx="0" cy="1096572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776985" y="8907173"/>
            <a:ext cx="15800711" cy="215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9"/>
              </a:lnSpc>
            </a:pPr>
            <a:r>
              <a:rPr lang="en-US" sz="3907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To provide students of psychology and those interested in the field with social opportunities.</a:t>
            </a:r>
          </a:p>
          <a:p>
            <a:pPr algn="l">
              <a:lnSpc>
                <a:spcPts val="4219"/>
              </a:lnSpc>
            </a:pPr>
          </a:p>
          <a:p>
            <a:pPr algn="l">
              <a:lnSpc>
                <a:spcPts val="421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6606571" y="1152525"/>
            <a:ext cx="5074857" cy="144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SOCIALS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336007">
            <a:off x="729316" y="3280446"/>
            <a:ext cx="3473736" cy="4342170"/>
            <a:chOff x="0" y="0"/>
            <a:chExt cx="6350000" cy="7937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399ED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9"/>
              <a:stretch>
                <a:fillRect l="-15014" t="0" r="-15014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-393531">
            <a:off x="4144728" y="3418295"/>
            <a:ext cx="3456983" cy="4321228"/>
            <a:chOff x="0" y="0"/>
            <a:chExt cx="6350000" cy="79375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D2A8C6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16325" t="0" r="-12727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71216" y="7931884"/>
            <a:ext cx="6747024" cy="457163"/>
            <a:chOff x="0" y="0"/>
            <a:chExt cx="1776994" cy="12040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76994" cy="120405"/>
            </a:xfrm>
            <a:custGeom>
              <a:avLst/>
              <a:gdLst/>
              <a:ahLst/>
              <a:cxnLst/>
              <a:rect r="r" b="b" t="t" l="l"/>
              <a:pathLst>
                <a:path h="120405" w="1776994">
                  <a:moveTo>
                    <a:pt x="0" y="0"/>
                  </a:moveTo>
                  <a:lnTo>
                    <a:pt x="1776994" y="0"/>
                  </a:lnTo>
                  <a:lnTo>
                    <a:pt x="1776994" y="120405"/>
                  </a:lnTo>
                  <a:lnTo>
                    <a:pt x="0" y="12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FEBE2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1776994" cy="1489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-566891" y="7865209"/>
            <a:ext cx="9423239" cy="523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SEMESTER ONE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570795" y="7865209"/>
            <a:ext cx="9423239" cy="523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SEMESTER TWO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7518240" y="7931884"/>
            <a:ext cx="3581411" cy="457163"/>
            <a:chOff x="0" y="0"/>
            <a:chExt cx="943252" cy="120405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943252" cy="120405"/>
            </a:xfrm>
            <a:custGeom>
              <a:avLst/>
              <a:gdLst/>
              <a:ahLst/>
              <a:cxnLst/>
              <a:rect r="r" b="b" t="t" l="l"/>
              <a:pathLst>
                <a:path h="120405" w="943252">
                  <a:moveTo>
                    <a:pt x="0" y="0"/>
                  </a:moveTo>
                  <a:lnTo>
                    <a:pt x="943252" y="0"/>
                  </a:lnTo>
                  <a:lnTo>
                    <a:pt x="943252" y="120405"/>
                  </a:lnTo>
                  <a:lnTo>
                    <a:pt x="0" y="12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FEBE2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28575"/>
              <a:ext cx="943252" cy="1489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234123">
            <a:off x="14044962" y="3134450"/>
            <a:ext cx="3434789" cy="4293487"/>
            <a:chOff x="0" y="0"/>
            <a:chExt cx="6350000" cy="7937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7C7D92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3"/>
              <a:stretch>
                <a:fillRect l="-1386" t="0" r="-138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208242">
            <a:off x="822363" y="3118849"/>
            <a:ext cx="3434789" cy="4293487"/>
            <a:chOff x="0" y="0"/>
            <a:chExt cx="6350000" cy="7937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374A2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4"/>
              <a:stretch>
                <a:fillRect l="0" t="-1720" r="0" b="-172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238225">
            <a:off x="10709082" y="3132581"/>
            <a:ext cx="3434789" cy="4293487"/>
            <a:chOff x="0" y="0"/>
            <a:chExt cx="6350000" cy="7937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99C3E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5"/>
              <a:stretch>
                <a:fillRect l="0" t="-1347" r="0" b="-1347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891" y="8485673"/>
            <a:ext cx="16510927" cy="1801327"/>
            <a:chOff x="0" y="0"/>
            <a:chExt cx="22014569" cy="2401770"/>
          </a:xfrm>
        </p:grpSpPr>
        <p:sp>
          <p:nvSpPr>
            <p:cNvPr name="AutoShape 16" id="16"/>
            <p:cNvSpPr/>
            <p:nvPr/>
          </p:nvSpPr>
          <p:spPr>
            <a:xfrm flipV="true">
              <a:off x="25400" y="0"/>
              <a:ext cx="0" cy="2093959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7" id="17"/>
            <p:cNvSpPr txBox="true"/>
            <p:nvPr/>
          </p:nvSpPr>
          <p:spPr>
            <a:xfrm rot="0">
              <a:off x="452267" y="28575"/>
              <a:ext cx="21562302" cy="2373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63"/>
                </a:lnSpc>
              </a:pPr>
              <a:r>
                <a:rPr lang="en-US" sz="3207">
                  <a:solidFill>
                    <a:srgbClr val="F3F5EE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To assist students through lectures and navigating potential job opportunities, volunteer work and other opportunities available to undergraduates in the field of psychology.</a:t>
              </a:r>
            </a:p>
            <a:p>
              <a:pPr algn="l">
                <a:lnSpc>
                  <a:spcPts val="3463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606571" y="1152525"/>
            <a:ext cx="5074857" cy="144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EDUCATION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570795" y="279455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118830">
            <a:off x="4118934" y="3076888"/>
            <a:ext cx="3434789" cy="4293487"/>
            <a:chOff x="0" y="0"/>
            <a:chExt cx="6350000" cy="7937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BAC0CA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9"/>
              <a:stretch>
                <a:fillRect l="-1738" t="0" r="-1738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-208242">
            <a:off x="7426605" y="3122586"/>
            <a:ext cx="3434789" cy="4293487"/>
            <a:chOff x="0" y="0"/>
            <a:chExt cx="6350000" cy="79375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1" y="12700"/>
              <a:ext cx="6339841" cy="7924802"/>
            </a:xfrm>
            <a:custGeom>
              <a:avLst/>
              <a:gdLst/>
              <a:ahLst/>
              <a:cxnLst/>
              <a:rect r="r" b="b" t="t" l="l"/>
              <a:pathLst>
                <a:path h="7924802" w="6339841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rgbClr val="D15F40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5459730" y="0"/>
                  </a:lnTo>
                  <a:lnTo>
                    <a:pt x="5459730" y="7045960"/>
                  </a:lnTo>
                  <a:lnTo>
                    <a:pt x="0" y="7045960"/>
                  </a:lnTo>
                  <a:close/>
                </a:path>
              </a:pathLst>
            </a:custGeom>
            <a:blipFill>
              <a:blip r:embed="rId10"/>
              <a:stretch>
                <a:fillRect l="-14409" t="0" r="-14409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445770" y="445770"/>
              <a:ext cx="5459730" cy="7045960"/>
            </a:xfrm>
            <a:custGeom>
              <a:avLst/>
              <a:gdLst/>
              <a:ahLst/>
              <a:cxnLst/>
              <a:rect r="r" b="b" t="t" l="l"/>
              <a:pathLst>
                <a:path h="7045960" w="545973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3F5EE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4045769" y="7512366"/>
            <a:ext cx="6747024" cy="457163"/>
            <a:chOff x="0" y="0"/>
            <a:chExt cx="1776994" cy="12040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776994" cy="120405"/>
            </a:xfrm>
            <a:custGeom>
              <a:avLst/>
              <a:gdLst/>
              <a:ahLst/>
              <a:cxnLst/>
              <a:rect r="r" b="b" t="t" l="l"/>
              <a:pathLst>
                <a:path h="120405" w="1776994">
                  <a:moveTo>
                    <a:pt x="0" y="0"/>
                  </a:moveTo>
                  <a:lnTo>
                    <a:pt x="1776994" y="0"/>
                  </a:lnTo>
                  <a:lnTo>
                    <a:pt x="1776994" y="120405"/>
                  </a:lnTo>
                  <a:lnTo>
                    <a:pt x="0" y="12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FEBE2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776994" cy="1489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2588176" y="7473155"/>
            <a:ext cx="9423239" cy="523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SEMESTER ONE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733525" y="7473155"/>
            <a:ext cx="2741414" cy="523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SEMESTER TWO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0792793" y="7512366"/>
            <a:ext cx="6747024" cy="457163"/>
            <a:chOff x="0" y="0"/>
            <a:chExt cx="1776994" cy="12040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776994" cy="120405"/>
            </a:xfrm>
            <a:custGeom>
              <a:avLst/>
              <a:gdLst/>
              <a:ahLst/>
              <a:cxnLst/>
              <a:rect r="r" b="b" t="t" l="l"/>
              <a:pathLst>
                <a:path h="120405" w="1776994">
                  <a:moveTo>
                    <a:pt x="0" y="0"/>
                  </a:moveTo>
                  <a:lnTo>
                    <a:pt x="1776994" y="0"/>
                  </a:lnTo>
                  <a:lnTo>
                    <a:pt x="1776994" y="120405"/>
                  </a:lnTo>
                  <a:lnTo>
                    <a:pt x="0" y="12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FEBE2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28575"/>
              <a:ext cx="1776994" cy="1489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531907">
            <a:off x="880812" y="-194617"/>
            <a:ext cx="6012672" cy="11897104"/>
            <a:chOff x="0" y="0"/>
            <a:chExt cx="2620010" cy="5184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2" r="0" b="-2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426922" y="3547414"/>
            <a:ext cx="8345549" cy="3192172"/>
          </a:xfrm>
          <a:custGeom>
            <a:avLst/>
            <a:gdLst/>
            <a:ahLst/>
            <a:cxnLst/>
            <a:rect r="r" b="b" t="t" l="l"/>
            <a:pathLst>
              <a:path h="3192172" w="8345549">
                <a:moveTo>
                  <a:pt x="0" y="0"/>
                </a:moveTo>
                <a:lnTo>
                  <a:pt x="8345549" y="0"/>
                </a:lnTo>
                <a:lnTo>
                  <a:pt x="8345549" y="3192172"/>
                </a:lnTo>
                <a:lnTo>
                  <a:pt x="0" y="319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485298">
            <a:off x="1884839" y="7796367"/>
            <a:ext cx="5181234" cy="3086100"/>
            <a:chOff x="0" y="0"/>
            <a:chExt cx="1364605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64605" cy="812800"/>
            </a:xfrm>
            <a:custGeom>
              <a:avLst/>
              <a:gdLst/>
              <a:ahLst/>
              <a:cxnLst/>
              <a:rect r="r" b="b" t="t" l="l"/>
              <a:pathLst>
                <a:path h="812800" w="1364605">
                  <a:moveTo>
                    <a:pt x="0" y="0"/>
                  </a:moveTo>
                  <a:lnTo>
                    <a:pt x="1364605" y="0"/>
                  </a:lnTo>
                  <a:lnTo>
                    <a:pt x="136460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A1014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364605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7" id="17"/>
          <p:cNvSpPr/>
          <p:nvPr/>
        </p:nvSpPr>
        <p:spPr>
          <a:xfrm flipV="true">
            <a:off x="2445708" y="8138376"/>
            <a:ext cx="0" cy="168020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2647597" y="8176476"/>
            <a:ext cx="8800523" cy="2201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3221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To build a network within the broader student community through communicative media and </a:t>
            </a:r>
          </a:p>
          <a:p>
            <a:pPr algn="l">
              <a:lnSpc>
                <a:spcPts val="3479"/>
              </a:lnSpc>
            </a:pPr>
            <a:r>
              <a:rPr lang="en-US" sz="3221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merchandise design.</a:t>
            </a:r>
          </a:p>
          <a:p>
            <a:pPr algn="l">
              <a:lnSpc>
                <a:spcPts val="3479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6606571" y="1152525"/>
            <a:ext cx="5074857" cy="144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MEDIA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570795" y="279455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159190" y="1812715"/>
            <a:ext cx="9943386" cy="10529898"/>
          </a:xfrm>
          <a:custGeom>
            <a:avLst/>
            <a:gdLst/>
            <a:ahLst/>
            <a:cxnLst/>
            <a:rect r="r" b="b" t="t" l="l"/>
            <a:pathLst>
              <a:path h="10529898" w="9943386">
                <a:moveTo>
                  <a:pt x="0" y="0"/>
                </a:moveTo>
                <a:lnTo>
                  <a:pt x="9943386" y="0"/>
                </a:lnTo>
                <a:lnTo>
                  <a:pt x="9943386" y="10529898"/>
                </a:lnTo>
                <a:lnTo>
                  <a:pt x="0" y="10529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555" r="0" b="-155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034966" y="2561762"/>
            <a:ext cx="7874821" cy="10534185"/>
          </a:xfrm>
          <a:custGeom>
            <a:avLst/>
            <a:gdLst/>
            <a:ahLst/>
            <a:cxnLst/>
            <a:rect r="r" b="b" t="t" l="l"/>
            <a:pathLst>
              <a:path h="10534185" w="7874821">
                <a:moveTo>
                  <a:pt x="0" y="0"/>
                </a:moveTo>
                <a:lnTo>
                  <a:pt x="7874821" y="0"/>
                </a:lnTo>
                <a:lnTo>
                  <a:pt x="7874821" y="10534185"/>
                </a:lnTo>
                <a:lnTo>
                  <a:pt x="0" y="10534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555" r="0" b="-1555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52857" y="7311855"/>
            <a:ext cx="14173908" cy="1570971"/>
            <a:chOff x="0" y="0"/>
            <a:chExt cx="18898544" cy="2094628"/>
          </a:xfrm>
        </p:grpSpPr>
        <p:sp>
          <p:nvSpPr>
            <p:cNvPr name="AutoShape 4" id="4"/>
            <p:cNvSpPr/>
            <p:nvPr/>
          </p:nvSpPr>
          <p:spPr>
            <a:xfrm flipV="true">
              <a:off x="25400" y="0"/>
              <a:ext cx="0" cy="2093959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5" id="5"/>
            <p:cNvSpPr txBox="true"/>
            <p:nvPr/>
          </p:nvSpPr>
          <p:spPr>
            <a:xfrm rot="0">
              <a:off x="391777" y="19050"/>
              <a:ext cx="18506768" cy="20755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03"/>
                </a:lnSpc>
              </a:pPr>
              <a:r>
                <a:rPr lang="en-US" sz="3707">
                  <a:solidFill>
                    <a:srgbClr val="F3F5EE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To foster meaningful and signification external brand collaborations in pursuit of benefits for MUPA community.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892344" y="1152525"/>
            <a:ext cx="6503311" cy="144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SPONSORSHIPS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70795" y="279455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654834" y="3558726"/>
            <a:ext cx="13769955" cy="3169548"/>
            <a:chOff x="0" y="0"/>
            <a:chExt cx="18359939" cy="42260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07311" cy="2313880"/>
            </a:xfrm>
            <a:custGeom>
              <a:avLst/>
              <a:gdLst/>
              <a:ahLst/>
              <a:cxnLst/>
              <a:rect r="r" b="b" t="t" l="l"/>
              <a:pathLst>
                <a:path h="2313880" w="1907311">
                  <a:moveTo>
                    <a:pt x="0" y="0"/>
                  </a:moveTo>
                  <a:lnTo>
                    <a:pt x="1907311" y="0"/>
                  </a:lnTo>
                  <a:lnTo>
                    <a:pt x="1907311" y="2313880"/>
                  </a:lnTo>
                  <a:lnTo>
                    <a:pt x="0" y="2313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2131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707794" y="2848464"/>
              <a:ext cx="2449066" cy="1377600"/>
            </a:xfrm>
            <a:custGeom>
              <a:avLst/>
              <a:gdLst/>
              <a:ahLst/>
              <a:cxnLst/>
              <a:rect r="r" b="b" t="t" l="l"/>
              <a:pathLst>
                <a:path h="1377600" w="2449066">
                  <a:moveTo>
                    <a:pt x="0" y="0"/>
                  </a:moveTo>
                  <a:lnTo>
                    <a:pt x="2449066" y="0"/>
                  </a:lnTo>
                  <a:lnTo>
                    <a:pt x="2449066" y="1377599"/>
                  </a:lnTo>
                  <a:lnTo>
                    <a:pt x="0" y="1377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622300" y="329425"/>
              <a:ext cx="1897686" cy="1897686"/>
            </a:xfrm>
            <a:custGeom>
              <a:avLst/>
              <a:gdLst/>
              <a:ahLst/>
              <a:cxnLst/>
              <a:rect r="r" b="b" t="t" l="l"/>
              <a:pathLst>
                <a:path h="1897686" w="1897686">
                  <a:moveTo>
                    <a:pt x="0" y="0"/>
                  </a:moveTo>
                  <a:lnTo>
                    <a:pt x="1897686" y="0"/>
                  </a:lnTo>
                  <a:lnTo>
                    <a:pt x="1897686" y="1897686"/>
                  </a:lnTo>
                  <a:lnTo>
                    <a:pt x="0" y="1897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862120" y="301733"/>
              <a:ext cx="1804050" cy="1804050"/>
            </a:xfrm>
            <a:custGeom>
              <a:avLst/>
              <a:gdLst/>
              <a:ahLst/>
              <a:cxnLst/>
              <a:rect r="r" b="b" t="t" l="l"/>
              <a:pathLst>
                <a:path h="1804050" w="1804050">
                  <a:moveTo>
                    <a:pt x="0" y="0"/>
                  </a:moveTo>
                  <a:lnTo>
                    <a:pt x="1804049" y="0"/>
                  </a:lnTo>
                  <a:lnTo>
                    <a:pt x="1804049" y="1804050"/>
                  </a:lnTo>
                  <a:lnTo>
                    <a:pt x="0" y="1804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058885" y="3130337"/>
              <a:ext cx="3504099" cy="1095726"/>
            </a:xfrm>
            <a:custGeom>
              <a:avLst/>
              <a:gdLst/>
              <a:ahLst/>
              <a:cxnLst/>
              <a:rect r="r" b="b" t="t" l="l"/>
              <a:pathLst>
                <a:path h="1095726" w="3504099">
                  <a:moveTo>
                    <a:pt x="0" y="0"/>
                  </a:moveTo>
                  <a:lnTo>
                    <a:pt x="3504099" y="0"/>
                  </a:lnTo>
                  <a:lnTo>
                    <a:pt x="3504099" y="1095726"/>
                  </a:lnTo>
                  <a:lnTo>
                    <a:pt x="0" y="109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1102776" y="408211"/>
              <a:ext cx="1892112" cy="1591094"/>
            </a:xfrm>
            <a:custGeom>
              <a:avLst/>
              <a:gdLst/>
              <a:ahLst/>
              <a:cxnLst/>
              <a:rect r="r" b="b" t="t" l="l"/>
              <a:pathLst>
                <a:path h="1591094" w="1892112">
                  <a:moveTo>
                    <a:pt x="0" y="0"/>
                  </a:moveTo>
                  <a:lnTo>
                    <a:pt x="1892112" y="0"/>
                  </a:lnTo>
                  <a:lnTo>
                    <a:pt x="1892112" y="1591094"/>
                  </a:lnTo>
                  <a:lnTo>
                    <a:pt x="0" y="159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264815" y="3051426"/>
              <a:ext cx="2944675" cy="1174637"/>
            </a:xfrm>
            <a:custGeom>
              <a:avLst/>
              <a:gdLst/>
              <a:ahLst/>
              <a:cxnLst/>
              <a:rect r="r" b="b" t="t" l="l"/>
              <a:pathLst>
                <a:path h="1174637" w="2944675">
                  <a:moveTo>
                    <a:pt x="0" y="0"/>
                  </a:moveTo>
                  <a:lnTo>
                    <a:pt x="2944675" y="0"/>
                  </a:lnTo>
                  <a:lnTo>
                    <a:pt x="2944675" y="1174637"/>
                  </a:lnTo>
                  <a:lnTo>
                    <a:pt x="0" y="1174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3752586" y="238821"/>
              <a:ext cx="1836237" cy="1836237"/>
            </a:xfrm>
            <a:custGeom>
              <a:avLst/>
              <a:gdLst/>
              <a:ahLst/>
              <a:cxnLst/>
              <a:rect r="r" b="b" t="t" l="l"/>
              <a:pathLst>
                <a:path h="1836237" w="1836237">
                  <a:moveTo>
                    <a:pt x="0" y="0"/>
                  </a:moveTo>
                  <a:lnTo>
                    <a:pt x="1836238" y="0"/>
                  </a:lnTo>
                  <a:lnTo>
                    <a:pt x="1836238" y="1836238"/>
                  </a:lnTo>
                  <a:lnTo>
                    <a:pt x="0" y="1836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6346522" y="141324"/>
              <a:ext cx="2013418" cy="1964459"/>
            </a:xfrm>
            <a:custGeom>
              <a:avLst/>
              <a:gdLst/>
              <a:ahLst/>
              <a:cxnLst/>
              <a:rect r="r" b="b" t="t" l="l"/>
              <a:pathLst>
                <a:path h="1964459" w="2013418">
                  <a:moveTo>
                    <a:pt x="0" y="0"/>
                  </a:moveTo>
                  <a:lnTo>
                    <a:pt x="2013417" y="0"/>
                  </a:lnTo>
                  <a:lnTo>
                    <a:pt x="2013417" y="1964459"/>
                  </a:lnTo>
                  <a:lnTo>
                    <a:pt x="0" y="1964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905335" y="3170606"/>
              <a:ext cx="3441187" cy="1055457"/>
            </a:xfrm>
            <a:custGeom>
              <a:avLst/>
              <a:gdLst/>
              <a:ahLst/>
              <a:cxnLst/>
              <a:rect r="r" b="b" t="t" l="l"/>
              <a:pathLst>
                <a:path h="1055457" w="3441187">
                  <a:moveTo>
                    <a:pt x="0" y="0"/>
                  </a:moveTo>
                  <a:lnTo>
                    <a:pt x="3441187" y="0"/>
                  </a:lnTo>
                  <a:lnTo>
                    <a:pt x="3441187" y="1055457"/>
                  </a:lnTo>
                  <a:lnTo>
                    <a:pt x="0" y="1055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1110" t="-103180" r="-49597" b="-121699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277101" y="622781"/>
              <a:ext cx="2330622" cy="1310975"/>
            </a:xfrm>
            <a:custGeom>
              <a:avLst/>
              <a:gdLst/>
              <a:ahLst/>
              <a:cxnLst/>
              <a:rect r="r" b="b" t="t" l="l"/>
              <a:pathLst>
                <a:path h="1310975" w="2330622">
                  <a:moveTo>
                    <a:pt x="0" y="0"/>
                  </a:moveTo>
                  <a:lnTo>
                    <a:pt x="2330622" y="0"/>
                  </a:lnTo>
                  <a:lnTo>
                    <a:pt x="2330622" y="1310975"/>
                  </a:lnTo>
                  <a:lnTo>
                    <a:pt x="0" y="1310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08216" r="0" b="-10821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47529" y="705068"/>
            <a:ext cx="12592942" cy="2501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WHAT ARE WE OFFERING TO HONOURS STUDENTS?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7965" y="243303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29517" y="3733860"/>
            <a:ext cx="4198776" cy="4114800"/>
          </a:xfrm>
          <a:custGeom>
            <a:avLst/>
            <a:gdLst/>
            <a:ahLst/>
            <a:cxnLst/>
            <a:rect r="r" b="b" t="t" l="l"/>
            <a:pathLst>
              <a:path h="4114800" w="4198776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8146" y="3733860"/>
            <a:ext cx="2872879" cy="4114800"/>
          </a:xfrm>
          <a:custGeom>
            <a:avLst/>
            <a:gdLst/>
            <a:ahLst/>
            <a:cxnLst/>
            <a:rect r="r" b="b" t="t" l="l"/>
            <a:pathLst>
              <a:path h="4114800" w="2872879">
                <a:moveTo>
                  <a:pt x="0" y="0"/>
                </a:moveTo>
                <a:lnTo>
                  <a:pt x="2872879" y="0"/>
                </a:lnTo>
                <a:lnTo>
                  <a:pt x="2872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3914811"/>
            <a:ext cx="3300817" cy="348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THESIS PEER REVIEW WORKSHOP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30381" y="4324368"/>
            <a:ext cx="3762133" cy="2670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DATA CLEANING</a:t>
            </a: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 WORKSHOP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603764" y="8561295"/>
            <a:ext cx="9080472" cy="89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3213">
                <a:solidFill>
                  <a:srgbClr val="F3F5EE"/>
                </a:solidFill>
                <a:latin typeface="Courier Prime"/>
                <a:ea typeface="Courier Prime"/>
                <a:cs typeface="Courier Prime"/>
                <a:sym typeface="Courier Prime"/>
              </a:rPr>
              <a:t>Both occurring end of Semester 1 / beginning of Semester 2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255424"/>
            <a:ext cx="3998279" cy="3776152"/>
          </a:xfrm>
          <a:custGeom>
            <a:avLst/>
            <a:gdLst/>
            <a:ahLst/>
            <a:cxnLst/>
            <a:rect r="r" b="b" t="t" l="l"/>
            <a:pathLst>
              <a:path h="3776152" w="3998279">
                <a:moveTo>
                  <a:pt x="0" y="0"/>
                </a:moveTo>
                <a:lnTo>
                  <a:pt x="3998279" y="0"/>
                </a:lnTo>
                <a:lnTo>
                  <a:pt x="3998279" y="3776152"/>
                </a:lnTo>
                <a:lnTo>
                  <a:pt x="0" y="377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4784" y="5143500"/>
            <a:ext cx="3658431" cy="4114800"/>
          </a:xfrm>
          <a:custGeom>
            <a:avLst/>
            <a:gdLst/>
            <a:ahLst/>
            <a:cxnLst/>
            <a:rect r="r" b="b" t="t" l="l"/>
            <a:pathLst>
              <a:path h="4114800" w="3658431">
                <a:moveTo>
                  <a:pt x="0" y="0"/>
                </a:moveTo>
                <a:lnTo>
                  <a:pt x="3658432" y="0"/>
                </a:lnTo>
                <a:lnTo>
                  <a:pt x="3658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8216" r="0" b="-10821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47529" y="1146013"/>
            <a:ext cx="12592942" cy="1444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2"/>
              </a:lnSpc>
            </a:pPr>
            <a:r>
              <a:rPr lang="en-US" sz="10312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HOW DO I GET INVOLVED?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994230" y="1022188"/>
            <a:ext cx="1265070" cy="1211937"/>
          </a:xfrm>
          <a:custGeom>
            <a:avLst/>
            <a:gdLst/>
            <a:ahLst/>
            <a:cxnLst/>
            <a:rect r="r" b="b" t="t" l="l"/>
            <a:pathLst>
              <a:path h="1211937" w="1265070">
                <a:moveTo>
                  <a:pt x="0" y="0"/>
                </a:moveTo>
                <a:lnTo>
                  <a:pt x="1265070" y="0"/>
                </a:lnTo>
                <a:lnTo>
                  <a:pt x="1265070" y="1211937"/>
                </a:lnTo>
                <a:lnTo>
                  <a:pt x="0" y="121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1753" y="279455"/>
            <a:ext cx="4071552" cy="2697403"/>
          </a:xfrm>
          <a:custGeom>
            <a:avLst/>
            <a:gdLst/>
            <a:ahLst/>
            <a:cxnLst/>
            <a:rect r="r" b="b" t="t" l="l"/>
            <a:pathLst>
              <a:path h="2697403" w="4071552">
                <a:moveTo>
                  <a:pt x="0" y="0"/>
                </a:moveTo>
                <a:lnTo>
                  <a:pt x="4071552" y="0"/>
                </a:lnTo>
                <a:lnTo>
                  <a:pt x="4071552" y="2697403"/>
                </a:lnTo>
                <a:lnTo>
                  <a:pt x="0" y="26974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59216" y="3139968"/>
            <a:ext cx="3762133" cy="3762133"/>
          </a:xfrm>
          <a:custGeom>
            <a:avLst/>
            <a:gdLst/>
            <a:ahLst/>
            <a:cxnLst/>
            <a:rect r="r" b="b" t="t" l="l"/>
            <a:pathLst>
              <a:path h="3762133" w="3762133">
                <a:moveTo>
                  <a:pt x="0" y="0"/>
                </a:moveTo>
                <a:lnTo>
                  <a:pt x="3762133" y="0"/>
                </a:lnTo>
                <a:lnTo>
                  <a:pt x="3762133" y="3762133"/>
                </a:lnTo>
                <a:lnTo>
                  <a:pt x="0" y="3762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06225" y="4071746"/>
            <a:ext cx="3300817" cy="1850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BECOME A MEMBER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59216" y="4194212"/>
            <a:ext cx="3762133" cy="1850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ATTEND OUR EVENTS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93591" y="6388046"/>
            <a:ext cx="3300817" cy="2670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F3F5EE"/>
                </a:solidFill>
                <a:latin typeface="TAN Harmoni"/>
                <a:ea typeface="TAN Harmoni"/>
                <a:cs typeface="TAN Harmoni"/>
                <a:sym typeface="TAN Harmoni"/>
              </a:rPr>
              <a:t>BECOME A PALS LEADER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2D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80207" y="0"/>
            <a:ext cx="22005388" cy="10452559"/>
          </a:xfrm>
          <a:custGeom>
            <a:avLst/>
            <a:gdLst/>
            <a:ahLst/>
            <a:cxnLst/>
            <a:rect r="r" b="b" t="t" l="l"/>
            <a:pathLst>
              <a:path h="10452559" w="22005388">
                <a:moveTo>
                  <a:pt x="0" y="0"/>
                </a:moveTo>
                <a:lnTo>
                  <a:pt x="22005388" y="0"/>
                </a:lnTo>
                <a:lnTo>
                  <a:pt x="22005388" y="10452559"/>
                </a:lnTo>
                <a:lnTo>
                  <a:pt x="0" y="10452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83" r="-298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11248" y="552831"/>
            <a:ext cx="4648052" cy="9181338"/>
          </a:xfrm>
          <a:custGeom>
            <a:avLst/>
            <a:gdLst/>
            <a:ahLst/>
            <a:cxnLst/>
            <a:rect r="r" b="b" t="t" l="l"/>
            <a:pathLst>
              <a:path h="9181338" w="4648052">
                <a:moveTo>
                  <a:pt x="0" y="0"/>
                </a:moveTo>
                <a:lnTo>
                  <a:pt x="4648052" y="0"/>
                </a:lnTo>
                <a:lnTo>
                  <a:pt x="4648052" y="9181338"/>
                </a:lnTo>
                <a:lnTo>
                  <a:pt x="0" y="9181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787301" y="4224713"/>
            <a:ext cx="2822232" cy="2822232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0022487" y="552831"/>
            <a:ext cx="2351860" cy="475972"/>
          </a:xfrm>
          <a:custGeom>
            <a:avLst/>
            <a:gdLst/>
            <a:ahLst/>
            <a:cxnLst/>
            <a:rect r="r" b="b" t="t" l="l"/>
            <a:pathLst>
              <a:path h="475972" w="2351860">
                <a:moveTo>
                  <a:pt x="0" y="0"/>
                </a:moveTo>
                <a:lnTo>
                  <a:pt x="2351860" y="0"/>
                </a:lnTo>
                <a:lnTo>
                  <a:pt x="2351860" y="475971"/>
                </a:lnTo>
                <a:lnTo>
                  <a:pt x="0" y="475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787301" y="876396"/>
            <a:ext cx="2822232" cy="2822232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0022487" y="3974710"/>
            <a:ext cx="2351860" cy="663202"/>
          </a:xfrm>
          <a:custGeom>
            <a:avLst/>
            <a:gdLst/>
            <a:ahLst/>
            <a:cxnLst/>
            <a:rect r="r" b="b" t="t" l="l"/>
            <a:pathLst>
              <a:path h="663202" w="2351860">
                <a:moveTo>
                  <a:pt x="0" y="0"/>
                </a:moveTo>
                <a:lnTo>
                  <a:pt x="2351860" y="0"/>
                </a:lnTo>
                <a:lnTo>
                  <a:pt x="2351860" y="663202"/>
                </a:lnTo>
                <a:lnTo>
                  <a:pt x="0" y="66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881352D7E9B44A151FCE2670E0DD9" ma:contentTypeVersion="14" ma:contentTypeDescription="Create a new document." ma:contentTypeScope="" ma:versionID="4a1e6dc650696687a4ae68c64f4ed825">
  <xsd:schema xmlns:xsd="http://www.w3.org/2001/XMLSchema" xmlns:xs="http://www.w3.org/2001/XMLSchema" xmlns:p="http://schemas.microsoft.com/office/2006/metadata/properties" xmlns:ns2="36195a47-fca6-40a8-831c-daf12f2950f6" xmlns:ns3="f435daa9-c919-43d3-9f8b-cb9894e70e26" targetNamespace="http://schemas.microsoft.com/office/2006/metadata/properties" ma:root="true" ma:fieldsID="d3e38d0fb79a8e0a3e4afb3c4584ac9a" ns2:_="" ns3:_="">
    <xsd:import namespace="36195a47-fca6-40a8-831c-daf12f2950f6"/>
    <xsd:import namespace="f435daa9-c919-43d3-9f8b-cb9894e70e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Dat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95a47-fca6-40a8-831c-daf12f2950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11" nillable="true" ma:displayName="Date" ma:format="DateOnly" ma:internalName="Date">
      <xsd:simpleType>
        <xsd:restriction base="dms:DateTim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b163b37-248a-4bdb-8038-6e8df1cc4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5daa9-c919-43d3-9f8b-cb9894e70e2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161cf10-dacb-45b9-9398-25ec2465e760}" ma:internalName="TaxCatchAll" ma:showField="CatchAllData" ma:web="f435daa9-c919-43d3-9f8b-cb9894e70e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36195a47-fca6-40a8-831c-daf12f2950f6" xsi:nil="true"/>
    <TaxCatchAll xmlns="f435daa9-c919-43d3-9f8b-cb9894e70e26" xsi:nil="true"/>
    <lcf76f155ced4ddcb4097134ff3c332f xmlns="36195a47-fca6-40a8-831c-daf12f2950f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18C98D-5B03-45CE-80DB-55C51ED8E1A0}"/>
</file>

<file path=customXml/itemProps2.xml><?xml version="1.0" encoding="utf-8"?>
<ds:datastoreItem xmlns:ds="http://schemas.openxmlformats.org/officeDocument/2006/customXml" ds:itemID="{188CA94F-6F97-47E8-BF87-E660BED1442B}"/>
</file>

<file path=customXml/itemProps3.xml><?xml version="1.0" encoding="utf-8"?>
<ds:datastoreItem xmlns:ds="http://schemas.openxmlformats.org/officeDocument/2006/customXml" ds:itemID="{81DDC8A4-8276-4BD8-B331-5DC536E8C3D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MUPA 4th Year Orientation Slides</dc:title>
  <cp:revision>1</cp:revision>
  <dcterms:created xsi:type="dcterms:W3CDTF">2006-08-16T00:00:00Z</dcterms:created>
  <dcterms:modified xsi:type="dcterms:W3CDTF">2011-08-01T06:04:30Z</dcterms:modified>
  <dc:identifier>DAG-LXiA_bo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0x010100E03881352D7E9B44A151FCE2670E0DD9</vt:lpwstr>
  </property>
</Properties>
</file>