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68" r:id="rId6"/>
    <p:sldId id="257" r:id="rId7"/>
    <p:sldId id="258" r:id="rId8"/>
    <p:sldId id="259" r:id="rId9"/>
    <p:sldId id="262" r:id="rId10"/>
    <p:sldId id="261" r:id="rId11"/>
    <p:sldId id="263" r:id="rId12"/>
    <p:sldId id="260" r:id="rId13"/>
    <p:sldId id="264" r:id="rId14"/>
    <p:sldId id="267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" roundtripDataSignature="AMtx7mgPd/vPxlJ8ex4WdIkrVZ0/MX2/1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C98122-801A-2A46-BCEF-3F5E151862B6}" v="37" dt="2026-01-22T00:13:50.0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16"/>
    <p:restoredTop sz="88726"/>
  </p:normalViewPr>
  <p:slideViewPr>
    <p:cSldViewPr snapToGrid="0">
      <p:cViewPr>
        <p:scale>
          <a:sx n="80" d="100"/>
          <a:sy n="80" d="100"/>
        </p:scale>
        <p:origin x="168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customschemas.google.com/relationships/presentationmetadata" Target="meta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1" name="Google Shape;23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6" name="Google Shape;1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0" name="Google Shape;1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4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14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cxnSp>
        <p:nvCxnSpPr>
          <p:cNvPr id="22" name="Google Shape;22;p14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3"/>
          <p:cNvSpPr txBox="1">
            <a:spLocks noGrp="1"/>
          </p:cNvSpPr>
          <p:nvPr>
            <p:ph type="body" idx="1"/>
          </p:nvPr>
        </p:nvSpPr>
        <p:spPr>
          <a:xfrm rot="5400000">
            <a:off x="4114800" y="-1171786"/>
            <a:ext cx="4023360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6" name="Google Shape;86;p23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4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title"/>
          </p:nvPr>
        </p:nvSpPr>
        <p:spPr>
          <a:xfrm rot="5400000">
            <a:off x="7159401" y="1977801"/>
            <a:ext cx="575989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body" idx="1"/>
          </p:nvPr>
        </p:nvSpPr>
        <p:spPr>
          <a:xfrm rot="5400000">
            <a:off x="1825401" y="-574899"/>
            <a:ext cx="575989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4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2"/>
          </p:nvPr>
        </p:nvSpPr>
        <p:spPr>
          <a:xfrm>
            <a:off x="1097280" y="2582335"/>
            <a:ext cx="4937760" cy="328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body" idx="3"/>
          </p:nvPr>
        </p:nvSpPr>
        <p:spPr>
          <a:xfrm>
            <a:off x="6217920" y="1846052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4"/>
          </p:nvPr>
        </p:nvSpPr>
        <p:spPr>
          <a:xfrm>
            <a:off x="6217920" y="2582334"/>
            <a:ext cx="4937760" cy="328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1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 b="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cxnSp>
        <p:nvCxnSpPr>
          <p:cNvPr id="46" name="Google Shape;46;p17"/>
          <p:cNvCxnSpPr/>
          <p:nvPr/>
        </p:nvCxnSpPr>
        <p:spPr>
          <a:xfrm>
            <a:off x="1207658" y="4343400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8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4937760" cy="4023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0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1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24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2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>
            <a:spLocks noGrp="1"/>
          </p:cNvSpPr>
          <p:nvPr>
            <p:ph type="pic" idx="2"/>
          </p:nvPr>
        </p:nvSpPr>
        <p:spPr>
          <a:xfrm>
            <a:off x="15" y="0"/>
            <a:ext cx="12191985" cy="4915076"/>
          </a:xfrm>
          <a:prstGeom prst="rect">
            <a:avLst/>
          </a:prstGeom>
          <a:solidFill>
            <a:srgbClr val="BECAD4"/>
          </a:solidFill>
          <a:ln>
            <a:noFill/>
          </a:ln>
        </p:spPr>
      </p:sp>
      <p:sp>
        <p:nvSpPr>
          <p:cNvPr id="79" name="Google Shape;79;p22"/>
          <p:cNvSpPr txBox="1">
            <a:spLocks noGrp="1"/>
          </p:cNvSpPr>
          <p:nvPr>
            <p:ph type="body" idx="1"/>
          </p:nvPr>
        </p:nvSpPr>
        <p:spPr>
          <a:xfrm>
            <a:off x="1097280" y="5907024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3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cxnSp>
        <p:nvCxnSpPr>
          <p:cNvPr id="13" name="Google Shape;13;p13"/>
          <p:cNvCxnSpPr/>
          <p:nvPr/>
        </p:nvCxnSpPr>
        <p:spPr>
          <a:xfrm>
            <a:off x="1193532" y="1737845"/>
            <a:ext cx="996696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eepurl.com/cyaAsz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hyperlink" Target="https://www.facebook.com/groups/MUGRIPS/" TargetMode="External"/><Relationship Id="rId4" Type="http://schemas.openxmlformats.org/officeDocument/2006/relationships/hyperlink" Target="http://eepurl.com/cyaAs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Relationship Id="rId1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hyperlink" Target="http://eepurl.com/cyaAsz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hyperlink" Target="http://eepurl.com/cyaAsz" TargetMode="Externa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/>
          <p:nvPr/>
        </p:nvSpPr>
        <p:spPr>
          <a:xfrm>
            <a:off x="1190539" y="3773042"/>
            <a:ext cx="10432473" cy="681644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1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0768" y="173285"/>
            <a:ext cx="7332013" cy="364414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" name="Google Shape;10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3632" y="4621308"/>
            <a:ext cx="2513965" cy="89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" descr="Image result for university of melbourne school of psychology 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30732" y="4540258"/>
            <a:ext cx="2356268" cy="106053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"/>
          <p:cNvSpPr/>
          <p:nvPr/>
        </p:nvSpPr>
        <p:spPr>
          <a:xfrm rot="-3199202">
            <a:off x="1427380" y="2144804"/>
            <a:ext cx="1378380" cy="1391842"/>
          </a:xfrm>
          <a:prstGeom prst="star5">
            <a:avLst>
              <a:gd name="adj" fmla="val 23347"/>
              <a:gd name="hf" fmla="val 105146"/>
              <a:gd name="vf" fmla="val 110557"/>
            </a:avLst>
          </a:prstGeom>
          <a:solidFill>
            <a:schemeClr val="accent3">
              <a:lumMod val="10000"/>
              <a:lumOff val="90000"/>
            </a:schemeClr>
          </a:solidFill>
          <a:ln w="15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"/>
          <p:cNvSpPr/>
          <p:nvPr/>
        </p:nvSpPr>
        <p:spPr>
          <a:xfrm rot="-1555858">
            <a:off x="2285552" y="941918"/>
            <a:ext cx="1078734" cy="1021223"/>
          </a:xfrm>
          <a:prstGeom prst="star5">
            <a:avLst>
              <a:gd name="adj" fmla="val 23347"/>
              <a:gd name="hf" fmla="val 105146"/>
              <a:gd name="vf" fmla="val 110557"/>
            </a:avLst>
          </a:prstGeom>
          <a:solidFill>
            <a:schemeClr val="accent3">
              <a:lumMod val="10000"/>
              <a:lumOff val="90000"/>
            </a:schemeClr>
          </a:solidFill>
          <a:ln w="15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/>
          <p:nvPr/>
        </p:nvSpPr>
        <p:spPr>
          <a:xfrm rot="-207768">
            <a:off x="3651452" y="618245"/>
            <a:ext cx="831635" cy="686834"/>
          </a:xfrm>
          <a:prstGeom prst="star5">
            <a:avLst>
              <a:gd name="adj" fmla="val 23347"/>
              <a:gd name="hf" fmla="val 105146"/>
              <a:gd name="vf" fmla="val 110557"/>
            </a:avLst>
          </a:prstGeom>
          <a:solidFill>
            <a:schemeClr val="accent3">
              <a:lumMod val="10000"/>
              <a:lumOff val="90000"/>
            </a:schemeClr>
          </a:solidFill>
          <a:ln w="15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ED8627-1674-ECD8-9239-C282F92FB4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967" t="21030" r="16182" b="19505"/>
          <a:stretch>
            <a:fillRect/>
          </a:stretch>
        </p:blipFill>
        <p:spPr>
          <a:xfrm>
            <a:off x="4414184" y="4279994"/>
            <a:ext cx="3159960" cy="1581058"/>
          </a:xfrm>
          <a:prstGeom prst="rect">
            <a:avLst/>
          </a:prstGeom>
        </p:spPr>
      </p:pic>
      <p:sp>
        <p:nvSpPr>
          <p:cNvPr id="3" name="Google Shape;107;p1">
            <a:extLst>
              <a:ext uri="{FF2B5EF4-FFF2-40B4-BE49-F238E27FC236}">
                <a16:creationId xmlns:a16="http://schemas.microsoft.com/office/drawing/2014/main" id="{DE072239-AFA9-115F-E24D-AA18F9E11717}"/>
              </a:ext>
            </a:extLst>
          </p:cNvPr>
          <p:cNvSpPr/>
          <p:nvPr/>
        </p:nvSpPr>
        <p:spPr>
          <a:xfrm rot="1532843">
            <a:off x="9983716" y="3413428"/>
            <a:ext cx="606569" cy="530419"/>
          </a:xfrm>
          <a:prstGeom prst="star5">
            <a:avLst>
              <a:gd name="adj" fmla="val 23347"/>
              <a:gd name="hf" fmla="val 105146"/>
              <a:gd name="vf" fmla="val 110557"/>
            </a:avLst>
          </a:prstGeom>
          <a:solidFill>
            <a:schemeClr val="accent3">
              <a:lumMod val="10000"/>
              <a:lumOff val="90000"/>
            </a:schemeClr>
          </a:solidFill>
          <a:ln w="15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"/>
          <p:cNvSpPr/>
          <p:nvPr/>
        </p:nvSpPr>
        <p:spPr>
          <a:xfrm>
            <a:off x="985060" y="1309874"/>
            <a:ext cx="10432473" cy="681644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9"/>
          <p:cNvSpPr txBox="1">
            <a:spLocks noGrp="1"/>
          </p:cNvSpPr>
          <p:nvPr>
            <p:ph type="title"/>
          </p:nvPr>
        </p:nvSpPr>
        <p:spPr>
          <a:xfrm>
            <a:off x="774467" y="408945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3567"/>
              </a:buClr>
              <a:buSzPts val="6000"/>
              <a:buFont typeface="Calibri"/>
              <a:buNone/>
            </a:pPr>
            <a:r>
              <a:rPr lang="en-AU" sz="6000" b="1" dirty="0">
                <a:solidFill>
                  <a:srgbClr val="013567"/>
                </a:solidFill>
              </a:rPr>
              <a:t>	</a:t>
            </a:r>
            <a:r>
              <a:rPr lang="en-AU" sz="8000" b="1" dirty="0">
                <a:solidFill>
                  <a:srgbClr val="013567"/>
                </a:solidFill>
                <a:latin typeface="Aptos Narrow" panose="020B0004020202020204" pitchFamily="34" charset="0"/>
              </a:rPr>
              <a:t>Other Hangs…</a:t>
            </a:r>
            <a:endParaRPr sz="8000" dirty="0">
              <a:latin typeface="Aptos Narrow" panose="020B0004020202020204" pitchFamily="34" charset="0"/>
            </a:endParaRPr>
          </a:p>
        </p:txBody>
      </p:sp>
      <p:sp>
        <p:nvSpPr>
          <p:cNvPr id="201" name="Google Shape;201;p9"/>
          <p:cNvSpPr txBox="1">
            <a:spLocks noGrp="1"/>
          </p:cNvSpPr>
          <p:nvPr>
            <p:ph type="body" idx="1"/>
          </p:nvPr>
        </p:nvSpPr>
        <p:spPr>
          <a:xfrm>
            <a:off x="583138" y="2308115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AU" sz="2200" b="1" dirty="0">
                <a:latin typeface="Aptos Narrow" panose="020B0004020202020204" pitchFamily="34" charset="0"/>
              </a:rPr>
              <a:t>BOARD GAMES &amp; CRAFTS</a:t>
            </a:r>
            <a:endParaRPr dirty="0">
              <a:latin typeface="Aptos Narrow" panose="020B0004020202020204" pitchFamily="34" charset="0"/>
            </a:endParaRPr>
          </a:p>
        </p:txBody>
      </p:sp>
      <p:sp>
        <p:nvSpPr>
          <p:cNvPr id="202" name="Google Shape;202;p9"/>
          <p:cNvSpPr txBox="1">
            <a:spLocks noGrp="1"/>
          </p:cNvSpPr>
          <p:nvPr>
            <p:ph type="body" idx="2"/>
          </p:nvPr>
        </p:nvSpPr>
        <p:spPr>
          <a:xfrm>
            <a:off x="635998" y="2955557"/>
            <a:ext cx="3203089" cy="22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288000" lvl="0" indent="-288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84F"/>
              </a:buClr>
              <a:buSzPts val="2000"/>
              <a:buFont typeface="Arial"/>
              <a:buChar char="•"/>
            </a:pPr>
            <a:r>
              <a:rPr lang="en-AU" dirty="0">
                <a:solidFill>
                  <a:schemeClr val="dk1"/>
                </a:solidFill>
                <a:latin typeface="Aptos Narrow" panose="020B0004020202020204" pitchFamily="34" charset="0"/>
              </a:rPr>
              <a:t>BYO Drinks</a:t>
            </a:r>
            <a:endParaRPr dirty="0">
              <a:latin typeface="Aptos Narrow" panose="020B0004020202020204" pitchFamily="34" charset="0"/>
            </a:endParaRPr>
          </a:p>
          <a:p>
            <a:pPr marL="288000" lvl="0" indent="-288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84F"/>
              </a:buClr>
              <a:buSzPts val="2000"/>
              <a:buFont typeface="Arial"/>
              <a:buChar char="•"/>
            </a:pPr>
            <a:r>
              <a:rPr lang="en-AU" dirty="0">
                <a:solidFill>
                  <a:schemeClr val="dk1"/>
                </a:solidFill>
                <a:latin typeface="Aptos Narrow" panose="020B0004020202020204" pitchFamily="34" charset="0"/>
              </a:rPr>
              <a:t>Pizza provided </a:t>
            </a:r>
          </a:p>
          <a:p>
            <a:pPr marL="288000" lvl="0" indent="-288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84F"/>
              </a:buClr>
              <a:buSzPts val="2000"/>
              <a:buFont typeface="Arial"/>
              <a:buChar char="•"/>
            </a:pPr>
            <a:r>
              <a:rPr lang="en-AU" dirty="0">
                <a:solidFill>
                  <a:schemeClr val="dk1"/>
                </a:solidFill>
                <a:latin typeface="Aptos Narrow" panose="020B0004020202020204" pitchFamily="34" charset="0"/>
              </a:rPr>
              <a:t>Monthly</a:t>
            </a:r>
            <a:endParaRPr lang="en-AU" dirty="0">
              <a:latin typeface="Aptos Narrow" panose="020B0004020202020204" pitchFamily="34" charset="0"/>
            </a:endParaRPr>
          </a:p>
          <a:p>
            <a:pPr marL="288000" lvl="0" indent="-288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84F"/>
              </a:buClr>
              <a:buSzPts val="2000"/>
              <a:buFont typeface="Arial"/>
              <a:buChar char="•"/>
            </a:pPr>
            <a:r>
              <a:rPr lang="en-AU" b="1" dirty="0">
                <a:solidFill>
                  <a:srgbClr val="00284F"/>
                </a:solidFill>
                <a:latin typeface="Aptos Narrow" panose="020B0004020202020204" pitchFamily="34" charset="0"/>
              </a:rPr>
              <a:t>Location: </a:t>
            </a:r>
            <a:r>
              <a:rPr lang="en-AU" dirty="0">
                <a:solidFill>
                  <a:schemeClr val="dk1"/>
                </a:solidFill>
                <a:latin typeface="Aptos Narrow" panose="020B0004020202020204" pitchFamily="34" charset="0"/>
              </a:rPr>
              <a:t>Level 12 Kitchen, Redmond Barry Building  </a:t>
            </a:r>
            <a:endParaRPr dirty="0">
              <a:latin typeface="Aptos Narrow" panose="020B0004020202020204" pitchFamily="34" charset="0"/>
            </a:endParaRPr>
          </a:p>
        </p:txBody>
      </p:sp>
      <p:sp>
        <p:nvSpPr>
          <p:cNvPr id="203" name="Google Shape;203;p9"/>
          <p:cNvSpPr txBox="1">
            <a:spLocks noGrp="1"/>
          </p:cNvSpPr>
          <p:nvPr>
            <p:ph type="body" idx="3"/>
          </p:nvPr>
        </p:nvSpPr>
        <p:spPr>
          <a:xfrm>
            <a:off x="4428967" y="2261599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AU" sz="2200" b="1" dirty="0"/>
              <a:t>MOVIE NIGHTS</a:t>
            </a:r>
            <a:endParaRPr dirty="0"/>
          </a:p>
        </p:txBody>
      </p:sp>
      <p:sp>
        <p:nvSpPr>
          <p:cNvPr id="204" name="Google Shape;204;p9"/>
          <p:cNvSpPr txBox="1">
            <a:spLocks noGrp="1"/>
          </p:cNvSpPr>
          <p:nvPr>
            <p:ph type="body" idx="4"/>
          </p:nvPr>
        </p:nvSpPr>
        <p:spPr>
          <a:xfrm>
            <a:off x="4428967" y="2875292"/>
            <a:ext cx="3327697" cy="2419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216000" lvl="0" indent="-216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84F"/>
              </a:buClr>
              <a:buSzPts val="2000"/>
              <a:buFont typeface="Arial"/>
              <a:buChar char="•"/>
            </a:pPr>
            <a:r>
              <a:rPr lang="en-AU" dirty="0">
                <a:solidFill>
                  <a:schemeClr val="dk1"/>
                </a:solidFill>
                <a:latin typeface="Aptos Narrow" panose="020B0004020202020204" pitchFamily="34" charset="0"/>
              </a:rPr>
              <a:t>1 per semester, usually held on  Thursdays</a:t>
            </a:r>
            <a:endParaRPr dirty="0">
              <a:latin typeface="Aptos Narrow" panose="020B0004020202020204" pitchFamily="34" charset="0"/>
            </a:endParaRPr>
          </a:p>
          <a:p>
            <a:pPr marL="91440" lvl="0" indent="-9144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84F"/>
              </a:buClr>
              <a:buSzPts val="2000"/>
              <a:buFont typeface="Arial"/>
              <a:buChar char="•"/>
            </a:pPr>
            <a:r>
              <a:rPr lang="en-AU" dirty="0">
                <a:solidFill>
                  <a:schemeClr val="dk1"/>
                </a:solidFill>
                <a:latin typeface="Aptos Narrow" panose="020B0004020202020204" pitchFamily="34" charset="0"/>
              </a:rPr>
              <a:t> BYO Snacks </a:t>
            </a:r>
            <a:endParaRPr dirty="0">
              <a:latin typeface="Aptos Narrow" panose="020B0004020202020204" pitchFamily="34" charset="0"/>
            </a:endParaRPr>
          </a:p>
          <a:p>
            <a:pPr marL="91440" lvl="0" indent="-9144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84F"/>
              </a:buClr>
              <a:buSzPts val="2000"/>
              <a:buFont typeface="Arial"/>
              <a:buChar char="•"/>
            </a:pPr>
            <a:r>
              <a:rPr lang="en-AU" dirty="0">
                <a:solidFill>
                  <a:schemeClr val="dk1"/>
                </a:solidFill>
                <a:latin typeface="Aptos Narrow" panose="020B0004020202020204" pitchFamily="34" charset="0"/>
              </a:rPr>
              <a:t> Movies chosen by vote</a:t>
            </a:r>
          </a:p>
          <a:p>
            <a:pPr marL="91440" lvl="0" indent="-9144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84F"/>
              </a:buClr>
              <a:buSzPts val="2000"/>
              <a:buFont typeface="Arial"/>
              <a:buChar char="•"/>
            </a:pPr>
            <a:r>
              <a:rPr lang="en-AU" dirty="0">
                <a:solidFill>
                  <a:schemeClr val="dk1"/>
                </a:solidFill>
                <a:latin typeface="Aptos Narrow" panose="020B0004020202020204" pitchFamily="34" charset="0"/>
              </a:rPr>
              <a:t> We hire out a whole cinema</a:t>
            </a:r>
            <a:br>
              <a:rPr lang="en-AU" dirty="0">
                <a:solidFill>
                  <a:schemeClr val="dk1"/>
                </a:solidFill>
                <a:latin typeface="Aptos Narrow" panose="020B0004020202020204" pitchFamily="34" charset="0"/>
              </a:rPr>
            </a:br>
            <a:r>
              <a:rPr lang="en-AU" dirty="0">
                <a:solidFill>
                  <a:schemeClr val="dk1"/>
                </a:solidFill>
                <a:latin typeface="Aptos Narrow" panose="020B0004020202020204" pitchFamily="34" charset="0"/>
              </a:rPr>
              <a:t>just for us! </a:t>
            </a:r>
            <a:endParaRPr dirty="0">
              <a:latin typeface="Aptos Narrow" panose="020B0004020202020204" pitchFamily="34" charset="0"/>
            </a:endParaRPr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None/>
            </a:pPr>
            <a:endParaRPr dirty="0">
              <a:latin typeface="Aptos Narrow" panose="020B0004020202020204" pitchFamily="34" charset="0"/>
            </a:endParaRPr>
          </a:p>
        </p:txBody>
      </p:sp>
      <p:sp>
        <p:nvSpPr>
          <p:cNvPr id="205" name="Google Shape;205;p9"/>
          <p:cNvSpPr txBox="1"/>
          <p:nvPr/>
        </p:nvSpPr>
        <p:spPr>
          <a:xfrm>
            <a:off x="583138" y="1832960"/>
            <a:ext cx="1024038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200" dirty="0">
                <a:solidFill>
                  <a:schemeClr val="dk1"/>
                </a:solidFill>
                <a:latin typeface="Aptos Narrow" panose="020B0004020202020204" pitchFamily="34" charset="0"/>
                <a:ea typeface="Calibri"/>
                <a:cs typeface="Calibri"/>
                <a:sym typeface="Calibri"/>
              </a:rPr>
              <a:t>Come hang out at one of GRIPS’s </a:t>
            </a:r>
            <a:r>
              <a:rPr lang="en-AU" sz="2200" u="sng" dirty="0">
                <a:solidFill>
                  <a:schemeClr val="dk1"/>
                </a:solidFill>
                <a:latin typeface="Aptos Narrow" panose="020B0004020202020204" pitchFamily="34" charset="0"/>
                <a:ea typeface="Calibri"/>
                <a:cs typeface="Calibri"/>
                <a:sym typeface="Calibri"/>
              </a:rPr>
              <a:t>monthly:</a:t>
            </a:r>
            <a:endParaRPr dirty="0">
              <a:latin typeface="Aptos Narrow" panose="020B0004020202020204" pitchFamily="34" charset="0"/>
            </a:endParaRPr>
          </a:p>
        </p:txBody>
      </p:sp>
      <p:pic>
        <p:nvPicPr>
          <p:cNvPr id="206" name="Google Shape;20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0110" y="277032"/>
            <a:ext cx="2477423" cy="164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9" descr="Dice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4467" y="832762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03;p9">
            <a:extLst>
              <a:ext uri="{FF2B5EF4-FFF2-40B4-BE49-F238E27FC236}">
                <a16:creationId xmlns:a16="http://schemas.microsoft.com/office/drawing/2014/main" id="{66A17172-B621-2E8A-9CDB-46D9049A6580}"/>
              </a:ext>
            </a:extLst>
          </p:cNvPr>
          <p:cNvSpPr txBox="1">
            <a:spLocks/>
          </p:cNvSpPr>
          <p:nvPr/>
        </p:nvSpPr>
        <p:spPr>
          <a:xfrm>
            <a:off x="477585" y="5206424"/>
            <a:ext cx="7437492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1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200"/>
            </a:pPr>
            <a:r>
              <a:rPr lang="en-AU" sz="2200" b="1" dirty="0">
                <a:solidFill>
                  <a:schemeClr val="accent4"/>
                </a:solidFill>
              </a:rPr>
              <a:t>OPEN TO SUGGESTIONS: IF YOU JOIN AND HAVE SOMETHING YOU WANT TO OFFER AS AN ACTIVITY, WE CAN HELP MAKE IT HAPPEN!</a:t>
            </a:r>
            <a:endParaRPr lang="en-AU" dirty="0">
              <a:solidFill>
                <a:schemeClr val="accent4"/>
              </a:solidFill>
            </a:endParaRPr>
          </a:p>
        </p:txBody>
      </p:sp>
      <p:pic>
        <p:nvPicPr>
          <p:cNvPr id="3" name="Google Shape;233;p12">
            <a:extLst>
              <a:ext uri="{FF2B5EF4-FFF2-40B4-BE49-F238E27FC236}">
                <a16:creationId xmlns:a16="http://schemas.microsoft.com/office/drawing/2014/main" id="{AFC3BFFE-D5C9-1677-E4E2-3C92BA68F28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75231" y="1767394"/>
            <a:ext cx="3593055" cy="35930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35;p12">
            <a:extLst>
              <a:ext uri="{FF2B5EF4-FFF2-40B4-BE49-F238E27FC236}">
                <a16:creationId xmlns:a16="http://schemas.microsoft.com/office/drawing/2014/main" id="{0FFC58CB-3BD1-1B4D-A866-71B49F847B5E}"/>
              </a:ext>
            </a:extLst>
          </p:cNvPr>
          <p:cNvSpPr txBox="1">
            <a:spLocks/>
          </p:cNvSpPr>
          <p:nvPr/>
        </p:nvSpPr>
        <p:spPr>
          <a:xfrm>
            <a:off x="8073490" y="5152217"/>
            <a:ext cx="3894796" cy="79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1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1440" indent="-190500" algn="ctr">
              <a:spcBef>
                <a:spcPts val="0"/>
              </a:spcBef>
              <a:buSzPct val="100000"/>
              <a:buFont typeface="Calibri"/>
              <a:buChar char=" "/>
            </a:pPr>
            <a:r>
              <a:rPr lang="en-AU" sz="2800" b="1" dirty="0">
                <a:solidFill>
                  <a:srgbClr val="000000"/>
                </a:solidFill>
                <a:latin typeface="Aptos Narrow" panose="020B0004020202020204" pitchFamily="34" charset="0"/>
              </a:rPr>
              <a:t>Join </a:t>
            </a:r>
            <a:r>
              <a:rPr lang="en-AU" sz="2800" b="1" dirty="0" err="1">
                <a:solidFill>
                  <a:srgbClr val="000000"/>
                </a:solidFill>
                <a:latin typeface="Aptos Narrow" panose="020B0004020202020204" pitchFamily="34" charset="0"/>
              </a:rPr>
              <a:t>GRiPS</a:t>
            </a:r>
            <a:r>
              <a:rPr lang="en-AU" sz="2800" b="1" dirty="0">
                <a:solidFill>
                  <a:srgbClr val="000000"/>
                </a:solidFill>
                <a:latin typeface="Aptos Narrow" panose="020B0004020202020204" pitchFamily="34" charset="0"/>
              </a:rPr>
              <a:t> at </a:t>
            </a:r>
            <a:r>
              <a:rPr lang="en-AU" sz="2800" b="1" u="sng" dirty="0">
                <a:solidFill>
                  <a:srgbClr val="1155CC"/>
                </a:solidFill>
                <a:latin typeface="Aptos Narrow" panose="020B00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http://eepurl.com/cyaAsz</a:t>
            </a:r>
            <a:endParaRPr lang="en-AU" sz="2800" b="1" dirty="0">
              <a:latin typeface="Aptos Narrow" panose="020B00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0909" y="1632472"/>
            <a:ext cx="3593055" cy="359305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2"/>
          <p:cNvSpPr txBox="1">
            <a:spLocks noGrp="1"/>
          </p:cNvSpPr>
          <p:nvPr>
            <p:ph type="title"/>
          </p:nvPr>
        </p:nvSpPr>
        <p:spPr>
          <a:xfrm>
            <a:off x="364163" y="538640"/>
            <a:ext cx="11524632" cy="120734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3567"/>
              </a:buClr>
              <a:buSzPts val="6000"/>
              <a:buFont typeface="Calibri"/>
              <a:buNone/>
            </a:pPr>
            <a:r>
              <a:rPr lang="en-AU" sz="6600" b="1" dirty="0">
                <a:solidFill>
                  <a:schemeClr val="accent4"/>
                </a:solidFill>
                <a:latin typeface="Aptos Narrow" panose="020B0004020202020204" pitchFamily="34" charset="0"/>
              </a:rPr>
              <a:t>JOIN GRIPS TO STAY UP TO DATE! </a:t>
            </a:r>
            <a:endParaRPr lang="en-AU" sz="5400" dirty="0">
              <a:solidFill>
                <a:schemeClr val="accent4"/>
              </a:solidFill>
              <a:latin typeface="Aptos Narrow" panose="020B0004020202020204" pitchFamily="34" charset="0"/>
            </a:endParaRPr>
          </a:p>
        </p:txBody>
      </p:sp>
      <p:sp>
        <p:nvSpPr>
          <p:cNvPr id="235" name="Google Shape;235;p12"/>
          <p:cNvSpPr txBox="1">
            <a:spLocks noGrp="1"/>
          </p:cNvSpPr>
          <p:nvPr>
            <p:ph type="body" idx="1"/>
          </p:nvPr>
        </p:nvSpPr>
        <p:spPr>
          <a:xfrm>
            <a:off x="1097279" y="5332503"/>
            <a:ext cx="10058400" cy="79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40000" lnSpcReduction="20000"/>
          </a:bodyPr>
          <a:lstStyle/>
          <a:p>
            <a:pPr marL="91440" lvl="0" indent="-190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 "/>
            </a:pPr>
            <a:r>
              <a:rPr lang="en-AU" sz="12000" b="1" i="0" u="none" strike="noStrike" dirty="0">
                <a:solidFill>
                  <a:srgbClr val="000000"/>
                </a:solidFill>
                <a:latin typeface="Aptos Narrow" panose="020B0004020202020204" pitchFamily="34" charset="0"/>
              </a:rPr>
              <a:t>Join </a:t>
            </a:r>
            <a:r>
              <a:rPr lang="en-AU" sz="12000" b="1" i="0" u="none" strike="noStrike" dirty="0" err="1">
                <a:solidFill>
                  <a:srgbClr val="000000"/>
                </a:solidFill>
                <a:latin typeface="Aptos Narrow" panose="020B0004020202020204" pitchFamily="34" charset="0"/>
              </a:rPr>
              <a:t>GRiPS</a:t>
            </a:r>
            <a:r>
              <a:rPr lang="en-AU" sz="12000" b="1" i="0" u="none" strike="noStrike" dirty="0">
                <a:solidFill>
                  <a:srgbClr val="000000"/>
                </a:solidFill>
                <a:latin typeface="Aptos Narrow" panose="020B0004020202020204" pitchFamily="34" charset="0"/>
              </a:rPr>
              <a:t> at </a:t>
            </a:r>
            <a:r>
              <a:rPr lang="en-AU" sz="12000" b="1" i="0" u="sng" strike="noStrike" dirty="0">
                <a:solidFill>
                  <a:srgbClr val="1155CC"/>
                </a:solidFill>
                <a:latin typeface="Aptos Narrow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http://eepurl.com/cyaAsz</a:t>
            </a:r>
            <a:endParaRPr sz="12000" b="1" dirty="0">
              <a:latin typeface="Aptos Narrow" panose="020B0004020202020204" pitchFamily="34" charset="0"/>
            </a:endParaRPr>
          </a:p>
        </p:txBody>
      </p:sp>
      <p:sp>
        <p:nvSpPr>
          <p:cNvPr id="236" name="Google Shape;236;p12"/>
          <p:cNvSpPr/>
          <p:nvPr/>
        </p:nvSpPr>
        <p:spPr>
          <a:xfrm rot="2817460">
            <a:off x="687829" y="1896607"/>
            <a:ext cx="1564018" cy="1346374"/>
          </a:xfrm>
          <a:prstGeom prst="star5">
            <a:avLst>
              <a:gd name="adj" fmla="val 23347"/>
              <a:gd name="hf" fmla="val 105146"/>
              <a:gd name="vf" fmla="val 110557"/>
            </a:avLst>
          </a:prstGeom>
          <a:solidFill>
            <a:schemeClr val="accent2"/>
          </a:solidFill>
          <a:ln w="15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2"/>
          <p:cNvSpPr/>
          <p:nvPr/>
        </p:nvSpPr>
        <p:spPr>
          <a:xfrm rot="1218119">
            <a:off x="249177" y="3103911"/>
            <a:ext cx="930326" cy="809265"/>
          </a:xfrm>
          <a:prstGeom prst="star5">
            <a:avLst>
              <a:gd name="adj" fmla="val 23347"/>
              <a:gd name="hf" fmla="val 105146"/>
              <a:gd name="vf" fmla="val 110557"/>
            </a:avLst>
          </a:prstGeom>
          <a:solidFill>
            <a:schemeClr val="accent2"/>
          </a:solidFill>
          <a:ln w="15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2"/>
          <p:cNvSpPr/>
          <p:nvPr/>
        </p:nvSpPr>
        <p:spPr>
          <a:xfrm rot="2283292">
            <a:off x="463532" y="4106460"/>
            <a:ext cx="677273" cy="720886"/>
          </a:xfrm>
          <a:prstGeom prst="star5">
            <a:avLst>
              <a:gd name="adj" fmla="val 23347"/>
              <a:gd name="hf" fmla="val 105146"/>
              <a:gd name="vf" fmla="val 110557"/>
            </a:avLst>
          </a:prstGeom>
          <a:solidFill>
            <a:schemeClr val="accent2"/>
          </a:solidFill>
          <a:ln w="15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34;p12">
            <a:extLst>
              <a:ext uri="{FF2B5EF4-FFF2-40B4-BE49-F238E27FC236}">
                <a16:creationId xmlns:a16="http://schemas.microsoft.com/office/drawing/2014/main" id="{BB177B0C-286E-5836-CD45-EA2B1491D15B}"/>
              </a:ext>
            </a:extLst>
          </p:cNvPr>
          <p:cNvSpPr txBox="1">
            <a:spLocks/>
          </p:cNvSpPr>
          <p:nvPr/>
        </p:nvSpPr>
        <p:spPr>
          <a:xfrm>
            <a:off x="1342658" y="3447272"/>
            <a:ext cx="2338251" cy="14507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13567"/>
              </a:buClr>
              <a:buSzPts val="6000"/>
            </a:pPr>
            <a:r>
              <a:rPr lang="en-AU" sz="6000" b="1" dirty="0">
                <a:solidFill>
                  <a:schemeClr val="accent4"/>
                </a:solidFill>
                <a:latin typeface="Aptos Narrow" panose="020B0004020202020204" pitchFamily="34" charset="0"/>
              </a:rPr>
              <a:t>It’s FREE! </a:t>
            </a:r>
            <a:endParaRPr lang="en-AU" dirty="0">
              <a:solidFill>
                <a:schemeClr val="accent4"/>
              </a:solidFill>
              <a:latin typeface="Aptos Narrow" panose="020B0004020202020204" pitchFamily="34" charset="0"/>
            </a:endParaRPr>
          </a:p>
        </p:txBody>
      </p:sp>
      <p:sp>
        <p:nvSpPr>
          <p:cNvPr id="5" name="Google Shape;222;p11">
            <a:extLst>
              <a:ext uri="{FF2B5EF4-FFF2-40B4-BE49-F238E27FC236}">
                <a16:creationId xmlns:a16="http://schemas.microsoft.com/office/drawing/2014/main" id="{2509162A-5286-52D9-D1A6-844A278C65B9}"/>
              </a:ext>
            </a:extLst>
          </p:cNvPr>
          <p:cNvSpPr txBox="1">
            <a:spLocks/>
          </p:cNvSpPr>
          <p:nvPr/>
        </p:nvSpPr>
        <p:spPr>
          <a:xfrm>
            <a:off x="8769092" y="2086723"/>
            <a:ext cx="3199628" cy="830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2400"/>
              <a:buNone/>
            </a:pPr>
            <a:r>
              <a:rPr lang="en-AU" sz="1800" b="1" dirty="0" err="1">
                <a:solidFill>
                  <a:schemeClr val="accent3">
                    <a:lumMod val="75000"/>
                    <a:lumOff val="25000"/>
                  </a:schemeClr>
                </a:solidFill>
                <a:sym typeface="Arial"/>
              </a:rPr>
              <a:t>GRiPS</a:t>
            </a:r>
            <a:r>
              <a:rPr lang="en-AU" sz="1800" b="1" dirty="0">
                <a:solidFill>
                  <a:schemeClr val="accent3">
                    <a:lumMod val="75000"/>
                    <a:lumOff val="25000"/>
                  </a:schemeClr>
                </a:solidFill>
                <a:sym typeface="Arial"/>
              </a:rPr>
              <a:t> (Graduate Researchers in Psychological Sciences)</a:t>
            </a:r>
            <a:endParaRPr lang="en-AU" sz="1800" b="1" dirty="0">
              <a:solidFill>
                <a:schemeClr val="accent3">
                  <a:lumMod val="75000"/>
                  <a:lumOff val="25000"/>
                </a:schemeClr>
              </a:solidFill>
              <a:sym typeface="Arial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spcBef>
                <a:spcPts val="0"/>
              </a:spcBef>
              <a:buSzPts val="2400"/>
              <a:buNone/>
            </a:pPr>
            <a:r>
              <a:rPr lang="en-AU" sz="1200" u="sng" dirty="0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https://www.facebook.com/groups/MUGRIPS/</a:t>
            </a:r>
            <a:r>
              <a:rPr lang="en-AU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0" indent="0">
              <a:spcBef>
                <a:spcPts val="0"/>
              </a:spcBef>
              <a:buSzPts val="2400"/>
              <a:buFont typeface="Calibri"/>
              <a:buNone/>
            </a:pPr>
            <a:endParaRPr lang="en-AU" sz="1400" dirty="0"/>
          </a:p>
        </p:txBody>
      </p:sp>
      <p:pic>
        <p:nvPicPr>
          <p:cNvPr id="6" name="Google Shape;223;p11" descr="Image result for facebook logo">
            <a:extLst>
              <a:ext uri="{FF2B5EF4-FFF2-40B4-BE49-F238E27FC236}">
                <a16:creationId xmlns:a16="http://schemas.microsoft.com/office/drawing/2014/main" id="{016A506D-66BD-6166-9E28-4B42A830F45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78323" y="2119522"/>
            <a:ext cx="709793" cy="709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4;p11">
            <a:extLst>
              <a:ext uri="{FF2B5EF4-FFF2-40B4-BE49-F238E27FC236}">
                <a16:creationId xmlns:a16="http://schemas.microsoft.com/office/drawing/2014/main" id="{AC926370-AA23-957C-FE7D-4FBF7DF1548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15688" y="3978874"/>
            <a:ext cx="835063" cy="64639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26;p11">
            <a:extLst>
              <a:ext uri="{FF2B5EF4-FFF2-40B4-BE49-F238E27FC236}">
                <a16:creationId xmlns:a16="http://schemas.microsoft.com/office/drawing/2014/main" id="{1DC88803-8B4C-F413-09FC-6772D6B51EDE}"/>
              </a:ext>
            </a:extLst>
          </p:cNvPr>
          <p:cNvSpPr txBox="1"/>
          <p:nvPr/>
        </p:nvSpPr>
        <p:spPr>
          <a:xfrm>
            <a:off x="8650751" y="4077357"/>
            <a:ext cx="6096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 b="1" dirty="0">
                <a:solidFill>
                  <a:schemeClr val="accent3">
                    <a:lumMod val="75000"/>
                    <a:lumOff val="25000"/>
                  </a:schemeClr>
                </a:solidFill>
                <a:sym typeface="Calibri"/>
              </a:rPr>
              <a:t> grips.msps@gmail.com  </a:t>
            </a:r>
            <a:endParaRPr sz="2000" b="1" dirty="0">
              <a:solidFill>
                <a:schemeClr val="accent3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5AB90E-8805-2158-FFEA-9FFABC5ED6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8323" y="3043931"/>
            <a:ext cx="772428" cy="772428"/>
          </a:xfrm>
          <a:prstGeom prst="rect">
            <a:avLst/>
          </a:prstGeom>
        </p:spPr>
      </p:pic>
      <p:sp>
        <p:nvSpPr>
          <p:cNvPr id="10" name="Google Shape;222;p11">
            <a:extLst>
              <a:ext uri="{FF2B5EF4-FFF2-40B4-BE49-F238E27FC236}">
                <a16:creationId xmlns:a16="http://schemas.microsoft.com/office/drawing/2014/main" id="{8EED2140-1087-EC75-2D0F-C57C019E3F0E}"/>
              </a:ext>
            </a:extLst>
          </p:cNvPr>
          <p:cNvSpPr txBox="1">
            <a:spLocks/>
          </p:cNvSpPr>
          <p:nvPr/>
        </p:nvSpPr>
        <p:spPr>
          <a:xfrm>
            <a:off x="8650751" y="3218440"/>
            <a:ext cx="2068144" cy="830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8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1440" indent="-152400">
              <a:spcBef>
                <a:spcPts val="0"/>
              </a:spcBef>
              <a:buSzPts val="2400"/>
            </a:pPr>
            <a:r>
              <a:rPr lang="en-AU" sz="2400" b="1" dirty="0">
                <a:solidFill>
                  <a:schemeClr val="accent3">
                    <a:lumMod val="75000"/>
                    <a:lumOff val="25000"/>
                  </a:schemeClr>
                </a:solidFill>
                <a:sym typeface="Arial"/>
              </a:rPr>
              <a:t>@</a:t>
            </a:r>
            <a:r>
              <a:rPr lang="en-AU" sz="2400" b="1" dirty="0" err="1">
                <a:solidFill>
                  <a:schemeClr val="accent3">
                    <a:lumMod val="75000"/>
                    <a:lumOff val="25000"/>
                  </a:schemeClr>
                </a:solidFill>
                <a:sym typeface="Arial"/>
              </a:rPr>
              <a:t>grips.msps</a:t>
            </a:r>
            <a:endParaRPr lang="en-AU" sz="2400" b="1" dirty="0">
              <a:solidFill>
                <a:schemeClr val="accent3">
                  <a:lumMod val="75000"/>
                  <a:lumOff val="25000"/>
                </a:schemeClr>
              </a:solidFill>
              <a:sym typeface="Arial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429283-0CA6-E2A4-4A73-402086C17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05" y="1456615"/>
            <a:ext cx="3576971" cy="23759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FCC04C-C134-655F-AF41-543831519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641" y="907840"/>
            <a:ext cx="3438376" cy="25854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E9F099-7A64-B153-FDDF-00C991950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648" y="3363513"/>
            <a:ext cx="4169877" cy="2781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359169-E16A-8D0A-5BC8-93F8E9B49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3253" y="3429000"/>
            <a:ext cx="3646889" cy="2422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E7B17E-9EE4-57DD-76DA-E5075E14A0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0018" y="863937"/>
            <a:ext cx="4463528" cy="24995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573DAF-9287-494F-278B-3A145D591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856" y="3832560"/>
            <a:ext cx="3257651" cy="2018826"/>
          </a:xfrm>
          <a:prstGeom prst="rect">
            <a:avLst/>
          </a:prstGeom>
        </p:spPr>
      </p:pic>
      <p:sp>
        <p:nvSpPr>
          <p:cNvPr id="9" name="Multiply 8">
            <a:extLst>
              <a:ext uri="{FF2B5EF4-FFF2-40B4-BE49-F238E27FC236}">
                <a16:creationId xmlns:a16="http://schemas.microsoft.com/office/drawing/2014/main" id="{9C199B3E-8EE9-BB9E-B0F4-11D35E5790AE}"/>
              </a:ext>
            </a:extLst>
          </p:cNvPr>
          <p:cNvSpPr/>
          <p:nvPr/>
        </p:nvSpPr>
        <p:spPr>
          <a:xfrm>
            <a:off x="1230122" y="802671"/>
            <a:ext cx="9071009" cy="538122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7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/>
          <p:nvPr/>
        </p:nvSpPr>
        <p:spPr>
          <a:xfrm>
            <a:off x="985060" y="1309874"/>
            <a:ext cx="10432473" cy="681644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2" descr="A group of people sitting on couches in a roo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445" y="4464007"/>
            <a:ext cx="2359382" cy="14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 rotWithShape="1">
          <a:blip r:embed="rId4">
            <a:alphaModFix/>
          </a:blip>
          <a:srcRect l="14724" t="13583"/>
          <a:stretch/>
        </p:blipFill>
        <p:spPr>
          <a:xfrm flipH="1">
            <a:off x="2347161" y="4033001"/>
            <a:ext cx="1943513" cy="147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 descr="Two women standing in a room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7036" t="27111"/>
          <a:stretch/>
        </p:blipFill>
        <p:spPr>
          <a:xfrm rot="5400000">
            <a:off x="10460806" y="3703859"/>
            <a:ext cx="1302714" cy="976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 rotWithShape="1">
          <a:blip r:embed="rId6">
            <a:alphaModFix/>
          </a:blip>
          <a:srcRect t="16136"/>
          <a:stretch/>
        </p:blipFill>
        <p:spPr>
          <a:xfrm>
            <a:off x="9784993" y="3178338"/>
            <a:ext cx="1149799" cy="1285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"/>
          <p:cNvSpPr txBox="1">
            <a:spLocks noGrp="1"/>
          </p:cNvSpPr>
          <p:nvPr>
            <p:ph type="title"/>
          </p:nvPr>
        </p:nvSpPr>
        <p:spPr>
          <a:xfrm>
            <a:off x="774467" y="331153"/>
            <a:ext cx="7979813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3567"/>
              </a:buClr>
              <a:buSzPts val="6000"/>
              <a:buFont typeface="Calibri"/>
              <a:buNone/>
            </a:pPr>
            <a:r>
              <a:rPr lang="en-AU" sz="8000" b="1" dirty="0">
                <a:solidFill>
                  <a:srgbClr val="013567"/>
                </a:solidFill>
                <a:latin typeface="Aptos Narrow" panose="020B0004020202020204" pitchFamily="34" charset="0"/>
              </a:rPr>
              <a:t>Who are we?</a:t>
            </a:r>
            <a:endParaRPr sz="8000" dirty="0">
              <a:latin typeface="Aptos Narrow" panose="020B0004020202020204" pitchFamily="34" charset="0"/>
            </a:endParaRPr>
          </a:p>
        </p:txBody>
      </p:sp>
      <p:sp>
        <p:nvSpPr>
          <p:cNvPr id="118" name="Google Shape;118;p2"/>
          <p:cNvSpPr txBox="1">
            <a:spLocks noGrp="1"/>
          </p:cNvSpPr>
          <p:nvPr>
            <p:ph type="body" idx="1"/>
          </p:nvPr>
        </p:nvSpPr>
        <p:spPr>
          <a:xfrm>
            <a:off x="985060" y="1793422"/>
            <a:ext cx="8351211" cy="2340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Arial"/>
              <a:buChar char="•"/>
            </a:pPr>
            <a:r>
              <a:rPr lang="en-AU" sz="2200" dirty="0">
                <a:solidFill>
                  <a:schemeClr val="dk1"/>
                </a:solidFill>
                <a:latin typeface="Aptos Narrow" panose="020B0004020202020204" pitchFamily="34" charset="0"/>
              </a:rPr>
              <a:t> A student run organisation</a:t>
            </a:r>
            <a:endParaRPr dirty="0">
              <a:latin typeface="Aptos Narrow" panose="020B0004020202020204" pitchFamily="34" charset="0"/>
            </a:endParaRPr>
          </a:p>
          <a:p>
            <a:pPr marL="91440" lvl="0" indent="-914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Arial"/>
              <a:buChar char="•"/>
            </a:pPr>
            <a:r>
              <a:rPr lang="en-AU" sz="2200" b="0" i="0" u="none" strike="noStrike" dirty="0">
                <a:solidFill>
                  <a:schemeClr val="dk1"/>
                </a:solidFill>
                <a:latin typeface="Aptos Narrow" panose="020B0004020202020204" pitchFamily="34" charset="0"/>
              </a:rPr>
              <a:t> Committed to providing </a:t>
            </a:r>
            <a:r>
              <a:rPr lang="en-AU" sz="2200" b="1" i="0" u="none" strike="noStrike" dirty="0">
                <a:solidFill>
                  <a:schemeClr val="dk1"/>
                </a:solidFill>
                <a:latin typeface="Aptos Narrow" panose="020B0004020202020204" pitchFamily="34" charset="0"/>
              </a:rPr>
              <a:t>social and academic </a:t>
            </a:r>
            <a:r>
              <a:rPr lang="en-AU" sz="2200" b="0" i="0" u="none" strike="noStrike" dirty="0">
                <a:solidFill>
                  <a:schemeClr val="dk1"/>
                </a:solidFill>
                <a:latin typeface="Aptos Narrow" panose="020B0004020202020204" pitchFamily="34" charset="0"/>
              </a:rPr>
              <a:t>support to:</a:t>
            </a:r>
            <a:endParaRPr dirty="0">
              <a:latin typeface="Aptos Narrow" panose="020B0004020202020204" pitchFamily="3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en-AU" sz="2000" b="1" i="0" u="none" strike="noStrike" dirty="0">
                <a:solidFill>
                  <a:schemeClr val="dk1"/>
                </a:solidFill>
                <a:latin typeface="Aptos Narrow" panose="020B0004020202020204" pitchFamily="34" charset="0"/>
              </a:rPr>
              <a:t>Honours</a:t>
            </a:r>
            <a:endParaRPr b="1" dirty="0">
              <a:latin typeface="Aptos Narrow" panose="020B0004020202020204" pitchFamily="3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en-AU" sz="2000" b="1" i="0" u="none" strike="noStrike" dirty="0">
                <a:solidFill>
                  <a:schemeClr val="dk1"/>
                </a:solidFill>
                <a:latin typeface="Aptos Narrow" panose="020B0004020202020204" pitchFamily="34" charset="0"/>
              </a:rPr>
              <a:t>Masters</a:t>
            </a:r>
            <a:endParaRPr b="1" dirty="0">
              <a:latin typeface="Aptos Narrow" panose="020B0004020202020204" pitchFamily="34" charset="0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</a:pPr>
            <a:r>
              <a:rPr lang="en-AU" sz="2000" b="1" i="0" u="none" strike="noStrike" dirty="0">
                <a:solidFill>
                  <a:schemeClr val="dk1"/>
                </a:solidFill>
                <a:latin typeface="Aptos Narrow" panose="020B0004020202020204" pitchFamily="34" charset="0"/>
              </a:rPr>
              <a:t>PhD students</a:t>
            </a:r>
            <a:endParaRPr b="1" dirty="0"/>
          </a:p>
        </p:txBody>
      </p:sp>
      <p:pic>
        <p:nvPicPr>
          <p:cNvPr id="119" name="Google Shape;11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20512" y="3178338"/>
            <a:ext cx="2572695" cy="170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 rotWithShape="1">
          <a:blip r:embed="rId8">
            <a:alphaModFix/>
          </a:blip>
          <a:srcRect l="6574" t="31478" r="4910"/>
          <a:stretch/>
        </p:blipFill>
        <p:spPr>
          <a:xfrm>
            <a:off x="7157337" y="2956995"/>
            <a:ext cx="2904066" cy="168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 rotWithShape="1">
          <a:blip r:embed="rId9">
            <a:alphaModFix/>
          </a:blip>
          <a:srcRect l="15391" t="17003" r="11686" b="12289"/>
          <a:stretch/>
        </p:blipFill>
        <p:spPr>
          <a:xfrm>
            <a:off x="3968474" y="4963011"/>
            <a:ext cx="1731370" cy="126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 descr="A group of people standing around a tabl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64655" y="3887255"/>
            <a:ext cx="2512655" cy="14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"/>
          <p:cNvPicPr preferRelativeResize="0"/>
          <p:nvPr/>
        </p:nvPicPr>
        <p:blipFill rotWithShape="1">
          <a:blip r:embed="rId11">
            <a:alphaModFix/>
          </a:blip>
          <a:srcRect t="9908"/>
          <a:stretch/>
        </p:blipFill>
        <p:spPr>
          <a:xfrm>
            <a:off x="2822815" y="5284039"/>
            <a:ext cx="1173823" cy="70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" descr="A group of people posing for a selfie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 r="8424"/>
          <a:stretch/>
        </p:blipFill>
        <p:spPr>
          <a:xfrm>
            <a:off x="9203002" y="4348825"/>
            <a:ext cx="2093098" cy="128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" descr="A group of people sitting on a blanket in a park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 l="101" t="21762" r="-100" b="678"/>
          <a:stretch/>
        </p:blipFill>
        <p:spPr>
          <a:xfrm>
            <a:off x="5629961" y="4594568"/>
            <a:ext cx="2386484" cy="13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"/>
          <p:cNvPicPr preferRelativeResize="0"/>
          <p:nvPr/>
        </p:nvPicPr>
        <p:blipFill rotWithShape="1">
          <a:blip r:embed="rId14">
            <a:alphaModFix/>
          </a:blip>
          <a:srcRect b="-2281"/>
          <a:stretch/>
        </p:blipFill>
        <p:spPr>
          <a:xfrm>
            <a:off x="7765975" y="4588342"/>
            <a:ext cx="1717869" cy="116634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"/>
          <p:cNvSpPr/>
          <p:nvPr/>
        </p:nvSpPr>
        <p:spPr>
          <a:xfrm rot="-3199202">
            <a:off x="10087180" y="965072"/>
            <a:ext cx="1378380" cy="1391842"/>
          </a:xfrm>
          <a:prstGeom prst="star5">
            <a:avLst>
              <a:gd name="adj" fmla="val 23347"/>
              <a:gd name="hf" fmla="val 105146"/>
              <a:gd name="vf" fmla="val 110557"/>
            </a:avLst>
          </a:prstGeom>
          <a:solidFill>
            <a:schemeClr val="accent2"/>
          </a:solidFill>
          <a:ln w="15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07;p1">
            <a:extLst>
              <a:ext uri="{FF2B5EF4-FFF2-40B4-BE49-F238E27FC236}">
                <a16:creationId xmlns:a16="http://schemas.microsoft.com/office/drawing/2014/main" id="{2786E326-DA73-E149-9599-7AE0DE7AC05C}"/>
              </a:ext>
            </a:extLst>
          </p:cNvPr>
          <p:cNvSpPr/>
          <p:nvPr/>
        </p:nvSpPr>
        <p:spPr>
          <a:xfrm rot="1532843">
            <a:off x="10551856" y="1435362"/>
            <a:ext cx="606569" cy="530419"/>
          </a:xfrm>
          <a:prstGeom prst="star5">
            <a:avLst>
              <a:gd name="adj" fmla="val 23347"/>
              <a:gd name="hf" fmla="val 105146"/>
              <a:gd name="vf" fmla="val 110557"/>
            </a:avLst>
          </a:prstGeom>
          <a:solidFill>
            <a:schemeClr val="accent3">
              <a:lumMod val="10000"/>
              <a:lumOff val="90000"/>
            </a:schemeClr>
          </a:solidFill>
          <a:ln w="15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05;p1">
            <a:extLst>
              <a:ext uri="{FF2B5EF4-FFF2-40B4-BE49-F238E27FC236}">
                <a16:creationId xmlns:a16="http://schemas.microsoft.com/office/drawing/2014/main" id="{63B8D0AE-8A5D-5D6B-0674-7F9345EF2BE4}"/>
              </a:ext>
            </a:extLst>
          </p:cNvPr>
          <p:cNvSpPr/>
          <p:nvPr/>
        </p:nvSpPr>
        <p:spPr>
          <a:xfrm rot="-3199202">
            <a:off x="9245485" y="1401818"/>
            <a:ext cx="1378380" cy="1391842"/>
          </a:xfrm>
          <a:prstGeom prst="star5">
            <a:avLst>
              <a:gd name="adj" fmla="val 23347"/>
              <a:gd name="hf" fmla="val 105146"/>
              <a:gd name="vf" fmla="val 110557"/>
            </a:avLst>
          </a:prstGeom>
          <a:solidFill>
            <a:schemeClr val="accent3">
              <a:lumMod val="10000"/>
              <a:lumOff val="90000"/>
            </a:schemeClr>
          </a:solidFill>
          <a:ln w="15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05;p1">
            <a:extLst>
              <a:ext uri="{FF2B5EF4-FFF2-40B4-BE49-F238E27FC236}">
                <a16:creationId xmlns:a16="http://schemas.microsoft.com/office/drawing/2014/main" id="{2451D904-2309-69A7-3CAA-49B890C1D091}"/>
              </a:ext>
            </a:extLst>
          </p:cNvPr>
          <p:cNvSpPr/>
          <p:nvPr/>
        </p:nvSpPr>
        <p:spPr>
          <a:xfrm rot="-3199202">
            <a:off x="6387960" y="1166156"/>
            <a:ext cx="878560" cy="906606"/>
          </a:xfrm>
          <a:prstGeom prst="star5">
            <a:avLst>
              <a:gd name="adj" fmla="val 23347"/>
              <a:gd name="hf" fmla="val 105146"/>
              <a:gd name="vf" fmla="val 110557"/>
            </a:avLst>
          </a:prstGeom>
          <a:solidFill>
            <a:schemeClr val="accent3">
              <a:lumMod val="10000"/>
              <a:lumOff val="90000"/>
            </a:schemeClr>
          </a:solidFill>
          <a:ln w="15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miley Face 4">
            <a:extLst>
              <a:ext uri="{FF2B5EF4-FFF2-40B4-BE49-F238E27FC236}">
                <a16:creationId xmlns:a16="http://schemas.microsoft.com/office/drawing/2014/main" id="{191DA65E-FE93-F6DF-3AA4-CAA7A6A3235E}"/>
              </a:ext>
            </a:extLst>
          </p:cNvPr>
          <p:cNvSpPr/>
          <p:nvPr/>
        </p:nvSpPr>
        <p:spPr>
          <a:xfrm>
            <a:off x="7833459" y="1955658"/>
            <a:ext cx="1251887" cy="1246148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"/>
          <p:cNvSpPr/>
          <p:nvPr/>
        </p:nvSpPr>
        <p:spPr>
          <a:xfrm>
            <a:off x="985060" y="1309874"/>
            <a:ext cx="10432473" cy="681644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 txBox="1">
            <a:spLocks noGrp="1"/>
          </p:cNvSpPr>
          <p:nvPr>
            <p:ph type="title"/>
          </p:nvPr>
        </p:nvSpPr>
        <p:spPr>
          <a:xfrm>
            <a:off x="1661454" y="395294"/>
            <a:ext cx="6980741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3567"/>
              </a:buClr>
              <a:buSzPts val="6000"/>
              <a:buFont typeface="Calibri"/>
              <a:buNone/>
            </a:pPr>
            <a:r>
              <a:rPr lang="en-AU" sz="8000" b="1" dirty="0">
                <a:solidFill>
                  <a:srgbClr val="013567"/>
                </a:solidFill>
                <a:latin typeface="Aptos Narrow" panose="020B0004020202020204" pitchFamily="34" charset="0"/>
              </a:rPr>
              <a:t>Overview</a:t>
            </a:r>
            <a:endParaRPr sz="6600" dirty="0">
              <a:latin typeface="Aptos Narrow" panose="020B0004020202020204" pitchFamily="34" charset="0"/>
            </a:endParaRPr>
          </a:p>
        </p:txBody>
      </p:sp>
      <p:sp>
        <p:nvSpPr>
          <p:cNvPr id="134" name="Google Shape;134;p3"/>
          <p:cNvSpPr txBox="1">
            <a:spLocks noGrp="1"/>
          </p:cNvSpPr>
          <p:nvPr>
            <p:ph type="body" idx="1"/>
          </p:nvPr>
        </p:nvSpPr>
        <p:spPr>
          <a:xfrm>
            <a:off x="1097280" y="1935111"/>
            <a:ext cx="4707902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AU" sz="3000" b="1" i="0" u="none" strike="noStrike" dirty="0">
                <a:solidFill>
                  <a:srgbClr val="00284F"/>
                </a:solidFill>
                <a:latin typeface="Aptos Narrow" panose="020B0004020202020204" pitchFamily="34" charset="0"/>
                <a:sym typeface="Calibri"/>
              </a:rPr>
              <a:t>MAJOR EVENTS</a:t>
            </a:r>
            <a:endParaRPr sz="3000" b="1" dirty="0">
              <a:solidFill>
                <a:srgbClr val="00284F"/>
              </a:solidFill>
              <a:latin typeface="Aptos Narrow" panose="020B0004020202020204" pitchFamily="34" charset="0"/>
              <a:sym typeface="Calibri"/>
            </a:endParaRPr>
          </a:p>
        </p:txBody>
      </p:sp>
      <p:sp>
        <p:nvSpPr>
          <p:cNvPr id="135" name="Google Shape;135;p3"/>
          <p:cNvSpPr txBox="1">
            <a:spLocks noGrp="1"/>
          </p:cNvSpPr>
          <p:nvPr>
            <p:ph type="body" idx="2"/>
          </p:nvPr>
        </p:nvSpPr>
        <p:spPr>
          <a:xfrm>
            <a:off x="1097280" y="2582335"/>
            <a:ext cx="4937760" cy="244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AU" sz="2400" b="0" i="0" u="none" strike="noStrike" dirty="0">
                <a:solidFill>
                  <a:srgbClr val="FFFFFF"/>
                </a:solidFill>
                <a:latin typeface="Aptos Narrow" panose="020B0004020202020204" pitchFamily="34" charset="0"/>
              </a:rPr>
              <a:t>🍹 </a:t>
            </a:r>
            <a:r>
              <a:rPr lang="en-AU" sz="2400" b="0" i="0" u="none" strike="noStrike" dirty="0">
                <a:solidFill>
                  <a:srgbClr val="000000"/>
                </a:solidFill>
                <a:latin typeface="Aptos Narrow" panose="020B0004020202020204" pitchFamily="34" charset="0"/>
              </a:rPr>
              <a:t>Welcome drinks </a:t>
            </a:r>
            <a:r>
              <a:rPr lang="en-AU" b="0" i="0" u="none" strike="noStrike" dirty="0">
                <a:solidFill>
                  <a:srgbClr val="000000"/>
                </a:solidFill>
                <a:latin typeface="Aptos Narrow" panose="020B0004020202020204" pitchFamily="34" charset="0"/>
              </a:rPr>
              <a:t>(2</a:t>
            </a:r>
            <a:r>
              <a:rPr lang="en-AU" b="0" i="0" u="none" strike="noStrike" baseline="30000" dirty="0">
                <a:solidFill>
                  <a:srgbClr val="000000"/>
                </a:solidFill>
                <a:latin typeface="Aptos Narrow" panose="020B0004020202020204" pitchFamily="34" charset="0"/>
              </a:rPr>
              <a:t>nd</a:t>
            </a:r>
            <a:r>
              <a:rPr lang="en-AU" b="0" i="0" u="none" strike="noStrike" dirty="0">
                <a:solidFill>
                  <a:srgbClr val="000000"/>
                </a:solidFill>
                <a:latin typeface="Aptos Narrow" panose="020B0004020202020204" pitchFamily="34" charset="0"/>
              </a:rPr>
              <a:t> week of March)</a:t>
            </a:r>
            <a:endParaRPr b="0" dirty="0">
              <a:latin typeface="Aptos Narrow" panose="020B00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2400"/>
              <a:buNone/>
            </a:pPr>
            <a:r>
              <a:rPr lang="en-AU" sz="2400" b="0" i="0" u="none" strike="noStrike" dirty="0">
                <a:solidFill>
                  <a:srgbClr val="FFFFFF"/>
                </a:solidFill>
                <a:latin typeface="Aptos Narrow" panose="020B0004020202020204" pitchFamily="34" charset="0"/>
              </a:rPr>
              <a:t>⛺</a:t>
            </a:r>
            <a:r>
              <a:rPr lang="en-AU" sz="2400" b="0" i="0" u="none" strike="noStrike" dirty="0">
                <a:solidFill>
                  <a:schemeClr val="dk1"/>
                </a:solidFill>
                <a:latin typeface="Aptos Narrow" panose="020B0004020202020204" pitchFamily="34" charset="0"/>
              </a:rPr>
              <a:t> GRIPS </a:t>
            </a:r>
            <a:r>
              <a:rPr lang="en-AU" sz="2400" b="0" i="0" u="none" strike="noStrike" dirty="0">
                <a:solidFill>
                  <a:srgbClr val="000000"/>
                </a:solidFill>
                <a:latin typeface="Aptos Narrow" panose="020B0004020202020204" pitchFamily="34" charset="0"/>
              </a:rPr>
              <a:t>Camp </a:t>
            </a:r>
            <a:r>
              <a:rPr lang="en-AU" b="0" i="0" u="none" strike="noStrike" dirty="0">
                <a:solidFill>
                  <a:srgbClr val="000000"/>
                </a:solidFill>
                <a:latin typeface="Aptos Narrow" panose="020B0004020202020204" pitchFamily="34" charset="0"/>
              </a:rPr>
              <a:t>(second half of 2025)</a:t>
            </a:r>
            <a:endParaRPr dirty="0">
              <a:latin typeface="Aptos Narrow" panose="020B00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2400"/>
              <a:buNone/>
            </a:pPr>
            <a:r>
              <a:rPr lang="en-AU" sz="2400" b="0" i="0" u="none" strike="noStrike" dirty="0">
                <a:solidFill>
                  <a:srgbClr val="00284F"/>
                </a:solidFill>
                <a:latin typeface="Aptos Narrow" panose="020B0004020202020204" pitchFamily="34" charset="0"/>
              </a:rPr>
              <a:t>❓</a:t>
            </a:r>
            <a:r>
              <a:rPr lang="en-AU" sz="2400" b="0" i="0" u="none" strike="noStrike" dirty="0">
                <a:solidFill>
                  <a:srgbClr val="FFFFFF"/>
                </a:solidFill>
                <a:latin typeface="Aptos Narrow" panose="020B0004020202020204" pitchFamily="34" charset="0"/>
              </a:rPr>
              <a:t>  </a:t>
            </a:r>
            <a:r>
              <a:rPr lang="en-AU" sz="2400" b="0" i="0" u="none" strike="noStrike" dirty="0">
                <a:solidFill>
                  <a:srgbClr val="000000"/>
                </a:solidFill>
                <a:latin typeface="Aptos Narrow" panose="020B0004020202020204" pitchFamily="34" charset="0"/>
              </a:rPr>
              <a:t>Trivia night </a:t>
            </a:r>
            <a:r>
              <a:rPr lang="en-AU" b="0" i="0" u="none" strike="noStrike" dirty="0">
                <a:solidFill>
                  <a:srgbClr val="000000"/>
                </a:solidFill>
                <a:latin typeface="Aptos Narrow" panose="020B0004020202020204" pitchFamily="34" charset="0"/>
              </a:rPr>
              <a:t>(semester 2)</a:t>
            </a:r>
            <a:endParaRPr dirty="0">
              <a:latin typeface="Aptos Narrow" panose="020B0004020202020204" pitchFamily="34" charset="0"/>
            </a:endParaRPr>
          </a:p>
        </p:txBody>
      </p:sp>
      <p:sp>
        <p:nvSpPr>
          <p:cNvPr id="136" name="Google Shape;136;p3"/>
          <p:cNvSpPr txBox="1">
            <a:spLocks noGrp="1"/>
          </p:cNvSpPr>
          <p:nvPr>
            <p:ph type="body" idx="3"/>
          </p:nvPr>
        </p:nvSpPr>
        <p:spPr>
          <a:xfrm>
            <a:off x="6217920" y="1874757"/>
            <a:ext cx="493776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AU" sz="3000" b="1" i="0" u="none" strike="noStrike" dirty="0">
                <a:solidFill>
                  <a:srgbClr val="00284F"/>
                </a:solidFill>
                <a:latin typeface="Aptos Narrow" panose="020B0004020202020204" pitchFamily="34" charset="0"/>
                <a:sym typeface="Calibri"/>
              </a:rPr>
              <a:t>RECURRING ACTIVITIES:</a:t>
            </a:r>
            <a:endParaRPr sz="3000" b="1" dirty="0">
              <a:solidFill>
                <a:srgbClr val="00284F"/>
              </a:solidFill>
              <a:latin typeface="Aptos Narrow" panose="020B0004020202020204" pitchFamily="34" charset="0"/>
              <a:sym typeface="Calibri"/>
            </a:endParaRPr>
          </a:p>
        </p:txBody>
      </p:sp>
      <p:sp>
        <p:nvSpPr>
          <p:cNvPr id="137" name="Google Shape;137;p3"/>
          <p:cNvSpPr txBox="1">
            <a:spLocks noGrp="1"/>
          </p:cNvSpPr>
          <p:nvPr>
            <p:ph type="body" idx="4"/>
          </p:nvPr>
        </p:nvSpPr>
        <p:spPr>
          <a:xfrm>
            <a:off x="6217920" y="2582334"/>
            <a:ext cx="4937760" cy="2442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AU" sz="2400" b="0" i="1" u="none" strike="noStrike" dirty="0">
                <a:solidFill>
                  <a:srgbClr val="FFFFFF"/>
                </a:solidFill>
                <a:latin typeface="Aptos Narrow" panose="020B0004020202020204" pitchFamily="34" charset="0"/>
              </a:rPr>
              <a:t>✍️ </a:t>
            </a:r>
            <a:r>
              <a:rPr lang="en-AU" sz="2400" b="0" i="0" u="none" strike="noStrike" dirty="0">
                <a:solidFill>
                  <a:srgbClr val="000000"/>
                </a:solidFill>
                <a:latin typeface="Aptos Narrow" panose="020B0004020202020204" pitchFamily="34" charset="0"/>
              </a:rPr>
              <a:t>Shut Up &amp; Write (weekly)</a:t>
            </a:r>
            <a:endParaRPr sz="2400" b="0" dirty="0">
              <a:latin typeface="Aptos Narrow" panose="020B00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AU" sz="2400" b="0" i="0" u="none" strike="noStrike" dirty="0">
                <a:solidFill>
                  <a:srgbClr val="000000"/>
                </a:solidFill>
                <a:latin typeface="Aptos Narrow" panose="020B0004020202020204" pitchFamily="34" charset="0"/>
              </a:rPr>
              <a:t>📚 Book club (4x per year)</a:t>
            </a:r>
            <a:endParaRPr dirty="0">
              <a:latin typeface="Aptos Narrow" panose="020B00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AU" sz="2400" b="0" i="0" u="none" strike="noStrike" dirty="0">
                <a:solidFill>
                  <a:srgbClr val="000000"/>
                </a:solidFill>
                <a:latin typeface="Aptos Narrow" panose="020B0004020202020204" pitchFamily="34" charset="0"/>
              </a:rPr>
              <a:t>🧠 Workshops/</a:t>
            </a:r>
            <a:r>
              <a:rPr lang="en-AU" sz="2400" b="0" i="0" u="none" strike="noStrike" dirty="0" err="1">
                <a:solidFill>
                  <a:srgbClr val="000000"/>
                </a:solidFill>
                <a:latin typeface="Aptos Narrow" panose="020B0004020202020204" pitchFamily="34" charset="0"/>
              </a:rPr>
              <a:t>skillshares</a:t>
            </a:r>
            <a:endParaRPr dirty="0">
              <a:latin typeface="Aptos Narrow" panose="020B00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AU" sz="2400" b="0" i="0" u="none" strike="noStrike" dirty="0">
                <a:solidFill>
                  <a:srgbClr val="FFFFFF"/>
                </a:solidFill>
                <a:latin typeface="Aptos Narrow" panose="020B0004020202020204" pitchFamily="34" charset="0"/>
              </a:rPr>
              <a:t>🎲  </a:t>
            </a:r>
            <a:r>
              <a:rPr lang="en-AU" sz="2400" b="0" i="0" u="none" strike="noStrike" dirty="0">
                <a:solidFill>
                  <a:srgbClr val="000000"/>
                </a:solidFill>
                <a:latin typeface="Aptos Narrow" panose="020B0004020202020204" pitchFamily="34" charset="0"/>
              </a:rPr>
              <a:t>Board games, crafts, &amp; movie night!</a:t>
            </a:r>
            <a:endParaRPr sz="2400" dirty="0">
              <a:latin typeface="Aptos Narrow" panose="020B0004020202020204" pitchFamily="34" charset="0"/>
            </a:endParaRPr>
          </a:p>
        </p:txBody>
      </p:sp>
      <p:pic>
        <p:nvPicPr>
          <p:cNvPr id="138" name="Google Shape;138;p3" descr="Clipboard Checked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941" y="719057"/>
            <a:ext cx="1124993" cy="9933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B18D3E-7AE4-8BB5-B10E-6CEDEFB7A4D6}"/>
              </a:ext>
            </a:extLst>
          </p:cNvPr>
          <p:cNvSpPr txBox="1"/>
          <p:nvPr/>
        </p:nvSpPr>
        <p:spPr>
          <a:xfrm>
            <a:off x="1266778" y="5261879"/>
            <a:ext cx="99022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SzPts val="2200"/>
            </a:pPr>
            <a:r>
              <a:rPr lang="en-AU" sz="2000" b="1" i="1" dirty="0">
                <a:solidFill>
                  <a:schemeClr val="accent4"/>
                </a:solidFill>
                <a:latin typeface="Aptos Narrow" panose="020B0004020202020204" pitchFamily="34" charset="0"/>
              </a:rPr>
              <a:t>*SUBJECT TO CHANGE / OPEN TO SUGGESTIONS: IF YOU JOIN AND HAVE SOMETHING YOU WANT TO PROPOSE OR OFFER AS AN ACTIVITY, WE CAN HELP MAKE IT HAPPEN!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outside&#10;&#10;AI-generated content may be incorrect.">
            <a:extLst>
              <a:ext uri="{FF2B5EF4-FFF2-40B4-BE49-F238E27FC236}">
                <a16:creationId xmlns:a16="http://schemas.microsoft.com/office/drawing/2014/main" id="{29BE488C-3CAC-8C81-5795-916CB4815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060" y="4064104"/>
            <a:ext cx="2770692" cy="1848030"/>
          </a:xfrm>
          <a:prstGeom prst="rect">
            <a:avLst/>
          </a:prstGeom>
        </p:spPr>
      </p:pic>
      <p:sp>
        <p:nvSpPr>
          <p:cNvPr id="143" name="Google Shape;143;p4"/>
          <p:cNvSpPr/>
          <p:nvPr/>
        </p:nvSpPr>
        <p:spPr>
          <a:xfrm>
            <a:off x="985060" y="1309874"/>
            <a:ext cx="10432473" cy="681644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4"/>
          <p:cNvSpPr txBox="1">
            <a:spLocks noGrp="1"/>
          </p:cNvSpPr>
          <p:nvPr>
            <p:ph type="title"/>
          </p:nvPr>
        </p:nvSpPr>
        <p:spPr>
          <a:xfrm>
            <a:off x="774467" y="289492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Calibri"/>
              <a:buNone/>
            </a:pPr>
            <a:r>
              <a:rPr lang="en-AU" sz="8000" b="1" dirty="0">
                <a:solidFill>
                  <a:schemeClr val="accent2"/>
                </a:solidFill>
                <a:latin typeface="Aptos Narrow" panose="020B0004020202020204" pitchFamily="34" charset="0"/>
              </a:rPr>
              <a:t>Welcome Drinks</a:t>
            </a:r>
            <a:endParaRPr sz="8000" dirty="0">
              <a:latin typeface="Aptos Narrow" panose="020B0004020202020204" pitchFamily="34" charset="0"/>
            </a:endParaRPr>
          </a:p>
        </p:txBody>
      </p:sp>
      <p:sp>
        <p:nvSpPr>
          <p:cNvPr id="145" name="Google Shape;145;p4"/>
          <p:cNvSpPr txBox="1">
            <a:spLocks noGrp="1"/>
          </p:cNvSpPr>
          <p:nvPr>
            <p:ph type="body" idx="1"/>
          </p:nvPr>
        </p:nvSpPr>
        <p:spPr>
          <a:xfrm>
            <a:off x="985060" y="2011957"/>
            <a:ext cx="7969369" cy="3900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84F"/>
              </a:buClr>
              <a:buSzPts val="2600"/>
              <a:buNone/>
            </a:pPr>
            <a:r>
              <a:rPr lang="en-AU" sz="2600" dirty="0">
                <a:solidFill>
                  <a:schemeClr val="dk1"/>
                </a:solidFill>
                <a:latin typeface="Aptos Narrow" panose="020B0004020202020204" pitchFamily="34" charset="0"/>
              </a:rPr>
              <a:t>Come &amp; mingle with other psych graduate students! </a:t>
            </a:r>
            <a:endParaRPr dirty="0">
              <a:latin typeface="Aptos Narrow" panose="020B0004020202020204" pitchFamily="34" charset="0"/>
            </a:endParaRPr>
          </a:p>
          <a:p>
            <a:pPr marL="139392" lvl="0" indent="-13939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284F"/>
              </a:buClr>
              <a:buSzPts val="2200"/>
              <a:buFont typeface="Arial"/>
              <a:buChar char="•"/>
            </a:pPr>
            <a:r>
              <a:rPr lang="en-AU" sz="2200" dirty="0">
                <a:solidFill>
                  <a:schemeClr val="dk1"/>
                </a:solidFill>
                <a:latin typeface="Aptos Narrow" panose="020B0004020202020204" pitchFamily="34" charset="0"/>
              </a:rPr>
              <a:t>Drinks and food provided</a:t>
            </a:r>
            <a:endParaRPr dirty="0">
              <a:latin typeface="Aptos Narrow" panose="020B0004020202020204" pitchFamily="34" charset="0"/>
            </a:endParaRPr>
          </a:p>
          <a:p>
            <a:pPr marL="139392" lvl="0" indent="-13939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284F"/>
              </a:buClr>
              <a:buSzPts val="2200"/>
              <a:buFont typeface="Arial"/>
              <a:buChar char="•"/>
            </a:pPr>
            <a:r>
              <a:rPr lang="en-AU" sz="2200" b="1" dirty="0">
                <a:solidFill>
                  <a:srgbClr val="013567"/>
                </a:solidFill>
                <a:latin typeface="Aptos Narrow" panose="020B0004020202020204" pitchFamily="34" charset="0"/>
              </a:rPr>
              <a:t>Date: </a:t>
            </a:r>
            <a:r>
              <a:rPr lang="en-AU" sz="2200" dirty="0">
                <a:solidFill>
                  <a:schemeClr val="dk1"/>
                </a:solidFill>
                <a:latin typeface="Aptos Narrow" panose="020B0004020202020204" pitchFamily="34" charset="0"/>
              </a:rPr>
              <a:t>Fri 13</a:t>
            </a:r>
            <a:r>
              <a:rPr lang="en-AU" sz="2200" baseline="30000" dirty="0">
                <a:solidFill>
                  <a:schemeClr val="dk1"/>
                </a:solidFill>
                <a:latin typeface="Aptos Narrow" panose="020B0004020202020204" pitchFamily="34" charset="0"/>
              </a:rPr>
              <a:t>th</a:t>
            </a:r>
            <a:r>
              <a:rPr lang="en-AU" sz="2200" dirty="0">
                <a:solidFill>
                  <a:schemeClr val="dk1"/>
                </a:solidFill>
                <a:latin typeface="Aptos Narrow" panose="020B0004020202020204" pitchFamily="34" charset="0"/>
              </a:rPr>
              <a:t> March, 3:00pm</a:t>
            </a:r>
            <a:endParaRPr dirty="0">
              <a:latin typeface="Aptos Narrow" panose="020B0004020202020204" pitchFamily="34" charset="0"/>
            </a:endParaRPr>
          </a:p>
          <a:p>
            <a:pPr marL="139392" lvl="0" indent="-13939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284F"/>
              </a:buClr>
              <a:buSzPts val="2200"/>
              <a:buFont typeface="Arial"/>
              <a:buChar char="•"/>
            </a:pPr>
            <a:r>
              <a:rPr lang="en-AU" sz="2200" b="1" dirty="0">
                <a:solidFill>
                  <a:srgbClr val="013567"/>
                </a:solidFill>
                <a:latin typeface="Aptos Narrow" panose="020B0004020202020204" pitchFamily="34" charset="0"/>
              </a:rPr>
              <a:t>Location: </a:t>
            </a:r>
            <a:r>
              <a:rPr lang="en-AU" sz="2200" dirty="0">
                <a:solidFill>
                  <a:schemeClr val="dk1"/>
                </a:solidFill>
                <a:latin typeface="Aptos Narrow" panose="020B0004020202020204" pitchFamily="34" charset="0"/>
              </a:rPr>
              <a:t>South Lawn</a:t>
            </a:r>
            <a:endParaRPr dirty="0">
              <a:latin typeface="Aptos Narrow" panose="020B0004020202020204" pitchFamily="34" charset="0"/>
            </a:endParaRPr>
          </a:p>
        </p:txBody>
      </p:sp>
      <p:pic>
        <p:nvPicPr>
          <p:cNvPr id="146" name="Google Shape;146;p4" descr="Champagne glasses out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4748" y="50450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oup of people standing in a line&#10;&#10;AI-generated content may be incorrect.">
            <a:extLst>
              <a:ext uri="{FF2B5EF4-FFF2-40B4-BE49-F238E27FC236}">
                <a16:creationId xmlns:a16="http://schemas.microsoft.com/office/drawing/2014/main" id="{AD02E97C-916F-CECD-9330-48A43AE2A4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506"/>
          <a:stretch/>
        </p:blipFill>
        <p:spPr>
          <a:xfrm>
            <a:off x="4255294" y="3643879"/>
            <a:ext cx="3179474" cy="2268255"/>
          </a:xfrm>
          <a:prstGeom prst="rect">
            <a:avLst/>
          </a:prstGeom>
        </p:spPr>
      </p:pic>
      <p:pic>
        <p:nvPicPr>
          <p:cNvPr id="2" name="Google Shape;233;p12">
            <a:extLst>
              <a:ext uri="{FF2B5EF4-FFF2-40B4-BE49-F238E27FC236}">
                <a16:creationId xmlns:a16="http://schemas.microsoft.com/office/drawing/2014/main" id="{BD6F11E9-F600-24CE-7EA7-02F5E79FAC6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38448" y="1728483"/>
            <a:ext cx="3593055" cy="35930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35;p12">
            <a:extLst>
              <a:ext uri="{FF2B5EF4-FFF2-40B4-BE49-F238E27FC236}">
                <a16:creationId xmlns:a16="http://schemas.microsoft.com/office/drawing/2014/main" id="{053C5070-F58A-5C39-BC45-CAE891DA2DCC}"/>
              </a:ext>
            </a:extLst>
          </p:cNvPr>
          <p:cNvSpPr txBox="1">
            <a:spLocks/>
          </p:cNvSpPr>
          <p:nvPr/>
        </p:nvSpPr>
        <p:spPr>
          <a:xfrm>
            <a:off x="7936707" y="5113306"/>
            <a:ext cx="3894796" cy="79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1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1440" indent="-190500" algn="ctr">
              <a:spcBef>
                <a:spcPts val="0"/>
              </a:spcBef>
              <a:buSzPct val="100000"/>
              <a:buFont typeface="Calibri"/>
              <a:buChar char=" "/>
            </a:pPr>
            <a:r>
              <a:rPr lang="en-AU" sz="2800" b="1" dirty="0">
                <a:solidFill>
                  <a:srgbClr val="000000"/>
                </a:solidFill>
                <a:latin typeface="Aptos Narrow" panose="020B0004020202020204" pitchFamily="34" charset="0"/>
              </a:rPr>
              <a:t>Join </a:t>
            </a:r>
            <a:r>
              <a:rPr lang="en-AU" sz="2800" b="1" dirty="0" err="1">
                <a:solidFill>
                  <a:srgbClr val="000000"/>
                </a:solidFill>
                <a:latin typeface="Aptos Narrow" panose="020B0004020202020204" pitchFamily="34" charset="0"/>
              </a:rPr>
              <a:t>GRiPS</a:t>
            </a:r>
            <a:r>
              <a:rPr lang="en-AU" sz="2800" b="1" dirty="0">
                <a:solidFill>
                  <a:srgbClr val="000000"/>
                </a:solidFill>
                <a:latin typeface="Aptos Narrow" panose="020B0004020202020204" pitchFamily="34" charset="0"/>
              </a:rPr>
              <a:t> at </a:t>
            </a:r>
            <a:r>
              <a:rPr lang="en-AU" sz="2800" b="1" u="sng" dirty="0">
                <a:solidFill>
                  <a:srgbClr val="1155CC"/>
                </a:solidFill>
                <a:latin typeface="Aptos Narrow" panose="020B00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http://eepurl.com/cyaAsz</a:t>
            </a:r>
            <a:endParaRPr lang="en-AU" sz="2800" b="1" dirty="0">
              <a:latin typeface="Aptos Narrow" panose="020B00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"/>
          <p:cNvSpPr/>
          <p:nvPr/>
        </p:nvSpPr>
        <p:spPr>
          <a:xfrm>
            <a:off x="985060" y="1804750"/>
            <a:ext cx="10432473" cy="681644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532283" y="437213"/>
            <a:ext cx="11338026" cy="1367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3567"/>
              </a:buClr>
              <a:buSzPts val="6000"/>
              <a:buFont typeface="Calibri"/>
              <a:buNone/>
            </a:pPr>
            <a:r>
              <a:rPr lang="en-AU" sz="8000" b="1" dirty="0">
                <a:solidFill>
                  <a:srgbClr val="013567"/>
                </a:solidFill>
                <a:latin typeface="Aptos Narrow" panose="020B0004020202020204" pitchFamily="34" charset="0"/>
              </a:rPr>
              <a:t>Shut Up And Write (SUAW)</a:t>
            </a:r>
            <a:endParaRPr sz="8000" dirty="0">
              <a:latin typeface="Aptos Narrow" panose="020B0004020202020204" pitchFamily="34" charset="0"/>
            </a:endParaRPr>
          </a:p>
        </p:txBody>
      </p:sp>
      <p:sp>
        <p:nvSpPr>
          <p:cNvPr id="180" name="Google Shape;180;p7"/>
          <p:cNvSpPr txBox="1">
            <a:spLocks noGrp="1"/>
          </p:cNvSpPr>
          <p:nvPr>
            <p:ph type="body" idx="1"/>
          </p:nvPr>
        </p:nvSpPr>
        <p:spPr>
          <a:xfrm>
            <a:off x="640653" y="2049543"/>
            <a:ext cx="7857465" cy="1913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84F"/>
              </a:buClr>
              <a:buSzPts val="2200"/>
              <a:buNone/>
            </a:pPr>
            <a:r>
              <a:rPr lang="en-AU" sz="2400" dirty="0">
                <a:solidFill>
                  <a:schemeClr val="dk1"/>
                </a:solidFill>
                <a:latin typeface="Aptos Narrow" panose="020B0004020202020204" pitchFamily="34" charset="0"/>
              </a:rPr>
              <a:t>Weekly sessions using the </a:t>
            </a:r>
            <a:r>
              <a:rPr lang="en-AU" sz="2400" b="1" dirty="0">
                <a:solidFill>
                  <a:schemeClr val="dk1"/>
                </a:solidFill>
                <a:latin typeface="Aptos Narrow" panose="020B0004020202020204" pitchFamily="34" charset="0"/>
              </a:rPr>
              <a:t>pomodoro method </a:t>
            </a:r>
            <a:r>
              <a:rPr lang="en-AU" sz="2400" dirty="0">
                <a:solidFill>
                  <a:schemeClr val="dk1"/>
                </a:solidFill>
                <a:latin typeface="Aptos Narrow" panose="020B0004020202020204" pitchFamily="34" charset="0"/>
              </a:rPr>
              <a:t>starting in March,</a:t>
            </a:r>
            <a:br>
              <a:rPr lang="en-AU" sz="2400" dirty="0">
                <a:solidFill>
                  <a:schemeClr val="dk1"/>
                </a:solidFill>
                <a:latin typeface="Aptos Narrow" panose="020B0004020202020204" pitchFamily="34" charset="0"/>
              </a:rPr>
            </a:br>
            <a:r>
              <a:rPr lang="en-AU" sz="2400" dirty="0">
                <a:solidFill>
                  <a:schemeClr val="dk1"/>
                </a:solidFill>
                <a:latin typeface="Aptos Narrow" panose="020B0004020202020204" pitchFamily="34" charset="0"/>
              </a:rPr>
              <a:t>then weekly throughout the year </a:t>
            </a:r>
            <a:endParaRPr sz="2400" dirty="0">
              <a:latin typeface="Aptos Narrow" panose="020B0004020202020204" pitchFamily="34" charset="0"/>
            </a:endParaRPr>
          </a:p>
          <a:p>
            <a:pPr marL="292608" lvl="1" indent="-216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284F"/>
              </a:buClr>
              <a:buSzPts val="2000"/>
              <a:buFont typeface="Arial"/>
              <a:buChar char="•"/>
            </a:pPr>
            <a:r>
              <a:rPr lang="en-AU" sz="2200" i="0" u="none" strike="noStrike" cap="none" dirty="0">
                <a:solidFill>
                  <a:schemeClr val="dk1"/>
                </a:solidFill>
                <a:latin typeface="Aptos Narrow" panose="020B0004020202020204" pitchFamily="34" charset="0"/>
              </a:rPr>
              <a:t>25 minutes writing, 5 minutes chatting</a:t>
            </a:r>
            <a:endParaRPr sz="1900" dirty="0">
              <a:latin typeface="Aptos Narrow" panose="020B0004020202020204" pitchFamily="34" charset="0"/>
            </a:endParaRPr>
          </a:p>
          <a:p>
            <a:pPr marL="292608" lvl="1" indent="-216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84F"/>
              </a:buClr>
              <a:buSzPts val="2000"/>
              <a:buFont typeface="Arial"/>
              <a:buChar char="•"/>
            </a:pPr>
            <a:r>
              <a:rPr lang="en-AU" sz="2200" dirty="0">
                <a:solidFill>
                  <a:schemeClr val="dk1"/>
                </a:solidFill>
                <a:latin typeface="Aptos Narrow" panose="020B0004020202020204" pitchFamily="34" charset="0"/>
              </a:rPr>
              <a:t>Held at the GSA building (1888 Building)</a:t>
            </a:r>
            <a:endParaRPr lang="en-AU" sz="2200" i="0" u="none" strike="noStrike" cap="none" dirty="0">
              <a:solidFill>
                <a:schemeClr val="dk1"/>
              </a:solidFill>
              <a:latin typeface="Aptos Narrow" panose="020B0004020202020204" pitchFamily="34" charset="0"/>
            </a:endParaRPr>
          </a:p>
          <a:p>
            <a:pPr marL="292608" lvl="1" indent="-216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84F"/>
              </a:buClr>
              <a:buSzPts val="2000"/>
              <a:buFont typeface="Arial"/>
              <a:buChar char="•"/>
            </a:pPr>
            <a:r>
              <a:rPr lang="en-AU" sz="2200" i="0" u="none" strike="noStrike" cap="none" dirty="0">
                <a:solidFill>
                  <a:schemeClr val="dk1"/>
                </a:solidFill>
                <a:latin typeface="Aptos Narrow" panose="020B0004020202020204" pitchFamily="34" charset="0"/>
              </a:rPr>
              <a:t>Free coffee! </a:t>
            </a:r>
            <a:endParaRPr sz="2200" i="0" u="none" strike="noStrike" cap="none" dirty="0">
              <a:solidFill>
                <a:srgbClr val="000000"/>
              </a:solidFill>
              <a:latin typeface="Aptos Narrow" panose="020B0004020202020204" pitchFamily="34" charset="0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284F"/>
              </a:buClr>
              <a:buSzPts val="2200"/>
              <a:buNone/>
            </a:pP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284F"/>
              </a:buClr>
              <a:buSzPts val="2200"/>
              <a:buNone/>
            </a:pPr>
            <a:endParaRPr sz="2200" dirty="0">
              <a:solidFill>
                <a:schemeClr val="dk1"/>
              </a:solidFill>
            </a:endParaRPr>
          </a:p>
        </p:txBody>
      </p:sp>
      <p:pic>
        <p:nvPicPr>
          <p:cNvPr id="182" name="Google Shape;182;p7" descr="A group of people sitting at a table with laptop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5059" y="4146863"/>
            <a:ext cx="2688315" cy="1804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33;p12">
            <a:extLst>
              <a:ext uri="{FF2B5EF4-FFF2-40B4-BE49-F238E27FC236}">
                <a16:creationId xmlns:a16="http://schemas.microsoft.com/office/drawing/2014/main" id="{1212C428-0369-D461-1619-2144E9FE133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5231" y="1767394"/>
            <a:ext cx="3593055" cy="35930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35;p12">
            <a:extLst>
              <a:ext uri="{FF2B5EF4-FFF2-40B4-BE49-F238E27FC236}">
                <a16:creationId xmlns:a16="http://schemas.microsoft.com/office/drawing/2014/main" id="{1DADA00F-DC4E-131F-01E3-297085DB484E}"/>
              </a:ext>
            </a:extLst>
          </p:cNvPr>
          <p:cNvSpPr txBox="1">
            <a:spLocks/>
          </p:cNvSpPr>
          <p:nvPr/>
        </p:nvSpPr>
        <p:spPr>
          <a:xfrm>
            <a:off x="8073490" y="5152217"/>
            <a:ext cx="3894796" cy="79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18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600"/>
              <a:buFont typeface="Calibri"/>
              <a:buNone/>
              <a:defRPr sz="16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1440" indent="-190500" algn="ctr">
              <a:spcBef>
                <a:spcPts val="0"/>
              </a:spcBef>
              <a:buSzPct val="100000"/>
              <a:buFont typeface="Calibri"/>
              <a:buChar char=" "/>
            </a:pPr>
            <a:r>
              <a:rPr lang="en-AU" sz="2800" b="1" dirty="0">
                <a:solidFill>
                  <a:srgbClr val="000000"/>
                </a:solidFill>
                <a:latin typeface="Aptos Narrow" panose="020B0004020202020204" pitchFamily="34" charset="0"/>
              </a:rPr>
              <a:t>Join </a:t>
            </a:r>
            <a:r>
              <a:rPr lang="en-AU" sz="2800" b="1" dirty="0" err="1">
                <a:solidFill>
                  <a:srgbClr val="000000"/>
                </a:solidFill>
                <a:latin typeface="Aptos Narrow" panose="020B0004020202020204" pitchFamily="34" charset="0"/>
              </a:rPr>
              <a:t>GRiPS</a:t>
            </a:r>
            <a:r>
              <a:rPr lang="en-AU" sz="2800" b="1" dirty="0">
                <a:solidFill>
                  <a:srgbClr val="000000"/>
                </a:solidFill>
                <a:latin typeface="Aptos Narrow" panose="020B0004020202020204" pitchFamily="34" charset="0"/>
              </a:rPr>
              <a:t> at </a:t>
            </a:r>
            <a:r>
              <a:rPr lang="en-AU" sz="2800" b="1" u="sng" dirty="0">
                <a:solidFill>
                  <a:srgbClr val="1155CC"/>
                </a:solidFill>
                <a:latin typeface="Aptos Narrow" panose="020B00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http://eepurl.com/cyaAsz</a:t>
            </a:r>
            <a:endParaRPr lang="en-AU" sz="2800" b="1" dirty="0">
              <a:latin typeface="Aptos Narrow" panose="020B0004020202020204" pitchFamily="34" charset="0"/>
            </a:endParaRPr>
          </a:p>
        </p:txBody>
      </p:sp>
      <p:pic>
        <p:nvPicPr>
          <p:cNvPr id="6" name="Picture 5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16A9CAB7-E606-46A5-5E32-D5B0306F40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775" y="3563921"/>
            <a:ext cx="3593055" cy="26947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"/>
          <p:cNvSpPr/>
          <p:nvPr/>
        </p:nvSpPr>
        <p:spPr>
          <a:xfrm>
            <a:off x="985060" y="1309874"/>
            <a:ext cx="10432473" cy="681644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6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3567"/>
              </a:buClr>
              <a:buSzPts val="6000"/>
              <a:buFont typeface="Calibri"/>
              <a:buNone/>
            </a:pPr>
            <a:r>
              <a:rPr lang="en-AU" sz="8000" b="1" dirty="0">
                <a:solidFill>
                  <a:srgbClr val="013567"/>
                </a:solidFill>
                <a:latin typeface="Aptos Narrow" panose="020B0004020202020204" pitchFamily="34" charset="0"/>
              </a:rPr>
              <a:t>Trivia Night</a:t>
            </a:r>
            <a:endParaRPr sz="8000" dirty="0">
              <a:latin typeface="Aptos Narrow" panose="020B0004020202020204" pitchFamily="34" charset="0"/>
            </a:endParaRPr>
          </a:p>
        </p:txBody>
      </p:sp>
      <p:sp>
        <p:nvSpPr>
          <p:cNvPr id="166" name="Google Shape;166;p6"/>
          <p:cNvSpPr txBox="1">
            <a:spLocks noGrp="1"/>
          </p:cNvSpPr>
          <p:nvPr>
            <p:ph type="body" idx="1"/>
          </p:nvPr>
        </p:nvSpPr>
        <p:spPr>
          <a:xfrm>
            <a:off x="1097280" y="1926416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84F"/>
              </a:buClr>
              <a:buSzPts val="2200"/>
              <a:buNone/>
            </a:pPr>
            <a:r>
              <a:rPr lang="en-AU" sz="2200" dirty="0">
                <a:solidFill>
                  <a:schemeClr val="dk1"/>
                </a:solidFill>
                <a:latin typeface="Aptos Narrow" panose="020B0004020202020204" pitchFamily="34" charset="0"/>
              </a:rPr>
              <a:t>Come test your trivia skills at our EOY trivia night (Semester 2)</a:t>
            </a:r>
            <a:endParaRPr dirty="0">
              <a:latin typeface="Aptos Narrow" panose="020B0004020202020204" pitchFamily="34" charset="0"/>
            </a:endParaRPr>
          </a:p>
          <a:p>
            <a:pPr marL="91440" lvl="0" indent="-91440" algn="l" rtl="0">
              <a:lnSpc>
                <a:spcPct val="90000"/>
              </a:lnSpc>
              <a:spcBef>
                <a:spcPts val="2500"/>
              </a:spcBef>
              <a:spcAft>
                <a:spcPts val="0"/>
              </a:spcAft>
              <a:buClr>
                <a:srgbClr val="00284F"/>
              </a:buClr>
              <a:buSzPts val="2000"/>
              <a:buFont typeface="Arial"/>
              <a:buChar char="•"/>
            </a:pPr>
            <a:r>
              <a:rPr lang="en-AU" dirty="0">
                <a:solidFill>
                  <a:schemeClr val="dk1"/>
                </a:solidFill>
                <a:latin typeface="Aptos Narrow" panose="020B0004020202020204" pitchFamily="34" charset="0"/>
              </a:rPr>
              <a:t> </a:t>
            </a:r>
            <a:r>
              <a:rPr lang="en-AU" b="0" i="0" u="none" strike="noStrike" dirty="0">
                <a:solidFill>
                  <a:schemeClr val="dk1"/>
                </a:solidFill>
                <a:latin typeface="Aptos Narrow" panose="020B0004020202020204" pitchFamily="34" charset="0"/>
              </a:rPr>
              <a:t>Food &amp; drinks provided</a:t>
            </a:r>
            <a:endParaRPr dirty="0">
              <a:solidFill>
                <a:schemeClr val="dk1"/>
              </a:solidFill>
              <a:latin typeface="Aptos Narrow" panose="020B0004020202020204" pitchFamily="34" charset="0"/>
            </a:endParaRPr>
          </a:p>
          <a:p>
            <a:pPr marL="91440" lvl="0" indent="-914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284F"/>
              </a:buClr>
              <a:buSzPts val="2000"/>
              <a:buFont typeface="Arial"/>
              <a:buChar char="•"/>
            </a:pPr>
            <a:r>
              <a:rPr lang="en-AU" dirty="0">
                <a:solidFill>
                  <a:schemeClr val="dk1"/>
                </a:solidFill>
                <a:latin typeface="Aptos Narrow" panose="020B0004020202020204" pitchFamily="34" charset="0"/>
              </a:rPr>
              <a:t> Dress theme TBD</a:t>
            </a:r>
            <a:endParaRPr dirty="0">
              <a:latin typeface="Aptos Narrow" panose="020B0004020202020204" pitchFamily="34" charset="0"/>
            </a:endParaRPr>
          </a:p>
          <a:p>
            <a:pPr marL="566928" lvl="2" indent="-252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84F"/>
              </a:buClr>
              <a:buSzPts val="1800"/>
              <a:buFont typeface="Arial"/>
              <a:buChar char="•"/>
            </a:pPr>
            <a:r>
              <a:rPr lang="en-AU" sz="1800" dirty="0">
                <a:solidFill>
                  <a:schemeClr val="dk1"/>
                </a:solidFill>
                <a:latin typeface="Aptos Narrow" panose="020B0004020202020204" pitchFamily="34" charset="0"/>
              </a:rPr>
              <a:t>Past themes include y2k, sitcoms, and murder mystery</a:t>
            </a:r>
            <a:endParaRPr dirty="0">
              <a:latin typeface="Aptos Narrow" panose="020B0004020202020204" pitchFamily="34" charset="0"/>
            </a:endParaRPr>
          </a:p>
          <a:p>
            <a:pPr marL="91440" lvl="0" indent="-9144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284F"/>
              </a:buClr>
              <a:buSzPts val="2000"/>
              <a:buFont typeface="Arial"/>
              <a:buChar char="•"/>
            </a:pPr>
            <a:r>
              <a:rPr lang="en-AU" b="0" i="0" u="none" strike="noStrike" dirty="0">
                <a:solidFill>
                  <a:schemeClr val="dk1"/>
                </a:solidFill>
                <a:latin typeface="Aptos Narrow" panose="020B0004020202020204" pitchFamily="34" charset="0"/>
              </a:rPr>
              <a:t> Prizes for all!</a:t>
            </a:r>
            <a:endParaRPr b="1" i="0" u="none" strike="noStrike" dirty="0">
              <a:solidFill>
                <a:schemeClr val="dk1"/>
              </a:solidFill>
              <a:latin typeface="Aptos Narrow" panose="020B0004020202020204" pitchFamily="34" charset="0"/>
            </a:endParaRPr>
          </a:p>
          <a:p>
            <a:pPr marL="507492" lvl="0" indent="-25199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284F"/>
              </a:buClr>
              <a:buSzPts val="1800"/>
              <a:buFont typeface="Arial"/>
              <a:buChar char="•"/>
            </a:pPr>
            <a:r>
              <a:rPr lang="en-AU" sz="1800" b="0" i="0" u="none" strike="noStrike" dirty="0">
                <a:solidFill>
                  <a:schemeClr val="dk1"/>
                </a:solidFill>
                <a:latin typeface="Aptos Narrow" panose="020B0004020202020204" pitchFamily="34" charset="0"/>
              </a:rPr>
              <a:t>Actual prizes for winners</a:t>
            </a:r>
            <a:endParaRPr dirty="0">
              <a:latin typeface="Aptos Narrow" panose="020B0004020202020204" pitchFamily="34" charset="0"/>
            </a:endParaRPr>
          </a:p>
          <a:p>
            <a:pPr marL="507492" lvl="0" indent="-25199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284F"/>
              </a:buClr>
              <a:buSzPts val="1800"/>
              <a:buFont typeface="Arial"/>
              <a:buChar char="•"/>
            </a:pPr>
            <a:r>
              <a:rPr lang="en-AU" sz="1800" b="0" i="0" u="none" strike="noStrike" dirty="0">
                <a:solidFill>
                  <a:schemeClr val="dk1"/>
                </a:solidFill>
                <a:latin typeface="Aptos Narrow" panose="020B0004020202020204" pitchFamily="34" charset="0"/>
              </a:rPr>
              <a:t>The prize of friendship </a:t>
            </a:r>
            <a:br>
              <a:rPr lang="en-AU" sz="1800" b="0" i="0" u="none" strike="noStrike" dirty="0">
                <a:solidFill>
                  <a:schemeClr val="dk1"/>
                </a:solidFill>
                <a:latin typeface="Aptos Narrow" panose="020B0004020202020204" pitchFamily="34" charset="0"/>
              </a:rPr>
            </a:br>
            <a:r>
              <a:rPr lang="en-AU" sz="1800" b="0" i="0" u="none" strike="noStrike" dirty="0">
                <a:solidFill>
                  <a:schemeClr val="dk1"/>
                </a:solidFill>
                <a:latin typeface="Aptos Narrow" panose="020B0004020202020204" pitchFamily="34" charset="0"/>
              </a:rPr>
              <a:t>(&amp; very useful knowledge) for </a:t>
            </a:r>
            <a:br>
              <a:rPr lang="en-AU" sz="1800" b="0" i="0" u="none" strike="noStrike" dirty="0">
                <a:solidFill>
                  <a:schemeClr val="dk1"/>
                </a:solidFill>
                <a:latin typeface="Aptos Narrow" panose="020B0004020202020204" pitchFamily="34" charset="0"/>
              </a:rPr>
            </a:br>
            <a:r>
              <a:rPr lang="en-AU" sz="1800" dirty="0">
                <a:solidFill>
                  <a:schemeClr val="dk1"/>
                </a:solidFill>
                <a:latin typeface="Aptos Narrow" panose="020B0004020202020204" pitchFamily="34" charset="0"/>
              </a:rPr>
              <a:t>everyone else</a:t>
            </a:r>
            <a:r>
              <a:rPr lang="en-AU" sz="1800" b="0" i="0" u="none" strike="noStrike" dirty="0">
                <a:solidFill>
                  <a:schemeClr val="dk1"/>
                </a:solidFill>
                <a:latin typeface="Aptos Narrow" panose="020B0004020202020204" pitchFamily="34" charset="0"/>
              </a:rPr>
              <a:t> &lt;3 </a:t>
            </a:r>
            <a:endParaRPr dirty="0">
              <a:latin typeface="Aptos Narrow" panose="020B0004020202020204" pitchFamily="34" charset="0"/>
            </a:endParaRPr>
          </a:p>
          <a:p>
            <a:pPr marL="9144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284F"/>
              </a:buClr>
              <a:buSzPts val="2000"/>
              <a:buNone/>
            </a:pPr>
            <a:endParaRPr dirty="0"/>
          </a:p>
        </p:txBody>
      </p:sp>
      <p:pic>
        <p:nvPicPr>
          <p:cNvPr id="167" name="Google Shape;167;p6"/>
          <p:cNvPicPr preferRelativeResize="0"/>
          <p:nvPr/>
        </p:nvPicPr>
        <p:blipFill rotWithShape="1">
          <a:blip r:embed="rId3">
            <a:alphaModFix/>
          </a:blip>
          <a:srcRect l="17451" r="33440"/>
          <a:stretch/>
        </p:blipFill>
        <p:spPr>
          <a:xfrm>
            <a:off x="9997136" y="1737360"/>
            <a:ext cx="1748116" cy="266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1510" y="2465924"/>
            <a:ext cx="2899036" cy="192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6"/>
          <p:cNvPicPr preferRelativeResize="0"/>
          <p:nvPr/>
        </p:nvPicPr>
        <p:blipFill rotWithShape="1">
          <a:blip r:embed="rId5">
            <a:alphaModFix/>
          </a:blip>
          <a:srcRect t="21545" r="17547"/>
          <a:stretch/>
        </p:blipFill>
        <p:spPr>
          <a:xfrm>
            <a:off x="9422494" y="4141553"/>
            <a:ext cx="2317379" cy="165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6" descr="A group of people posing for a phot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16100"/>
          <a:stretch/>
        </p:blipFill>
        <p:spPr>
          <a:xfrm rot="5400000">
            <a:off x="7497508" y="3983080"/>
            <a:ext cx="2122114" cy="1897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6" descr="A group of people sitting around tables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42777" y="4104699"/>
            <a:ext cx="2367285" cy="177546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6"/>
          <p:cNvSpPr/>
          <p:nvPr/>
        </p:nvSpPr>
        <p:spPr>
          <a:xfrm rot="4099230">
            <a:off x="6113958" y="1168622"/>
            <a:ext cx="512702" cy="519034"/>
          </a:xfrm>
          <a:prstGeom prst="star5">
            <a:avLst>
              <a:gd name="adj" fmla="val 23347"/>
              <a:gd name="hf" fmla="val 105146"/>
              <a:gd name="vf" fmla="val 110557"/>
            </a:avLst>
          </a:prstGeom>
          <a:solidFill>
            <a:schemeClr val="accent2"/>
          </a:solidFill>
          <a:ln w="15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6" descr="A group of people sitting on a stage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 b="8747"/>
          <a:stretch/>
        </p:blipFill>
        <p:spPr>
          <a:xfrm>
            <a:off x="8555993" y="1737360"/>
            <a:ext cx="1587562" cy="10865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7;p1">
            <a:extLst>
              <a:ext uri="{FF2B5EF4-FFF2-40B4-BE49-F238E27FC236}">
                <a16:creationId xmlns:a16="http://schemas.microsoft.com/office/drawing/2014/main" id="{B195E362-5FF6-0A67-9127-6E703CDDCD3D}"/>
              </a:ext>
            </a:extLst>
          </p:cNvPr>
          <p:cNvSpPr/>
          <p:nvPr/>
        </p:nvSpPr>
        <p:spPr>
          <a:xfrm rot="1532843">
            <a:off x="6532955" y="606009"/>
            <a:ext cx="720313" cy="657377"/>
          </a:xfrm>
          <a:prstGeom prst="star5">
            <a:avLst>
              <a:gd name="adj" fmla="val 23347"/>
              <a:gd name="hf" fmla="val 105146"/>
              <a:gd name="vf" fmla="val 110557"/>
            </a:avLst>
          </a:prstGeom>
          <a:solidFill>
            <a:schemeClr val="accent3">
              <a:lumMod val="10000"/>
              <a:lumOff val="90000"/>
            </a:schemeClr>
          </a:solidFill>
          <a:ln w="158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ver of a book&#10;&#10;AI-generated content may be incorrect.">
            <a:extLst>
              <a:ext uri="{FF2B5EF4-FFF2-40B4-BE49-F238E27FC236}">
                <a16:creationId xmlns:a16="http://schemas.microsoft.com/office/drawing/2014/main" id="{63A0E319-C6CE-3CAA-3A33-24B08E58C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918" y="2260384"/>
            <a:ext cx="2385540" cy="3551405"/>
          </a:xfrm>
          <a:prstGeom prst="rect">
            <a:avLst/>
          </a:prstGeom>
        </p:spPr>
      </p:pic>
      <p:sp>
        <p:nvSpPr>
          <p:cNvPr id="188" name="Google Shape;188;p8"/>
          <p:cNvSpPr/>
          <p:nvPr/>
        </p:nvSpPr>
        <p:spPr>
          <a:xfrm>
            <a:off x="1036320" y="1524196"/>
            <a:ext cx="10432473" cy="681644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8"/>
          <p:cNvSpPr txBox="1">
            <a:spLocks noGrp="1"/>
          </p:cNvSpPr>
          <p:nvPr>
            <p:ph type="title"/>
          </p:nvPr>
        </p:nvSpPr>
        <p:spPr>
          <a:xfrm>
            <a:off x="483932" y="593259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3567"/>
              </a:buClr>
              <a:buSzPts val="6000"/>
              <a:buFont typeface="Calibri"/>
              <a:buNone/>
            </a:pPr>
            <a:r>
              <a:rPr lang="en-AU" sz="8000" b="1" dirty="0">
                <a:solidFill>
                  <a:srgbClr val="013567"/>
                </a:solidFill>
                <a:latin typeface="Aptos Narrow" panose="020B0004020202020204" pitchFamily="34" charset="0"/>
              </a:rPr>
              <a:t>Book Club</a:t>
            </a:r>
            <a:endParaRPr sz="8000" dirty="0">
              <a:latin typeface="Aptos Narrow" panose="020B0004020202020204" pitchFamily="34" charset="0"/>
            </a:endParaRPr>
          </a:p>
        </p:txBody>
      </p:sp>
      <p:pic>
        <p:nvPicPr>
          <p:cNvPr id="190" name="Google Shape;190;p8" descr="Storytelling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73317">
            <a:off x="5079789" y="838751"/>
            <a:ext cx="866686" cy="959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8"/>
          <p:cNvPicPr preferRelativeResize="0"/>
          <p:nvPr/>
        </p:nvPicPr>
        <p:blipFill rotWithShape="1">
          <a:blip r:embed="rId5">
            <a:alphaModFix amt="70000"/>
          </a:blip>
          <a:srcRect/>
          <a:stretch/>
        </p:blipFill>
        <p:spPr>
          <a:xfrm>
            <a:off x="483932" y="2260385"/>
            <a:ext cx="2196557" cy="3551404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8"/>
          <p:cNvSpPr txBox="1"/>
          <p:nvPr/>
        </p:nvSpPr>
        <p:spPr>
          <a:xfrm>
            <a:off x="5565216" y="2413256"/>
            <a:ext cx="2602656" cy="339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 fontScale="92500" lnSpcReduction="20000"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</a:pPr>
            <a:r>
              <a:rPr lang="en-AU" sz="2400" b="0" i="0" u="none" strike="noStrike" cap="none" dirty="0">
                <a:solidFill>
                  <a:schemeClr val="dk1"/>
                </a:solidFill>
                <a:latin typeface="Aptos Narrow" panose="020B0004020202020204" pitchFamily="34" charset="0"/>
                <a:ea typeface="Calibri"/>
                <a:cs typeface="Calibri"/>
                <a:sym typeface="Calibri"/>
              </a:rPr>
              <a:t>Get back into reading (for fun) with the </a:t>
            </a:r>
            <a:r>
              <a:rPr lang="en-AU" sz="2400" b="0" i="0" u="none" strike="noStrike" cap="none" dirty="0" err="1">
                <a:solidFill>
                  <a:schemeClr val="dk1"/>
                </a:solidFill>
                <a:latin typeface="Aptos Narrow" panose="020B0004020202020204" pitchFamily="34" charset="0"/>
                <a:ea typeface="Calibri"/>
                <a:cs typeface="Calibri"/>
                <a:sym typeface="Calibri"/>
              </a:rPr>
              <a:t>GRiPS</a:t>
            </a:r>
            <a:r>
              <a:rPr lang="en-AU" sz="2400" b="0" i="0" u="none" strike="noStrike" cap="none" dirty="0">
                <a:solidFill>
                  <a:schemeClr val="dk1"/>
                </a:solidFill>
                <a:latin typeface="Aptos Narrow" panose="020B0004020202020204" pitchFamily="34" charset="0"/>
                <a:ea typeface="Calibri"/>
                <a:cs typeface="Calibri"/>
                <a:sym typeface="Calibri"/>
              </a:rPr>
              <a:t> book club…</a:t>
            </a:r>
            <a:endParaRPr sz="2400" dirty="0">
              <a:latin typeface="Aptos Narrow" panose="020B0004020202020204" pitchFamily="34" charset="0"/>
            </a:endParaRPr>
          </a:p>
          <a:p>
            <a:pPr marL="566928" marR="0" lvl="2" indent="-252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284F"/>
              </a:buClr>
              <a:buSzPts val="2400"/>
              <a:buFont typeface="Arial"/>
              <a:buChar char="•"/>
            </a:pPr>
            <a:r>
              <a:rPr lang="en-AU" sz="2000" b="0" i="0" u="none" strike="noStrike" cap="none" dirty="0">
                <a:solidFill>
                  <a:schemeClr val="dk1"/>
                </a:solidFill>
                <a:latin typeface="Aptos Narrow" panose="020B0004020202020204" pitchFamily="34" charset="0"/>
                <a:ea typeface="Calibri"/>
                <a:cs typeface="Calibri"/>
                <a:sym typeface="Calibri"/>
              </a:rPr>
              <a:t>Meet </a:t>
            </a:r>
            <a:r>
              <a:rPr lang="en-AU" sz="2000" dirty="0">
                <a:solidFill>
                  <a:schemeClr val="dk1"/>
                </a:solidFill>
                <a:latin typeface="Aptos Narrow" panose="020B0004020202020204" pitchFamily="34" charset="0"/>
                <a:ea typeface="Calibri"/>
                <a:cs typeface="Calibri"/>
                <a:sym typeface="Calibri"/>
              </a:rPr>
              <a:t>~</a:t>
            </a:r>
            <a:r>
              <a:rPr lang="en-AU" sz="2000" b="0" i="0" u="none" strike="noStrike" cap="none" dirty="0">
                <a:solidFill>
                  <a:schemeClr val="dk1"/>
                </a:solidFill>
                <a:latin typeface="Aptos Narrow" panose="020B0004020202020204" pitchFamily="34" charset="0"/>
                <a:ea typeface="Calibri"/>
                <a:cs typeface="Calibri"/>
                <a:sym typeface="Calibri"/>
              </a:rPr>
              <a:t>4 times a year to discuss a book </a:t>
            </a:r>
          </a:p>
          <a:p>
            <a:pPr marL="566928" marR="0" lvl="2" indent="-252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284F"/>
              </a:buClr>
              <a:buSzPts val="2400"/>
              <a:buFont typeface="Arial"/>
              <a:buChar char="•"/>
            </a:pPr>
            <a:r>
              <a:rPr lang="en-AU" sz="2000" dirty="0">
                <a:solidFill>
                  <a:schemeClr val="dk1"/>
                </a:solidFill>
                <a:latin typeface="Aptos Narrow" panose="020B0004020202020204" pitchFamily="34" charset="0"/>
                <a:cs typeface="Calibri"/>
                <a:sym typeface="Calibri"/>
              </a:rPr>
              <a:t>Food &amp; drinks provided</a:t>
            </a:r>
          </a:p>
          <a:p>
            <a:pPr marL="566928" marR="0" lvl="2" indent="-252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284F"/>
              </a:buClr>
              <a:buSzPts val="2400"/>
              <a:buFont typeface="Arial"/>
              <a:buChar char="•"/>
            </a:pPr>
            <a:r>
              <a:rPr lang="en-AU" sz="2000" b="0" i="0" u="none" strike="noStrike" cap="none" dirty="0">
                <a:solidFill>
                  <a:schemeClr val="dk1"/>
                </a:solidFill>
                <a:latin typeface="Aptos Narrow" panose="020B0004020202020204" pitchFamily="34" charset="0"/>
                <a:ea typeface="Calibri"/>
                <a:cs typeface="Calibri"/>
                <a:sym typeface="Calibri"/>
              </a:rPr>
              <a:t>Books are chosen together by a vote</a:t>
            </a:r>
          </a:p>
          <a:p>
            <a:pPr marL="566928" marR="0" lvl="2" indent="-252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284F"/>
              </a:buClr>
              <a:buSzPts val="2400"/>
              <a:buFont typeface="Arial"/>
              <a:buChar char="•"/>
            </a:pPr>
            <a:r>
              <a:rPr lang="en-AU" sz="2000" dirty="0">
                <a:solidFill>
                  <a:schemeClr val="dk1"/>
                </a:solidFill>
                <a:latin typeface="Aptos Narrow" panose="020B0004020202020204" pitchFamily="34" charset="0"/>
                <a:cs typeface="Calibri"/>
                <a:sym typeface="Calibri"/>
              </a:rPr>
              <a:t>Cost of books are reimbursed!</a:t>
            </a:r>
            <a:endParaRPr sz="2000" dirty="0">
              <a:latin typeface="Aptos Narrow" panose="020B0004020202020204" pitchFamily="34" charset="0"/>
            </a:endParaRPr>
          </a:p>
        </p:txBody>
      </p:sp>
      <p:sp>
        <p:nvSpPr>
          <p:cNvPr id="194" name="Google Shape;194;p8"/>
          <p:cNvSpPr txBox="1"/>
          <p:nvPr/>
        </p:nvSpPr>
        <p:spPr>
          <a:xfrm>
            <a:off x="1981431" y="2028587"/>
            <a:ext cx="3052618" cy="3939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5000" b="0" i="0" u="none" strike="noStrike" cap="none" dirty="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>
              <a:solidFill>
                <a:schemeClr val="accent4"/>
              </a:solidFill>
            </a:endParaRPr>
          </a:p>
        </p:txBody>
      </p:sp>
      <p:pic>
        <p:nvPicPr>
          <p:cNvPr id="7" name="Picture 6" descr="A group of women sitting at a table&#10;&#10;AI-generated content may be incorrect.">
            <a:extLst>
              <a:ext uri="{FF2B5EF4-FFF2-40B4-BE49-F238E27FC236}">
                <a16:creationId xmlns:a16="http://schemas.microsoft.com/office/drawing/2014/main" id="{F487B6FE-1579-5E1D-9BDE-56B7C55322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7630" y="1217600"/>
            <a:ext cx="3445643" cy="4594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"/>
          <p:cNvSpPr/>
          <p:nvPr/>
        </p:nvSpPr>
        <p:spPr>
          <a:xfrm>
            <a:off x="972922" y="1543507"/>
            <a:ext cx="11219078" cy="63887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2365753" y="394975"/>
            <a:ext cx="8618198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13567"/>
              </a:buClr>
              <a:buSzPts val="6000"/>
              <a:buFont typeface="Calibri"/>
              <a:buNone/>
            </a:pPr>
            <a:r>
              <a:rPr lang="en-AU" sz="8000" b="1" dirty="0" err="1">
                <a:solidFill>
                  <a:srgbClr val="013567"/>
                </a:solidFill>
                <a:latin typeface="Aptos Narrow" panose="020B0004020202020204" pitchFamily="34" charset="0"/>
              </a:rPr>
              <a:t>GRiPS</a:t>
            </a:r>
            <a:r>
              <a:rPr lang="en-AU" sz="8000" b="1" dirty="0">
                <a:solidFill>
                  <a:srgbClr val="013567"/>
                </a:solidFill>
                <a:latin typeface="Aptos Narrow" panose="020B0004020202020204" pitchFamily="34" charset="0"/>
              </a:rPr>
              <a:t> CAMP</a:t>
            </a:r>
            <a:endParaRPr sz="8000" dirty="0">
              <a:latin typeface="Aptos Narrow" panose="020B0004020202020204" pitchFamily="34" charset="0"/>
            </a:endParaRPr>
          </a:p>
        </p:txBody>
      </p:sp>
      <p:sp>
        <p:nvSpPr>
          <p:cNvPr id="154" name="Google Shape;154;p5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"/>
              <a:buNone/>
            </a:pPr>
            <a:endParaRPr sz="300" b="1" dirty="0">
              <a:solidFill>
                <a:schemeClr val="dk1"/>
              </a:solidFill>
              <a:latin typeface="Aptos Narrow" panose="020B0004020202020204" pitchFamily="34" charset="0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AU" sz="2200" dirty="0">
                <a:solidFill>
                  <a:schemeClr val="dk1"/>
                </a:solidFill>
                <a:latin typeface="Aptos Narrow" panose="020B0004020202020204" pitchFamily="34" charset="0"/>
              </a:rPr>
              <a:t>A relaxing weekend retreat for </a:t>
            </a:r>
            <a:r>
              <a:rPr lang="en-AU" sz="2200" dirty="0" err="1">
                <a:solidFill>
                  <a:schemeClr val="dk1"/>
                </a:solidFill>
                <a:latin typeface="Aptos Narrow" panose="020B0004020202020204" pitchFamily="34" charset="0"/>
              </a:rPr>
              <a:t>GRiPS</a:t>
            </a:r>
            <a:r>
              <a:rPr lang="en-AU" sz="2200" dirty="0">
                <a:solidFill>
                  <a:schemeClr val="dk1"/>
                </a:solidFill>
                <a:latin typeface="Aptos Narrow" panose="020B0004020202020204" pitchFamily="34" charset="0"/>
              </a:rPr>
              <a:t> members to connect with nature and each other</a:t>
            </a:r>
            <a:endParaRPr dirty="0">
              <a:latin typeface="Aptos Narrow" panose="020B0004020202020204" pitchFamily="34" charset="0"/>
            </a:endParaRPr>
          </a:p>
          <a:p>
            <a:pPr marL="91440" lvl="0" indent="-9144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284F"/>
              </a:buClr>
              <a:buSzPts val="2000"/>
              <a:buFont typeface="Arial"/>
              <a:buChar char="•"/>
            </a:pPr>
            <a:r>
              <a:rPr lang="en-AU" b="1" dirty="0">
                <a:solidFill>
                  <a:schemeClr val="accent3"/>
                </a:solidFill>
                <a:latin typeface="Aptos Narrow" panose="020B0004020202020204" pitchFamily="34" charset="0"/>
              </a:rPr>
              <a:t>When: </a:t>
            </a:r>
            <a:r>
              <a:rPr lang="en-AU" dirty="0">
                <a:solidFill>
                  <a:schemeClr val="accent3"/>
                </a:solidFill>
                <a:latin typeface="Aptos Narrow" panose="020B0004020202020204" pitchFamily="34" charset="0"/>
              </a:rPr>
              <a:t>TBD - </a:t>
            </a:r>
            <a:r>
              <a:rPr lang="en-AU" dirty="0">
                <a:solidFill>
                  <a:schemeClr val="dk1"/>
                </a:solidFill>
                <a:latin typeface="Aptos Narrow" panose="020B0004020202020204" pitchFamily="34" charset="0"/>
              </a:rPr>
              <a:t>Second half of 2025</a:t>
            </a:r>
            <a:endParaRPr dirty="0">
              <a:latin typeface="Aptos Narrow" panose="020B0004020202020204" pitchFamily="34" charset="0"/>
            </a:endParaRPr>
          </a:p>
          <a:p>
            <a:pPr marL="91440" lvl="0" indent="-914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284F"/>
              </a:buClr>
              <a:buSzPts val="2000"/>
              <a:buFont typeface="Arial"/>
              <a:buChar char="•"/>
            </a:pPr>
            <a:r>
              <a:rPr lang="en-AU" b="1" dirty="0">
                <a:solidFill>
                  <a:schemeClr val="accent3"/>
                </a:solidFill>
                <a:latin typeface="Aptos Narrow" panose="020B0004020202020204" pitchFamily="34" charset="0"/>
              </a:rPr>
              <a:t>Location: </a:t>
            </a:r>
            <a:r>
              <a:rPr lang="en-AU" dirty="0">
                <a:solidFill>
                  <a:schemeClr val="dk1"/>
                </a:solidFill>
                <a:latin typeface="Aptos Narrow" panose="020B0004020202020204" pitchFamily="34" charset="0"/>
              </a:rPr>
              <a:t>TBD! Previous locations include Wilsons Prom, Bellarine Peninsula, &amp; Phillip Island</a:t>
            </a:r>
            <a:endParaRPr dirty="0">
              <a:latin typeface="Aptos Narrow" panose="020B0004020202020204" pitchFamily="34" charset="0"/>
            </a:endParaRPr>
          </a:p>
          <a:p>
            <a:pPr marL="91440" lvl="0" indent="-914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0284F"/>
              </a:buClr>
              <a:buSzPts val="2000"/>
              <a:buFont typeface="Arial"/>
              <a:buChar char="•"/>
            </a:pPr>
            <a:r>
              <a:rPr lang="en-AU" b="1" dirty="0">
                <a:solidFill>
                  <a:schemeClr val="accent3"/>
                </a:solidFill>
                <a:latin typeface="Aptos Narrow" panose="020B0004020202020204" pitchFamily="34" charset="0"/>
              </a:rPr>
              <a:t>Activities: </a:t>
            </a:r>
            <a:r>
              <a:rPr lang="en-AU" dirty="0">
                <a:solidFill>
                  <a:schemeClr val="dk1"/>
                </a:solidFill>
                <a:latin typeface="Aptos Narrow" panose="020B0004020202020204" pitchFamily="34" charset="0"/>
              </a:rPr>
              <a:t>Socialising, games, professional development workshops</a:t>
            </a:r>
            <a:endParaRPr dirty="0">
              <a:latin typeface="Aptos Narrow" panose="020B0004020202020204" pitchFamily="34" charset="0"/>
            </a:endParaRPr>
          </a:p>
        </p:txBody>
      </p:sp>
      <p:pic>
        <p:nvPicPr>
          <p:cNvPr id="155" name="Google Shape;155;p5" descr="A group of people sitting on a couch in a roo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7280" y="4140151"/>
            <a:ext cx="2539135" cy="142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"/>
          <p:cNvPicPr preferRelativeResize="0"/>
          <p:nvPr/>
        </p:nvPicPr>
        <p:blipFill rotWithShape="1">
          <a:blip r:embed="rId4">
            <a:alphaModFix/>
          </a:blip>
          <a:srcRect l="6265" t="16655" b="6565"/>
          <a:stretch/>
        </p:blipFill>
        <p:spPr>
          <a:xfrm>
            <a:off x="5982530" y="4140150"/>
            <a:ext cx="2626656" cy="142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"/>
          <p:cNvPicPr preferRelativeResize="0"/>
          <p:nvPr/>
        </p:nvPicPr>
        <p:blipFill rotWithShape="1">
          <a:blip r:embed="rId5">
            <a:alphaModFix/>
          </a:blip>
          <a:srcRect b="13608"/>
          <a:stretch/>
        </p:blipFill>
        <p:spPr>
          <a:xfrm>
            <a:off x="8730371" y="4140149"/>
            <a:ext cx="2412686" cy="142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" descr="Forest scene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7280" y="630136"/>
            <a:ext cx="1144115" cy="1134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5" descr="A group of people standing on a path in a fores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8106" t="13128"/>
          <a:stretch/>
        </p:blipFill>
        <p:spPr>
          <a:xfrm>
            <a:off x="3757600" y="4140148"/>
            <a:ext cx="2101353" cy="1429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2">
      <a:dk1>
        <a:srgbClr val="000000"/>
      </a:dk1>
      <a:lt1>
        <a:srgbClr val="FFFFFF"/>
      </a:lt1>
      <a:dk2>
        <a:srgbClr val="344068"/>
      </a:dk2>
      <a:lt2>
        <a:srgbClr val="D9E0E6"/>
      </a:lt2>
      <a:accent1>
        <a:srgbClr val="A4D8E6"/>
      </a:accent1>
      <a:accent2>
        <a:srgbClr val="013567"/>
      </a:accent2>
      <a:accent3>
        <a:srgbClr val="00284F"/>
      </a:accent3>
      <a:accent4>
        <a:srgbClr val="75B5E4"/>
      </a:accent4>
      <a:accent5>
        <a:srgbClr val="1C6294"/>
      </a:accent5>
      <a:accent6>
        <a:srgbClr val="124163"/>
      </a:accent6>
      <a:hlink>
        <a:srgbClr val="00284F"/>
      </a:hlink>
      <a:folHlink>
        <a:srgbClr val="00284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435daa9-c919-43d3-9f8b-cb9894e70e26" xsi:nil="true"/>
    <lcf76f155ced4ddcb4097134ff3c332f xmlns="36195a47-fca6-40a8-831c-daf12f2950f6">
      <Terms xmlns="http://schemas.microsoft.com/office/infopath/2007/PartnerControls"/>
    </lcf76f155ced4ddcb4097134ff3c332f>
    <Date xmlns="36195a47-fca6-40a8-831c-daf12f2950f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3881352D7E9B44A151FCE2670E0DD9" ma:contentTypeVersion="14" ma:contentTypeDescription="Create a new document." ma:contentTypeScope="" ma:versionID="4a1e6dc650696687a4ae68c64f4ed825">
  <xsd:schema xmlns:xsd="http://www.w3.org/2001/XMLSchema" xmlns:xs="http://www.w3.org/2001/XMLSchema" xmlns:p="http://schemas.microsoft.com/office/2006/metadata/properties" xmlns:ns2="36195a47-fca6-40a8-831c-daf12f2950f6" xmlns:ns3="f435daa9-c919-43d3-9f8b-cb9894e70e26" targetNamespace="http://schemas.microsoft.com/office/2006/metadata/properties" ma:root="true" ma:fieldsID="d3e38d0fb79a8e0a3e4afb3c4584ac9a" ns2:_="" ns3:_="">
    <xsd:import namespace="36195a47-fca6-40a8-831c-daf12f2950f6"/>
    <xsd:import namespace="f435daa9-c919-43d3-9f8b-cb9894e70e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Dat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195a47-fca6-40a8-831c-daf12f2950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" ma:index="11" nillable="true" ma:displayName="Date" ma:format="DateOnly" ma:internalName="Date">
      <xsd:simpleType>
        <xsd:restriction base="dms:DateTim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db163b37-248a-4bdb-8038-6e8df1cc47a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35daa9-c919-43d3-9f8b-cb9894e70e26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5161cf10-dacb-45b9-9398-25ec2465e760}" ma:internalName="TaxCatchAll" ma:showField="CatchAllData" ma:web="f435daa9-c919-43d3-9f8b-cb9894e70e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7FEAA6-E2FB-4BCA-9ED5-BA5ED513F7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A059F6-8EF3-46D5-AAB0-EFC9239E3EC5}">
  <ds:schemaRefs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72803eb2-769d-4ed7-92b8-515014edbb20"/>
    <ds:schemaRef ds:uri="http://schemas.microsoft.com/office/2006/documentManagement/types"/>
    <ds:schemaRef ds:uri="http://purl.org/dc/elements/1.1/"/>
    <ds:schemaRef ds:uri="f07d8113-1d44-46cb-baa5-a742d0650dfc"/>
    <ds:schemaRef ds:uri="a9bc3687-30c6-4b27-bf27-3a81011bad1c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8E7F738-7F57-4639-BC67-459B84966D76}"/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506</Words>
  <Application>Microsoft Macintosh PowerPoint</Application>
  <PresentationFormat>Widescreen</PresentationFormat>
  <Paragraphs>71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 Narrow</vt:lpstr>
      <vt:lpstr>Arial</vt:lpstr>
      <vt:lpstr>Calibri</vt:lpstr>
      <vt:lpstr>Retrospect</vt:lpstr>
      <vt:lpstr>PowerPoint Presentation</vt:lpstr>
      <vt:lpstr>PowerPoint Presentation</vt:lpstr>
      <vt:lpstr>Who are we?</vt:lpstr>
      <vt:lpstr>Overview</vt:lpstr>
      <vt:lpstr>Welcome Drinks</vt:lpstr>
      <vt:lpstr>Shut Up And Write (SUAW)</vt:lpstr>
      <vt:lpstr>Trivia Night</vt:lpstr>
      <vt:lpstr>Book Club</vt:lpstr>
      <vt:lpstr>GRiPS CAMP</vt:lpstr>
      <vt:lpstr> Other Hangs…</vt:lpstr>
      <vt:lpstr>JOIN GRIPS TO STAY UP TO DATE!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Katie Warburton</dc:creator>
  <cp:lastModifiedBy>Eleanor Shao</cp:lastModifiedBy>
  <cp:revision>7</cp:revision>
  <dcterms:created xsi:type="dcterms:W3CDTF">2024-02-18T04:55:43Z</dcterms:created>
  <dcterms:modified xsi:type="dcterms:W3CDTF">2026-01-22T00:14:45Z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0x010100E03881352D7E9B44A151FCE2670E0DD9</vt:lpwstr>
  </property>
  <property fmtid="{D5CDD505-2E9C-101B-9397-08002B2CF9AE}" pid="3" name="MediaServiceImageTags">
    <vt:lpwstr/>
  </property>
</Properties>
</file>