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74" r:id="rId6"/>
    <p:sldMasterId id="2147483690" r:id="rId7"/>
  </p:sldMasterIdLst>
  <p:notesMasterIdLst>
    <p:notesMasterId r:id="rId32"/>
  </p:notesMasterIdLst>
  <p:sldIdLst>
    <p:sldId id="257" r:id="rId8"/>
    <p:sldId id="258" r:id="rId9"/>
    <p:sldId id="259" r:id="rId10"/>
    <p:sldId id="260" r:id="rId11"/>
    <p:sldId id="701" r:id="rId12"/>
    <p:sldId id="707" r:id="rId13"/>
    <p:sldId id="708" r:id="rId14"/>
    <p:sldId id="709" r:id="rId15"/>
    <p:sldId id="705" r:id="rId16"/>
    <p:sldId id="317" r:id="rId17"/>
    <p:sldId id="488" r:id="rId18"/>
    <p:sldId id="490" r:id="rId19"/>
    <p:sldId id="710" r:id="rId20"/>
    <p:sldId id="711" r:id="rId21"/>
    <p:sldId id="712" r:id="rId22"/>
    <p:sldId id="266" r:id="rId23"/>
    <p:sldId id="713" r:id="rId24"/>
    <p:sldId id="267" r:id="rId25"/>
    <p:sldId id="569" r:id="rId26"/>
    <p:sldId id="714" r:id="rId27"/>
    <p:sldId id="706" r:id="rId28"/>
    <p:sldId id="269" r:id="rId29"/>
    <p:sldId id="270"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Suchodolski" initials="TS" lastIdx="1" clrIdx="0">
    <p:extLst>
      <p:ext uri="{19B8F6BF-5375-455C-9EA6-DF929625EA0E}">
        <p15:presenceInfo xmlns:p15="http://schemas.microsoft.com/office/powerpoint/2012/main" userId="S::tsuchodolski@wyndham.vic.gov.au::9d144f07-f150-4937-9666-8fd1a49d8e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E86"/>
    <a:srgbClr val="ADCDF0"/>
    <a:srgbClr val="094183"/>
    <a:srgbClr val="478EDD"/>
    <a:srgbClr val="4074B2"/>
    <a:srgbClr val="4472C4"/>
    <a:srgbClr val="FF7C00"/>
    <a:srgbClr val="797ED6"/>
    <a:srgbClr val="A9A742"/>
    <a:srgbClr val="D84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p:restoredTop sz="66575"/>
  </p:normalViewPr>
  <p:slideViewPr>
    <p:cSldViewPr snapToGrid="0">
      <p:cViewPr varScale="1">
        <p:scale>
          <a:sx n="74" d="100"/>
          <a:sy n="74" d="100"/>
        </p:scale>
        <p:origin x="15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E37C7-45E3-134F-8754-95D2E00C4DF4}"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C76CE-9644-714F-AB2C-426BD2472E02}" type="slidenum">
              <a:rPr lang="en-US" smtClean="0"/>
              <a:t>‹#›</a:t>
            </a:fld>
            <a:endParaRPr lang="en-US"/>
          </a:p>
        </p:txBody>
      </p:sp>
    </p:spTree>
    <p:extLst>
      <p:ext uri="{BB962C8B-B14F-4D97-AF65-F5344CB8AC3E}">
        <p14:creationId xmlns:p14="http://schemas.microsoft.com/office/powerpoint/2010/main" val="27063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4B725-2203-4ED2-9256-A661C18EFA60}"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439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guides menu for MDHS and I wanted to share with you the guide for Nursing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76CE-9644-714F-AB2C-426BD2472E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252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This is the </a:t>
            </a:r>
            <a:r>
              <a:rPr lang="en-AU" dirty="0" err="1"/>
              <a:t>Pysch</a:t>
            </a:r>
            <a:r>
              <a:rPr lang="en-AU" dirty="0"/>
              <a:t> guide and it might be worthwhile bookmarking this guide for future use.  I’ll step through a couple of the main pages.</a:t>
            </a:r>
          </a:p>
          <a:p>
            <a:endParaRPr lang="en-US" dirty="0"/>
          </a:p>
        </p:txBody>
      </p:sp>
      <p:sp>
        <p:nvSpPr>
          <p:cNvPr id="4" name="Slide Number Placeholder 3"/>
          <p:cNvSpPr>
            <a:spLocks noGrp="1"/>
          </p:cNvSpPr>
          <p:nvPr>
            <p:ph type="sldNum" sz="quarter" idx="5"/>
          </p:nvPr>
        </p:nvSpPr>
        <p:spPr/>
        <p:txBody>
          <a:bodyPr/>
          <a:lstStyle/>
          <a:p>
            <a:fld id="{1BFC76CE-9644-714F-AB2C-426BD2472E02}" type="slidenum">
              <a:rPr lang="en-US" smtClean="0"/>
              <a:t>11</a:t>
            </a:fld>
            <a:endParaRPr lang="en-US"/>
          </a:p>
        </p:txBody>
      </p:sp>
    </p:spTree>
    <p:extLst>
      <p:ext uri="{BB962C8B-B14F-4D97-AF65-F5344CB8AC3E}">
        <p14:creationId xmlns:p14="http://schemas.microsoft.com/office/powerpoint/2010/main" val="52624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Databases page contains information and links to databases relevant to the psychological sciences.</a:t>
            </a:r>
          </a:p>
          <a:p>
            <a:r>
              <a:rPr lang="en-US" dirty="0"/>
              <a:t>Of note are </a:t>
            </a:r>
            <a:r>
              <a:rPr lang="en-US" dirty="0" err="1"/>
              <a:t>PsycInfo</a:t>
            </a:r>
            <a:r>
              <a:rPr lang="en-US" dirty="0"/>
              <a:t> and Medline which are key databases for this discipline</a:t>
            </a:r>
          </a:p>
          <a:p>
            <a:r>
              <a:rPr lang="en-US" dirty="0"/>
              <a:t>These are all hyperlinked so you can connect directly to the database after </a:t>
            </a:r>
            <a:r>
              <a:rPr lang="en-US" dirty="0" err="1"/>
              <a:t>unimelb</a:t>
            </a:r>
            <a:r>
              <a:rPr lang="en-US" dirty="0"/>
              <a:t> authentication.</a:t>
            </a:r>
          </a:p>
          <a:p>
            <a:endParaRPr lang="en-US" dirty="0"/>
          </a:p>
        </p:txBody>
      </p:sp>
      <p:sp>
        <p:nvSpPr>
          <p:cNvPr id="4" name="Slide Number Placeholder 3"/>
          <p:cNvSpPr>
            <a:spLocks noGrp="1"/>
          </p:cNvSpPr>
          <p:nvPr>
            <p:ph type="sldNum" sz="quarter" idx="5"/>
          </p:nvPr>
        </p:nvSpPr>
        <p:spPr/>
        <p:txBody>
          <a:bodyPr/>
          <a:lstStyle/>
          <a:p>
            <a:fld id="{1BFC76CE-9644-714F-AB2C-426BD2472E02}" type="slidenum">
              <a:rPr lang="en-US" smtClean="0"/>
              <a:t>12</a:t>
            </a:fld>
            <a:endParaRPr lang="en-US"/>
          </a:p>
        </p:txBody>
      </p:sp>
    </p:spTree>
    <p:extLst>
      <p:ext uri="{BB962C8B-B14F-4D97-AF65-F5344CB8AC3E}">
        <p14:creationId xmlns:p14="http://schemas.microsoft.com/office/powerpoint/2010/main" val="57016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A1FF-4979-E20C-218E-81FE03218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C6673-47E7-D7FA-B07D-506FE3100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9D702-236B-7B45-0FC7-08BA461B9C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ADFD7D-67E1-4818-99F1-CB263BEB5056}"/>
              </a:ext>
            </a:extLst>
          </p:cNvPr>
          <p:cNvSpPr>
            <a:spLocks noGrp="1"/>
          </p:cNvSpPr>
          <p:nvPr>
            <p:ph type="sldNum" sz="quarter" idx="5"/>
          </p:nvPr>
        </p:nvSpPr>
        <p:spPr/>
        <p:txBody>
          <a:bodyPr/>
          <a:lstStyle/>
          <a:p>
            <a:fld id="{1BFC76CE-9644-714F-AB2C-426BD2472E02}" type="slidenum">
              <a:rPr lang="en-US" smtClean="0"/>
              <a:t>13</a:t>
            </a:fld>
            <a:endParaRPr lang="en-US"/>
          </a:p>
        </p:txBody>
      </p:sp>
    </p:spTree>
    <p:extLst>
      <p:ext uri="{BB962C8B-B14F-4D97-AF65-F5344CB8AC3E}">
        <p14:creationId xmlns:p14="http://schemas.microsoft.com/office/powerpoint/2010/main" val="3325229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number of downloadable tools to help streamline your access to resources.</a:t>
            </a:r>
          </a:p>
          <a:p>
            <a:endParaRPr lang="en-US" dirty="0"/>
          </a:p>
          <a:p>
            <a:r>
              <a:rPr lang="en-US" dirty="0"/>
              <a:t>The one I’d like to highlight is Lean Library which is a browser extension that you might like to try.  This extension will pop up in your browser should you be searching the open web and find a relevant journal article. It authenticates you as a </a:t>
            </a:r>
            <a:r>
              <a:rPr lang="en-US" dirty="0" err="1"/>
              <a:t>Unimelb</a:t>
            </a:r>
            <a:r>
              <a:rPr lang="en-US" dirty="0"/>
              <a:t> student and allows direct access to the paper.  Definitely worthwhile if you tend to search outside of the library gateway and databases.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C5248-DAAA-40C7-BA13-36B4D83CC40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93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FC76CE-9644-714F-AB2C-426BD2472E02}" type="slidenum">
              <a:rPr lang="en-US" smtClean="0"/>
              <a:t>15</a:t>
            </a:fld>
            <a:endParaRPr lang="en-US"/>
          </a:p>
        </p:txBody>
      </p:sp>
    </p:spTree>
    <p:extLst>
      <p:ext uri="{BB962C8B-B14F-4D97-AF65-F5344CB8AC3E}">
        <p14:creationId xmlns:p14="http://schemas.microsoft.com/office/powerpoint/2010/main" val="25055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t>
            </a:r>
            <a:r>
              <a:rPr lang="en-US" dirty="0" err="1"/>
              <a:t>libkey</a:t>
            </a:r>
            <a:r>
              <a:rPr lang="en-US" dirty="0"/>
              <a:t> nomad appears on Wikipedia references</a:t>
            </a:r>
          </a:p>
        </p:txBody>
      </p:sp>
      <p:sp>
        <p:nvSpPr>
          <p:cNvPr id="4" name="Slide Number Placeholder 3"/>
          <p:cNvSpPr>
            <a:spLocks noGrp="1"/>
          </p:cNvSpPr>
          <p:nvPr>
            <p:ph type="sldNum" sz="quarter" idx="5"/>
          </p:nvPr>
        </p:nvSpPr>
        <p:spPr/>
        <p:txBody>
          <a:bodyPr/>
          <a:lstStyle/>
          <a:p>
            <a:fld id="{1BFC76CE-9644-714F-AB2C-426BD2472E02}" type="slidenum">
              <a:rPr lang="en-US" smtClean="0"/>
              <a:t>16</a:t>
            </a:fld>
            <a:endParaRPr lang="en-US"/>
          </a:p>
        </p:txBody>
      </p:sp>
    </p:spTree>
    <p:extLst>
      <p:ext uri="{BB962C8B-B14F-4D97-AF65-F5344CB8AC3E}">
        <p14:creationId xmlns:p14="http://schemas.microsoft.com/office/powerpoint/2010/main" val="25055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makes a couple of changes to how your results are displayed.</a:t>
            </a:r>
          </a:p>
          <a:p>
            <a:r>
              <a:rPr lang="en-US" dirty="0"/>
              <a:t>It adds the option to Import the reference to Endnote </a:t>
            </a:r>
          </a:p>
          <a:p>
            <a:r>
              <a:rPr lang="en-US" dirty="0"/>
              <a:t>It also adds the link to ‘find it @</a:t>
            </a:r>
            <a:r>
              <a:rPr lang="en-US" dirty="0" err="1"/>
              <a:t>Unimelb</a:t>
            </a:r>
            <a:r>
              <a:rPr lang="en-US" dirty="0"/>
              <a:t> so you can access the full text.</a:t>
            </a:r>
          </a:p>
          <a:p>
            <a:endParaRPr lang="en-US" dirty="0"/>
          </a:p>
        </p:txBody>
      </p:sp>
      <p:sp>
        <p:nvSpPr>
          <p:cNvPr id="4" name="Slide Number Placeholder 3"/>
          <p:cNvSpPr>
            <a:spLocks noGrp="1"/>
          </p:cNvSpPr>
          <p:nvPr>
            <p:ph type="sldNum" sz="quarter" idx="5"/>
          </p:nvPr>
        </p:nvSpPr>
        <p:spPr/>
        <p:txBody>
          <a:bodyPr/>
          <a:lstStyle/>
          <a:p>
            <a:fld id="{1BFC76CE-9644-714F-AB2C-426BD2472E02}" type="slidenum">
              <a:rPr lang="en-US" smtClean="0"/>
              <a:t>17</a:t>
            </a:fld>
            <a:endParaRPr lang="en-US"/>
          </a:p>
        </p:txBody>
      </p:sp>
    </p:spTree>
    <p:extLst>
      <p:ext uri="{BB962C8B-B14F-4D97-AF65-F5344CB8AC3E}">
        <p14:creationId xmlns:p14="http://schemas.microsoft.com/office/powerpoint/2010/main" val="4275768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link from the library home page is </a:t>
            </a:r>
            <a:r>
              <a:rPr lang="en-US" dirty="0" err="1"/>
              <a:t>ReCite</a:t>
            </a:r>
            <a:r>
              <a:rPr lang="en-US" dirty="0"/>
              <a:t>.  </a:t>
            </a:r>
            <a:r>
              <a:rPr lang="en-US" dirty="0" err="1"/>
              <a:t>ReCite</a:t>
            </a:r>
            <a:r>
              <a:rPr lang="en-US" dirty="0"/>
              <a:t> is the place for ‘everything referencing’</a:t>
            </a:r>
          </a:p>
          <a:p>
            <a:endParaRPr lang="en-US" dirty="0"/>
          </a:p>
          <a:p>
            <a:r>
              <a:rPr lang="en-US" dirty="0"/>
              <a:t>From this page you have access to information about different Referencing Styles and instructions on how to correctly format references both ‘in text’ as well as in the reference list.  Simply select the relevant referencing style for further information and examples</a:t>
            </a:r>
          </a:p>
          <a:p>
            <a:endParaRPr lang="en-US" dirty="0"/>
          </a:p>
          <a:p>
            <a:r>
              <a:rPr lang="en-US" dirty="0"/>
              <a:t>From the Referencing Software tile you can find information about various Reference Management programs that you might like to explore.  One of these programs is Endnote and this has been licensed for all </a:t>
            </a:r>
            <a:r>
              <a:rPr lang="en-US" dirty="0" err="1"/>
              <a:t>Unimelb</a:t>
            </a:r>
            <a:r>
              <a:rPr lang="en-US" dirty="0"/>
              <a:t> staff and students to download onto their personal computers. From the Referencing Software link you will find the download information as well as other tutorials and webinar links.  </a:t>
            </a:r>
          </a:p>
          <a:p>
            <a:r>
              <a:rPr lang="en-US" dirty="0"/>
              <a:t>Guides and tutorials, and FAQs and help are there for further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76CE-9644-714F-AB2C-426BD2472E0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978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FC76CE-9644-714F-AB2C-426BD2472E02}" type="slidenum">
              <a:rPr lang="en-US" smtClean="0"/>
              <a:t>20</a:t>
            </a:fld>
            <a:endParaRPr lang="en-US"/>
          </a:p>
        </p:txBody>
      </p:sp>
    </p:spTree>
    <p:extLst>
      <p:ext uri="{BB962C8B-B14F-4D97-AF65-F5344CB8AC3E}">
        <p14:creationId xmlns:p14="http://schemas.microsoft.com/office/powerpoint/2010/main" val="40954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dirty="0"/>
              <a:t>I wanted to take you on a tour of the library’s online presence to highlight the main links of interest.</a:t>
            </a:r>
          </a:p>
          <a:p>
            <a:pPr marL="0" indent="0">
              <a:buFontTx/>
              <a:buNone/>
            </a:pPr>
            <a:endParaRPr lang="en-AU" dirty="0"/>
          </a:p>
          <a:p>
            <a:pPr marL="0" indent="0">
              <a:buFontTx/>
              <a:buNone/>
            </a:pPr>
            <a:r>
              <a:rPr lang="en-AU" dirty="0"/>
              <a:t>Access from the </a:t>
            </a:r>
            <a:r>
              <a:rPr lang="en-AU" dirty="0" err="1"/>
              <a:t>uni</a:t>
            </a:r>
            <a:r>
              <a:rPr lang="en-AU" dirty="0"/>
              <a:t> home page or google or your </a:t>
            </a:r>
            <a:r>
              <a:rPr lang="en-AU" dirty="0" err="1"/>
              <a:t>lms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C5248-DAAA-40C7-BA13-36B4D83CC406}"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2559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76CE-9644-714F-AB2C-426BD2472E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684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borrowing, you need to have your student cards with you. This card is also used for printing and you can add credit to your card. You can borrow up to 100 items at a time.</a:t>
            </a:r>
          </a:p>
          <a:p>
            <a:r>
              <a:rPr lang="en-US" dirty="0"/>
              <a:t>We now have auto renewals in place for Books from the main collections that are 28 day loan or 7 day loans. They can renew up to 10 times unless someone else has placed a hold on the book. </a:t>
            </a:r>
          </a:p>
          <a:p>
            <a:endParaRPr lang="en-US" dirty="0"/>
          </a:p>
          <a:p>
            <a:r>
              <a:rPr lang="en-US" dirty="0"/>
              <a:t>So that means you will have fewer fines but if you don’t return them on time when someone has requested the book, there will be fines or if you lose the book there'll be a replacement cost. </a:t>
            </a:r>
          </a:p>
          <a:p>
            <a:endParaRPr lang="en-US" dirty="0"/>
          </a:p>
          <a:p>
            <a:r>
              <a:rPr lang="en-US" dirty="0"/>
              <a:t>A lot of Nursing books are located at the ERC </a:t>
            </a:r>
            <a:r>
              <a:rPr lang="en-US" dirty="0" err="1"/>
              <a:t>librray</a:t>
            </a:r>
            <a:r>
              <a:rPr lang="en-US" dirty="0"/>
              <a:t> and you can check the location on the catalogue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C5248-DAAA-40C7-BA13-36B4D83CC406}"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5163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also possible to Book a room – this page gives you option to be able to book group or individual study spaces across the campus.  Also, you are able to book PCs in the libraries for up to 3 hours.</a:t>
            </a:r>
          </a:p>
          <a:p>
            <a:r>
              <a:rPr lang="en-US" dirty="0"/>
              <a:t>The link from this page for room bookings is </a:t>
            </a:r>
            <a:r>
              <a:rPr lang="en-US" dirty="0" err="1"/>
              <a:t>DiBS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76CE-9644-714F-AB2C-426BD2472E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974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4B725-2203-4ED2-9256-A661C18EFA6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26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library home page you will see the </a:t>
            </a:r>
            <a:r>
              <a:rPr lang="en-US" dirty="0" err="1"/>
              <a:t>Librray's</a:t>
            </a:r>
            <a:r>
              <a:rPr lang="en-US" dirty="0"/>
              <a:t> opening hours.</a:t>
            </a:r>
          </a:p>
          <a:p>
            <a:r>
              <a:rPr lang="en-US" dirty="0"/>
              <a:t>From here you will find a link to library chat</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This is in operation during normal library opening hours and is staffed by librarians from all discipline areas.</a:t>
            </a:r>
            <a:r>
              <a:rPr lang="en-US" b="0" i="0" dirty="0">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pitchFamily="34" charset="0"/>
              </a:rPr>
              <a:t>It is designed for quick Q and A but not really for in depth research queries.</a:t>
            </a:r>
            <a:r>
              <a:rPr lang="en-US" b="0" i="0" dirty="0">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pitchFamily="34" charset="0"/>
              </a:rPr>
              <a:t>An example might be to ask the location or availability of a particular book or where to find specific information for referencing etc.</a:t>
            </a:r>
            <a:endParaRPr lang="en-US" b="0" i="0" dirty="0">
              <a:effectLst/>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76CE-9644-714F-AB2C-426BD2472E0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325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 IT pages</a:t>
            </a:r>
          </a:p>
          <a:p>
            <a:endParaRPr lang="en-AU" dirty="0"/>
          </a:p>
          <a:p>
            <a:r>
              <a:rPr lang="en-AU" dirty="0"/>
              <a:t>From this website you can get general IT support as well as access to:</a:t>
            </a:r>
            <a:endParaRPr lang="en-AU" baseline="0" dirty="0"/>
          </a:p>
          <a:p>
            <a:pPr marL="342900" indent="-342900" algn="l">
              <a:spcBef>
                <a:spcPts val="1032"/>
              </a:spcBef>
              <a:buFont typeface="Arial"/>
              <a:buChar char="•"/>
            </a:pPr>
            <a:r>
              <a:rPr lang="en-US" sz="1200" dirty="0">
                <a:solidFill>
                  <a:srgbClr val="FFFFFF"/>
                </a:solidFill>
                <a:latin typeface="Arial"/>
                <a:cs typeface="Arial"/>
              </a:rPr>
              <a:t>Apps or software</a:t>
            </a:r>
          </a:p>
          <a:p>
            <a:pPr marL="342900" indent="-342900" algn="l">
              <a:spcBef>
                <a:spcPts val="1032"/>
              </a:spcBef>
              <a:buFont typeface="Arial"/>
              <a:buChar char="•"/>
            </a:pPr>
            <a:r>
              <a:rPr lang="en-US" sz="1200" dirty="0">
                <a:solidFill>
                  <a:srgbClr val="FFFFFF"/>
                </a:solidFill>
                <a:latin typeface="Arial"/>
                <a:cs typeface="Arial"/>
              </a:rPr>
              <a:t>Training</a:t>
            </a:r>
          </a:p>
          <a:p>
            <a:pPr marL="342900" indent="-342900" algn="l">
              <a:spcBef>
                <a:spcPts val="1032"/>
              </a:spcBef>
              <a:buFont typeface="Arial"/>
              <a:buChar char="•"/>
            </a:pPr>
            <a:r>
              <a:rPr lang="en-US" sz="1200" dirty="0">
                <a:solidFill>
                  <a:srgbClr val="FFFFFF"/>
                </a:solidFill>
                <a:latin typeface="Arial"/>
                <a:cs typeface="Arial"/>
              </a:rPr>
              <a:t>Printing, scanning information and help</a:t>
            </a:r>
          </a:p>
          <a:p>
            <a:pPr marL="342900" indent="-342900" algn="l">
              <a:spcBef>
                <a:spcPts val="1032"/>
              </a:spcBef>
              <a:buFont typeface="Arial"/>
              <a:buChar char="•"/>
            </a:pPr>
            <a:r>
              <a:rPr lang="en-US" sz="1200" dirty="0">
                <a:solidFill>
                  <a:srgbClr val="FFFFFF"/>
                </a:solidFill>
                <a:latin typeface="Arial"/>
                <a:cs typeface="Arial"/>
              </a:rPr>
              <a:t>There is also an IT chat service staffed by IT staff</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C5248-DAAA-40C7-BA13-36B4D83CC406}"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393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55182-D314-AB0A-7522-8242A4033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64DB6-2BF4-2FF2-156E-5143BBDE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3623C-0DFA-0D57-1423-17F179358ECD}"/>
              </a:ext>
            </a:extLst>
          </p:cNvPr>
          <p:cNvSpPr>
            <a:spLocks noGrp="1"/>
          </p:cNvSpPr>
          <p:nvPr>
            <p:ph type="body" idx="1"/>
          </p:nvPr>
        </p:nvSpPr>
        <p:spPr/>
        <p:txBody>
          <a:bodyPr/>
          <a:lstStyle/>
          <a:p>
            <a:endParaRPr lang="en-US" dirty="0"/>
          </a:p>
          <a:p>
            <a:r>
              <a:rPr lang="en-US" dirty="0"/>
              <a:t>Going back to the top of the library home page again I want to focus on the ‘search’ area of the page</a:t>
            </a:r>
          </a:p>
          <a:p>
            <a:endParaRPr lang="en-US" dirty="0"/>
          </a:p>
          <a:p>
            <a:r>
              <a:rPr lang="en-US" dirty="0"/>
              <a:t>Discovery is a federated search tool that allows you to simultaneously search across a large number of databases that are available.  There is an advanced search but this tool has been created as the university’s Google like option and is useful for gaining a better understanding about a topic.  You may need to consider using more </a:t>
            </a:r>
            <a:r>
              <a:rPr lang="en-US" dirty="0" err="1"/>
              <a:t>specialised</a:t>
            </a:r>
            <a:r>
              <a:rPr lang="en-US" dirty="0"/>
              <a:t> database options which </a:t>
            </a:r>
            <a:r>
              <a:rPr lang="en-US" dirty="0" err="1"/>
              <a:t>i'll</a:t>
            </a:r>
            <a:r>
              <a:rPr lang="en-US" dirty="0"/>
              <a:t> show you in a moment.</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97FF4CB-8639-E1A1-DF24-549B0B85E4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76CE-9644-714F-AB2C-426BD2472E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573B4-521A-7CF8-E6F4-8456F7902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197FB-B62F-ECAE-989A-0296F7D8D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C1E71-8ABD-0D96-3672-E51FBE759F4D}"/>
              </a:ext>
            </a:extLst>
          </p:cNvPr>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catalogue link allows you to search our catalogue but I wanted to show you one of the important options.   In this screen shot I have entered my search terms from the library home page and then from the results page, there is a drop down menu that allows options including one for Online Books – This </a:t>
            </a:r>
            <a:r>
              <a:rPr lang="en-US" dirty="0" err="1"/>
              <a:t>ebook</a:t>
            </a:r>
            <a:r>
              <a:rPr lang="en-US" dirty="0"/>
              <a:t> option might be preferable as the library will </a:t>
            </a:r>
            <a:r>
              <a:rPr lang="en-US" dirty="0" err="1"/>
              <a:t>favour</a:t>
            </a:r>
            <a:r>
              <a:rPr lang="en-US" dirty="0"/>
              <a:t> the purchase of </a:t>
            </a:r>
            <a:r>
              <a:rPr lang="en-US" dirty="0" err="1"/>
              <a:t>ebooks</a:t>
            </a:r>
            <a:r>
              <a:rPr lang="en-US" dirty="0"/>
              <a:t> over physical print material.</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4E4839C-1A8F-009A-92DB-B37EFD523D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76CE-9644-714F-AB2C-426BD2472E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31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F452A-37AA-E718-4DE5-FEDD1825B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9C391-818D-01A4-C726-170E17243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5FEA0-00C1-6CF0-CA8F-6B07C0CCD482}"/>
              </a:ext>
            </a:extLst>
          </p:cNvPr>
          <p:cNvSpPr>
            <a:spLocks noGrp="1"/>
          </p:cNvSpPr>
          <p:nvPr>
            <p:ph type="body" idx="1"/>
          </p:nvPr>
        </p:nvSpPr>
        <p:spPr/>
        <p:txBody>
          <a:bodyPr/>
          <a:lstStyle/>
          <a:p>
            <a:pPr algn="l"/>
            <a:r>
              <a:rPr lang="en-AU" b="0" i="0" u="none" strike="noStrike" dirty="0">
                <a:solidFill>
                  <a:srgbClr val="000000"/>
                </a:solidFill>
                <a:effectLst/>
              </a:rPr>
              <a:t>Now, let’s take a look at a catalogue record for a print copy. Here’s what you’ll see:</a:t>
            </a:r>
          </a:p>
          <a:p>
            <a:pPr algn="l">
              <a:buFont typeface="Arial" panose="020B0604020202020204" pitchFamily="34" charset="0"/>
              <a:buChar char="•"/>
            </a:pPr>
            <a:r>
              <a:rPr lang="en-AU" b="1" i="0" u="none" strike="noStrike" dirty="0">
                <a:solidFill>
                  <a:srgbClr val="000000"/>
                </a:solidFill>
                <a:effectLst/>
              </a:rPr>
              <a:t>Location</a:t>
            </a:r>
            <a:r>
              <a:rPr lang="en-AU" b="0" i="0" u="none" strike="noStrike" dirty="0">
                <a:solidFill>
                  <a:srgbClr val="000000"/>
                </a:solidFill>
                <a:effectLst/>
              </a:rPr>
              <a:t>: This tells you which library holds the item.</a:t>
            </a:r>
          </a:p>
          <a:p>
            <a:pPr algn="l">
              <a:buFont typeface="Arial" panose="020B0604020202020204" pitchFamily="34" charset="0"/>
              <a:buChar char="•"/>
            </a:pPr>
            <a:r>
              <a:rPr lang="en-AU" b="1" i="0" u="none" strike="noStrike" dirty="0">
                <a:solidFill>
                  <a:srgbClr val="000000"/>
                </a:solidFill>
                <a:effectLst/>
              </a:rPr>
              <a:t>Call Number</a:t>
            </a:r>
            <a:r>
              <a:rPr lang="en-AU" b="0" i="0" u="none" strike="noStrike" dirty="0">
                <a:solidFill>
                  <a:srgbClr val="000000"/>
                </a:solidFill>
                <a:effectLst/>
              </a:rPr>
              <a:t>: This is the unique identifier that helps you locate the item on the shelves.</a:t>
            </a:r>
          </a:p>
          <a:p>
            <a:pPr algn="l">
              <a:buFont typeface="Arial" panose="020B0604020202020204" pitchFamily="34" charset="0"/>
              <a:buChar char="•"/>
            </a:pPr>
            <a:r>
              <a:rPr lang="en-AU" b="1" i="0" u="none" strike="noStrike" dirty="0">
                <a:solidFill>
                  <a:srgbClr val="000000"/>
                </a:solidFill>
                <a:effectLst/>
              </a:rPr>
              <a:t>Availability</a:t>
            </a:r>
            <a:r>
              <a:rPr lang="en-AU" b="0" i="0" u="none" strike="noStrike" dirty="0">
                <a:solidFill>
                  <a:srgbClr val="000000"/>
                </a:solidFill>
                <a:effectLst/>
              </a:rPr>
              <a:t>: This will tell you if the book is available or currently checked out.</a:t>
            </a:r>
          </a:p>
          <a:p>
            <a:pPr algn="l">
              <a:buFont typeface="Arial" panose="020B0604020202020204" pitchFamily="34" charset="0"/>
              <a:buChar char="•"/>
            </a:pPr>
            <a:r>
              <a:rPr lang="en-AU" b="1" i="0" u="none" strike="noStrike" dirty="0">
                <a:solidFill>
                  <a:srgbClr val="000000"/>
                </a:solidFill>
                <a:effectLst/>
              </a:rPr>
              <a:t>Request/Hold</a:t>
            </a:r>
            <a:r>
              <a:rPr lang="en-AU" b="0" i="0" u="none" strike="noStrike" dirty="0">
                <a:solidFill>
                  <a:srgbClr val="000000"/>
                </a:solidFill>
                <a:effectLst/>
              </a:rPr>
              <a:t>: If the book is unavailable, you can place a request or hold on it. You can even have the book mailed directly to your home address if needed.</a:t>
            </a:r>
          </a:p>
          <a:p>
            <a:endParaRPr lang="en-US" dirty="0"/>
          </a:p>
        </p:txBody>
      </p:sp>
      <p:sp>
        <p:nvSpPr>
          <p:cNvPr id="4" name="Slide Number Placeholder 3">
            <a:extLst>
              <a:ext uri="{FF2B5EF4-FFF2-40B4-BE49-F238E27FC236}">
                <a16:creationId xmlns:a16="http://schemas.microsoft.com/office/drawing/2014/main" id="{DC4FE554-7474-CB1F-7402-35EBE8D3D4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C5248-DAAA-40C7-BA13-36B4D83CC40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849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2DC78-320B-6053-59D9-07A6D4BE8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69CD3-525C-3C8A-0B20-D1CFEE102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F0F3C-216C-A9DD-0510-00A30FFC9C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Databases – if you know the name of the database you want to use, simply type the name in here and follow this links to connect.</a:t>
            </a:r>
          </a:p>
          <a:p>
            <a:endParaRPr lang="en-US" dirty="0"/>
          </a:p>
        </p:txBody>
      </p:sp>
      <p:sp>
        <p:nvSpPr>
          <p:cNvPr id="4" name="Slide Number Placeholder 3">
            <a:extLst>
              <a:ext uri="{FF2B5EF4-FFF2-40B4-BE49-F238E27FC236}">
                <a16:creationId xmlns:a16="http://schemas.microsoft.com/office/drawing/2014/main" id="{F31A0380-D6CD-56B6-A916-195933B99D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76CE-9644-714F-AB2C-426BD2472E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82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link is Library Guides.</a:t>
            </a:r>
          </a:p>
          <a:p>
            <a:r>
              <a:rPr lang="en-US" dirty="0"/>
              <a:t>These guides are created by librarians and contain a curated list of resources and links to relevant material in all disciplines.</a:t>
            </a:r>
          </a:p>
          <a:p>
            <a:r>
              <a:rPr lang="en-US" dirty="0"/>
              <a:t>The screen shot shows you the path to take in order to access the range of guides our team in MDHS have created.  There are also other guides under the headings, Find and access, publishing and impact and how to guides. that can be useful and I’d recommend you take some time to explore these.</a:t>
            </a:r>
          </a:p>
          <a:p>
            <a:endParaRPr lang="en-US" dirty="0"/>
          </a:p>
        </p:txBody>
      </p:sp>
      <p:sp>
        <p:nvSpPr>
          <p:cNvPr id="4" name="Slide Number Placeholder 3"/>
          <p:cNvSpPr>
            <a:spLocks noGrp="1"/>
          </p:cNvSpPr>
          <p:nvPr>
            <p:ph type="sldNum" sz="quarter" idx="5"/>
          </p:nvPr>
        </p:nvSpPr>
        <p:spPr/>
        <p:txBody>
          <a:bodyPr/>
          <a:lstStyle/>
          <a:p>
            <a:fld id="{1BFC76CE-9644-714F-AB2C-426BD2472E02}" type="slidenum">
              <a:rPr lang="en-US" smtClean="0"/>
              <a:t>9</a:t>
            </a:fld>
            <a:endParaRPr lang="en-US"/>
          </a:p>
        </p:txBody>
      </p:sp>
    </p:spTree>
    <p:extLst>
      <p:ext uri="{BB962C8B-B14F-4D97-AF65-F5344CB8AC3E}">
        <p14:creationId xmlns:p14="http://schemas.microsoft.com/office/powerpoint/2010/main" val="21867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6C16-CAD5-AD42-B728-819EF5DBD1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B974658-1379-0940-8AC1-F86FC1BE7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749B391-5649-8344-8BD1-B756649171BA}"/>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5" name="Footer Placeholder 4">
            <a:extLst>
              <a:ext uri="{FF2B5EF4-FFF2-40B4-BE49-F238E27FC236}">
                <a16:creationId xmlns:a16="http://schemas.microsoft.com/office/drawing/2014/main" id="{95E38B23-DE7B-7E44-94BD-5FFA155CC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1A485-92F8-4C4C-B59F-A2AB5039744F}"/>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52522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EC3C-10C6-894C-A9A8-4A95F3C5B5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F3418F-F31C-0E40-80AE-35F568052E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4F5C7C-5641-D84F-96F9-33FA2FA073E7}"/>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5" name="Footer Placeholder 4">
            <a:extLst>
              <a:ext uri="{FF2B5EF4-FFF2-40B4-BE49-F238E27FC236}">
                <a16:creationId xmlns:a16="http://schemas.microsoft.com/office/drawing/2014/main" id="{77027F65-5978-FA43-8384-1471386F6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0DFC0-9699-594D-8262-970B6CFBFAAF}"/>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286498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DFFFA-C8A8-6C48-A6D0-AC60247F82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33AF70-3858-DE4A-8DA9-63D8E50A678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72B544-3B53-E04D-9C6F-EBE7882E2A50}"/>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5" name="Footer Placeholder 4">
            <a:extLst>
              <a:ext uri="{FF2B5EF4-FFF2-40B4-BE49-F238E27FC236}">
                <a16:creationId xmlns:a16="http://schemas.microsoft.com/office/drawing/2014/main" id="{D8A5A959-6BCD-D142-8F0A-23BACD20B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EE38C-24A4-B44A-B2E7-DB6172E14EF5}"/>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1819976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8294072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CD536-8368-FE42-8AD4-05689C491A7F}"/>
              </a:ext>
            </a:extLst>
          </p:cNvPr>
          <p:cNvSpPr>
            <a:spLocks noGrp="1"/>
          </p:cNvSpPr>
          <p:nvPr>
            <p:ph type="dt" sz="half" idx="10"/>
          </p:nvPr>
        </p:nvSpPr>
        <p:spPr/>
        <p:txBody>
          <a:bodyPr/>
          <a:lstStyle/>
          <a:p>
            <a:fld id="{86C27F39-274E-2344-AED5-72D0A204272E}" type="datetimeFigureOut">
              <a:rPr lang="en-US" smtClean="0"/>
              <a:t>2/26/2026</a:t>
            </a:fld>
            <a:endParaRPr lang="en-US"/>
          </a:p>
        </p:txBody>
      </p:sp>
      <p:sp>
        <p:nvSpPr>
          <p:cNvPr id="3" name="Footer Placeholder 2">
            <a:extLst>
              <a:ext uri="{FF2B5EF4-FFF2-40B4-BE49-F238E27FC236}">
                <a16:creationId xmlns:a16="http://schemas.microsoft.com/office/drawing/2014/main" id="{F5531AE6-292E-504D-9EF0-4B9BAB7C68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5140D-CB0B-924F-B278-3D5EAB343E9C}"/>
              </a:ext>
            </a:extLst>
          </p:cNvPr>
          <p:cNvSpPr>
            <a:spLocks noGrp="1"/>
          </p:cNvSpPr>
          <p:nvPr>
            <p:ph type="sldNum" sz="quarter" idx="12"/>
          </p:nvPr>
        </p:nvSpPr>
        <p:spPr/>
        <p:txBody>
          <a:bodyPr/>
          <a:lstStyle/>
          <a:p>
            <a:fld id="{3F85EA80-8E0D-0D4F-9AF9-C73079B3A4B2}" type="slidenum">
              <a:rPr lang="en-US" smtClean="0"/>
              <a:t>‹#›</a:t>
            </a:fld>
            <a:endParaRPr lang="en-US"/>
          </a:p>
        </p:txBody>
      </p:sp>
    </p:spTree>
    <p:extLst>
      <p:ext uri="{BB962C8B-B14F-4D97-AF65-F5344CB8AC3E}">
        <p14:creationId xmlns:p14="http://schemas.microsoft.com/office/powerpoint/2010/main" val="150863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EBFA-7485-1F49-AFB7-8D44F55C5A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D04A8CB-6DCE-D143-B033-75DA64BA92DB}"/>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4" name="Footer Placeholder 3">
            <a:extLst>
              <a:ext uri="{FF2B5EF4-FFF2-40B4-BE49-F238E27FC236}">
                <a16:creationId xmlns:a16="http://schemas.microsoft.com/office/drawing/2014/main" id="{6C1B90EA-7BED-0942-AE5B-07F005F910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D066C1-18B7-6449-BC03-73DB6B203B4C}"/>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283937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4E1C-F80A-524D-9035-D97371F50A8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4410D6-54B7-0C40-B1BA-0969AE4956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CBBA83-C8AA-A641-BAFD-5CCD0F22A6C5}"/>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5" name="Footer Placeholder 4">
            <a:extLst>
              <a:ext uri="{FF2B5EF4-FFF2-40B4-BE49-F238E27FC236}">
                <a16:creationId xmlns:a16="http://schemas.microsoft.com/office/drawing/2014/main" id="{A598FC19-9C2D-A743-B5C9-2AD1C2AC8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973DC-6AE2-C94E-B06F-424418240EFE}"/>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312330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C0F9-CB3D-5F01-E409-F011A597A5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563949B-0495-6793-C252-5CC99144A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706C929-8E5D-D689-D6AE-AFF706772204}"/>
              </a:ext>
            </a:extLst>
          </p:cNvPr>
          <p:cNvSpPr>
            <a:spLocks noGrp="1"/>
          </p:cNvSpPr>
          <p:nvPr>
            <p:ph type="dt" sz="half" idx="10"/>
          </p:nvPr>
        </p:nvSpPr>
        <p:spPr/>
        <p:txBody>
          <a:bodyPr/>
          <a:lstStyle/>
          <a:p>
            <a:fld id="{6BAD0CED-DAC1-4528-B13E-FE2065E2C1C9}" type="datetimeFigureOut">
              <a:rPr lang="en-AU" smtClean="0"/>
              <a:t>26/02/2026</a:t>
            </a:fld>
            <a:endParaRPr lang="en-AU"/>
          </a:p>
        </p:txBody>
      </p:sp>
      <p:sp>
        <p:nvSpPr>
          <p:cNvPr id="5" name="Footer Placeholder 4">
            <a:extLst>
              <a:ext uri="{FF2B5EF4-FFF2-40B4-BE49-F238E27FC236}">
                <a16:creationId xmlns:a16="http://schemas.microsoft.com/office/drawing/2014/main" id="{C54A8103-48EF-2D3C-FE69-EA66CCE84D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A6DD31-0FC1-05E8-40F8-829F88A9943F}"/>
              </a:ext>
            </a:extLst>
          </p:cNvPr>
          <p:cNvSpPr>
            <a:spLocks noGrp="1"/>
          </p:cNvSpPr>
          <p:nvPr>
            <p:ph type="sldNum" sz="quarter" idx="12"/>
          </p:nvPr>
        </p:nvSpPr>
        <p:spPr/>
        <p:txBody>
          <a:bodyPr/>
          <a:lstStyle/>
          <a:p>
            <a:fld id="{1C8F248E-4D7F-4B61-B7A8-A489EDFE8C7B}" type="slidenum">
              <a:rPr lang="en-AU" smtClean="0"/>
              <a:t>‹#›</a:t>
            </a:fld>
            <a:endParaRPr lang="en-AU"/>
          </a:p>
        </p:txBody>
      </p:sp>
    </p:spTree>
    <p:extLst>
      <p:ext uri="{BB962C8B-B14F-4D97-AF65-F5344CB8AC3E}">
        <p14:creationId xmlns:p14="http://schemas.microsoft.com/office/powerpoint/2010/main" val="341103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1428765" y="395066"/>
            <a:ext cx="10296000" cy="887360"/>
          </a:xfrm>
        </p:spPr>
        <p:txBody>
          <a:bodyPr/>
          <a:lstStyle>
            <a:lvl1pPr>
              <a:defRPr/>
            </a:lvl1pPr>
          </a:lstStyle>
          <a:p>
            <a:r>
              <a:rPr lang="en-AU" noProof="0"/>
              <a:t>Title and content</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316356" y="1532415"/>
            <a:ext cx="11408409"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smtClean="0">
                <a:solidFill>
                  <a:prstClr val="black"/>
                </a:solidFill>
              </a:rPr>
              <a:pPr/>
              <a:t>26/02/2026</a:t>
            </a:fld>
            <a:endParaRPr lang="en-AU">
              <a:solidFill>
                <a:prstClr val="black"/>
              </a:solidFill>
            </a:endParaRPr>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a:solidFill>
                <a:prstClr val="black"/>
              </a:solidFill>
            </a:endParaRPr>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877950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CD536-8368-FE42-8AD4-05689C491A7F}"/>
              </a:ext>
            </a:extLst>
          </p:cNvPr>
          <p:cNvSpPr>
            <a:spLocks noGrp="1"/>
          </p:cNvSpPr>
          <p:nvPr>
            <p:ph type="dt" sz="half" idx="10"/>
          </p:nvPr>
        </p:nvSpPr>
        <p:spPr/>
        <p:txBody>
          <a:bodyPr/>
          <a:lstStyle/>
          <a:p>
            <a:fld id="{86C27F39-274E-2344-AED5-72D0A204272E}" type="datetimeFigureOut">
              <a:rPr lang="en-US" smtClean="0"/>
              <a:t>2/26/2026</a:t>
            </a:fld>
            <a:endParaRPr lang="en-US"/>
          </a:p>
        </p:txBody>
      </p:sp>
      <p:sp>
        <p:nvSpPr>
          <p:cNvPr id="3" name="Footer Placeholder 2">
            <a:extLst>
              <a:ext uri="{FF2B5EF4-FFF2-40B4-BE49-F238E27FC236}">
                <a16:creationId xmlns:a16="http://schemas.microsoft.com/office/drawing/2014/main" id="{F5531AE6-292E-504D-9EF0-4B9BAB7C68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5140D-CB0B-924F-B278-3D5EAB343E9C}"/>
              </a:ext>
            </a:extLst>
          </p:cNvPr>
          <p:cNvSpPr>
            <a:spLocks noGrp="1"/>
          </p:cNvSpPr>
          <p:nvPr>
            <p:ph type="sldNum" sz="quarter" idx="12"/>
          </p:nvPr>
        </p:nvSpPr>
        <p:spPr/>
        <p:txBody>
          <a:bodyPr/>
          <a:lstStyle/>
          <a:p>
            <a:fld id="{3F85EA80-8E0D-0D4F-9AF9-C73079B3A4B2}" type="slidenum">
              <a:rPr lang="en-US" smtClean="0"/>
              <a:t>‹#›</a:t>
            </a:fld>
            <a:endParaRPr lang="en-US"/>
          </a:p>
        </p:txBody>
      </p:sp>
    </p:spTree>
    <p:extLst>
      <p:ext uri="{BB962C8B-B14F-4D97-AF65-F5344CB8AC3E}">
        <p14:creationId xmlns:p14="http://schemas.microsoft.com/office/powerpoint/2010/main" val="5923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4E1C-F80A-524D-9035-D97371F50A8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4410D6-54B7-0C40-B1BA-0969AE4956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CBBA83-C8AA-A641-BAFD-5CCD0F22A6C5}"/>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5" name="Footer Placeholder 4">
            <a:extLst>
              <a:ext uri="{FF2B5EF4-FFF2-40B4-BE49-F238E27FC236}">
                <a16:creationId xmlns:a16="http://schemas.microsoft.com/office/drawing/2014/main" id="{A598FC19-9C2D-A743-B5C9-2AD1C2AC8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973DC-6AE2-C94E-B06F-424418240EFE}"/>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317797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1560-F85F-1F4C-8254-13BA00E3F2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5695A4-F7E8-8B4D-8895-7695F2A6E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4A3876-8762-B44E-A0DC-C709482FB741}"/>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5" name="Footer Placeholder 4">
            <a:extLst>
              <a:ext uri="{FF2B5EF4-FFF2-40B4-BE49-F238E27FC236}">
                <a16:creationId xmlns:a16="http://schemas.microsoft.com/office/drawing/2014/main" id="{64437E21-5EB6-EC44-A164-5CD99E6BF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86486-FECC-8245-AF83-BA3B8931602D}"/>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74108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4AA7-CD6F-3244-8B4C-87E4CB1817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060F24-E17E-6D40-8443-F22DE12157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2A05A63-6328-3845-AA11-121BF75E1A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DA0F3D2-2231-814D-8AF9-CF23D2D042F1}"/>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6" name="Footer Placeholder 5">
            <a:extLst>
              <a:ext uri="{FF2B5EF4-FFF2-40B4-BE49-F238E27FC236}">
                <a16:creationId xmlns:a16="http://schemas.microsoft.com/office/drawing/2014/main" id="{6C5025B4-18B0-0943-81D5-CE53699FB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54755-0216-AF4B-BED7-3B45AB128889}"/>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400115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46DD-4BB3-FF4C-8EE3-5F51095970E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A78DEA-D121-C344-831E-3434B66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2422F8-0786-124D-A07D-ACB7F2C8F7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5B4D844-DFEE-2240-B537-591B35798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1D95E3E-A2A1-7540-A127-E6EC8157CB2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00785D-0182-2940-A15A-D4D9643230C3}"/>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8" name="Footer Placeholder 7">
            <a:extLst>
              <a:ext uri="{FF2B5EF4-FFF2-40B4-BE49-F238E27FC236}">
                <a16:creationId xmlns:a16="http://schemas.microsoft.com/office/drawing/2014/main" id="{204D42D4-1B00-EB44-89FF-9A961D321F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80AA5-B0D1-8E43-BB6B-D7EA34DD1943}"/>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149978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EBFA-7485-1F49-AFB7-8D44F55C5A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D04A8CB-6DCE-D143-B033-75DA64BA92DB}"/>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4" name="Footer Placeholder 3">
            <a:extLst>
              <a:ext uri="{FF2B5EF4-FFF2-40B4-BE49-F238E27FC236}">
                <a16:creationId xmlns:a16="http://schemas.microsoft.com/office/drawing/2014/main" id="{6C1B90EA-7BED-0942-AE5B-07F005F910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D066C1-18B7-6449-BC03-73DB6B203B4C}"/>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20081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F6AE-EB19-304F-89E1-C60C1B892DED}"/>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3" name="Footer Placeholder 2">
            <a:extLst>
              <a:ext uri="{FF2B5EF4-FFF2-40B4-BE49-F238E27FC236}">
                <a16:creationId xmlns:a16="http://schemas.microsoft.com/office/drawing/2014/main" id="{16058789-FFC4-F44F-A3D1-0BAE9115ED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B9A0E6-C873-0540-9F5A-570241E0702C}"/>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403187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599B-525B-7A4D-B5AE-17CDBF4EAD2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B8CF66E-8F22-B34C-88C1-5652F391B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3BA068D-9860-CF40-8A14-61F3CBB43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B48FFC-952D-914E-9081-FCF5E5CD7950}"/>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6" name="Footer Placeholder 5">
            <a:extLst>
              <a:ext uri="{FF2B5EF4-FFF2-40B4-BE49-F238E27FC236}">
                <a16:creationId xmlns:a16="http://schemas.microsoft.com/office/drawing/2014/main" id="{0076B369-D4AD-F94B-AB38-75C95CA80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519DE-8A86-074D-B324-3097840CC724}"/>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16101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10DB-41C0-614A-8355-3D37810F17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686D9C3-AA08-D74A-A315-8F8B7734A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3CB89F-4524-284F-9BD3-0A236EE39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5BA34F-E952-DC42-B859-03FA611238F6}"/>
              </a:ext>
            </a:extLst>
          </p:cNvPr>
          <p:cNvSpPr>
            <a:spLocks noGrp="1"/>
          </p:cNvSpPr>
          <p:nvPr>
            <p:ph type="dt" sz="half" idx="10"/>
          </p:nvPr>
        </p:nvSpPr>
        <p:spPr/>
        <p:txBody>
          <a:bodyPr/>
          <a:lstStyle/>
          <a:p>
            <a:fld id="{65F1D982-B3A2-C449-B0F5-0A2343352FB5}" type="datetimeFigureOut">
              <a:rPr lang="en-US" smtClean="0"/>
              <a:t>2/26/2026</a:t>
            </a:fld>
            <a:endParaRPr lang="en-US"/>
          </a:p>
        </p:txBody>
      </p:sp>
      <p:sp>
        <p:nvSpPr>
          <p:cNvPr id="6" name="Footer Placeholder 5">
            <a:extLst>
              <a:ext uri="{FF2B5EF4-FFF2-40B4-BE49-F238E27FC236}">
                <a16:creationId xmlns:a16="http://schemas.microsoft.com/office/drawing/2014/main" id="{A1F506AC-66A8-B040-AA54-D90FDF349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58171-A9C7-C246-AE59-5A57A8D43144}"/>
              </a:ext>
            </a:extLst>
          </p:cNvPr>
          <p:cNvSpPr>
            <a:spLocks noGrp="1"/>
          </p:cNvSpPr>
          <p:nvPr>
            <p:ph type="sldNum" sz="quarter" idx="12"/>
          </p:nvPr>
        </p:nvSpPr>
        <p:spPr/>
        <p:txBody>
          <a:bodyPr/>
          <a:lstStyle/>
          <a:p>
            <a:fld id="{7942E14A-E91A-244A-8A44-F301FAD1084A}" type="slidenum">
              <a:rPr lang="en-US" smtClean="0"/>
              <a:t>‹#›</a:t>
            </a:fld>
            <a:endParaRPr lang="en-US"/>
          </a:p>
        </p:txBody>
      </p:sp>
    </p:spTree>
    <p:extLst>
      <p:ext uri="{BB962C8B-B14F-4D97-AF65-F5344CB8AC3E}">
        <p14:creationId xmlns:p14="http://schemas.microsoft.com/office/powerpoint/2010/main" val="396122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6DAEA-5380-224C-9681-A974A059D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BD4573-3AC6-D045-A2D2-B920680C5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55F476-9161-634F-A482-E902AA145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1D982-B3A2-C449-B0F5-0A2343352FB5}" type="datetimeFigureOut">
              <a:rPr lang="en-US" smtClean="0"/>
              <a:t>2/26/2026</a:t>
            </a:fld>
            <a:endParaRPr lang="en-US"/>
          </a:p>
        </p:txBody>
      </p:sp>
      <p:sp>
        <p:nvSpPr>
          <p:cNvPr id="5" name="Footer Placeholder 4">
            <a:extLst>
              <a:ext uri="{FF2B5EF4-FFF2-40B4-BE49-F238E27FC236}">
                <a16:creationId xmlns:a16="http://schemas.microsoft.com/office/drawing/2014/main" id="{DD256675-45A9-6343-AAF7-B3D4E27899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2CA099-8E60-E64C-AC84-79B9CF6F4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2E14A-E91A-244A-8A44-F301FAD1084A}" type="slidenum">
              <a:rPr lang="en-US" smtClean="0"/>
              <a:t>‹#›</a:t>
            </a:fld>
            <a:endParaRPr lang="en-US"/>
          </a:p>
        </p:txBody>
      </p:sp>
    </p:spTree>
    <p:extLst>
      <p:ext uri="{BB962C8B-B14F-4D97-AF65-F5344CB8AC3E}">
        <p14:creationId xmlns:p14="http://schemas.microsoft.com/office/powerpoint/2010/main" val="650121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a:t>Page [</a:t>
            </a:r>
            <a:fld id="{29D5CE74-914C-4689-99FC-1AEF49CE2B47}" type="slidenum">
              <a:rPr smtClean="0"/>
              <a:pPr/>
              <a:t>‹#›</a:t>
            </a:fld>
            <a:r>
              <a:t>]</a:t>
            </a:r>
            <a:endParaRPr lang="en-AU"/>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a:p>
        </p:txBody>
      </p:sp>
    </p:spTree>
    <p:extLst>
      <p:ext uri="{BB962C8B-B14F-4D97-AF65-F5344CB8AC3E}">
        <p14:creationId xmlns:p14="http://schemas.microsoft.com/office/powerpoint/2010/main" val="1938653930"/>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p15:clr>
            <a:srgbClr val="F26B43"/>
          </p15:clr>
        </p15:guide>
        <p15:guide id="2" pos="2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A3995-725A-BF49-9E31-199E771AD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838852-FA77-4046-89A7-B329F76D6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63787-8152-774D-8CEC-6C0A59425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27F39-274E-2344-AED5-72D0A204272E}" type="datetimeFigureOut">
              <a:rPr lang="en-US" smtClean="0"/>
              <a:t>2/26/2026</a:t>
            </a:fld>
            <a:endParaRPr lang="en-US"/>
          </a:p>
        </p:txBody>
      </p:sp>
      <p:sp>
        <p:nvSpPr>
          <p:cNvPr id="5" name="Footer Placeholder 4">
            <a:extLst>
              <a:ext uri="{FF2B5EF4-FFF2-40B4-BE49-F238E27FC236}">
                <a16:creationId xmlns:a16="http://schemas.microsoft.com/office/drawing/2014/main" id="{F630750D-28D2-784A-B32F-AD4A1E334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417DAB-04D1-3A43-AC82-2904273AC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5EA80-8E0D-0D4F-9AF9-C73079B3A4B2}" type="slidenum">
              <a:rPr lang="en-US" smtClean="0"/>
              <a:t>‹#›</a:t>
            </a:fld>
            <a:endParaRPr lang="en-US"/>
          </a:p>
        </p:txBody>
      </p:sp>
    </p:spTree>
    <p:extLst>
      <p:ext uri="{BB962C8B-B14F-4D97-AF65-F5344CB8AC3E}">
        <p14:creationId xmlns:p14="http://schemas.microsoft.com/office/powerpoint/2010/main" val="27041217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1428765" y="395066"/>
            <a:ext cx="10296000" cy="887360"/>
          </a:xfrm>
          <a:prstGeom prst="rect">
            <a:avLst/>
          </a:prstGeom>
        </p:spPr>
        <p:txBody>
          <a:bodyPr vert="horz" lIns="91440" tIns="45720" rIns="91440" bIns="45720" rtlCol="0" anchor="b" anchorCtr="0">
            <a:noAutofit/>
          </a:bodyPr>
          <a:lstStyle/>
          <a:p>
            <a:r>
              <a:rPr lang="en-US" noProof="0"/>
              <a:t>Click to edit Master title style</a:t>
            </a:r>
            <a:endParaRPr lang="en-AU" noProof="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316356" y="1532415"/>
            <a:ext cx="11408409" cy="4376944"/>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Date Placeholder 3">
            <a:extLst>
              <a:ext uri="{FF2B5EF4-FFF2-40B4-BE49-F238E27FC236}">
                <a16:creationId xmlns:a16="http://schemas.microsoft.com/office/drawing/2014/main" id="{A76D8956-3042-4F51-A765-52197DEBA845}"/>
              </a:ext>
            </a:extLst>
          </p:cNvPr>
          <p:cNvSpPr>
            <a:spLocks noGrp="1"/>
          </p:cNvSpPr>
          <p:nvPr>
            <p:ph type="dt" sz="half" idx="2"/>
          </p:nvPr>
        </p:nvSpPr>
        <p:spPr>
          <a:xfrm>
            <a:off x="8412983" y="6172501"/>
            <a:ext cx="2484000" cy="365125"/>
          </a:xfrm>
          <a:prstGeom prst="rect">
            <a:avLst/>
          </a:prstGeom>
        </p:spPr>
        <p:txBody>
          <a:bodyPr vert="horz" lIns="91440" tIns="45720" rIns="91440" bIns="45720" rtlCol="0" anchor="ctr"/>
          <a:lstStyle>
            <a:lvl1pPr algn="l">
              <a:defRPr sz="1200">
                <a:solidFill>
                  <a:schemeClr val="tx1"/>
                </a:solidFill>
              </a:defRPr>
            </a:lvl1pPr>
          </a:lstStyle>
          <a:p>
            <a:fld id="{15C1EA3C-26E9-4B87-838B-C7B127160328}" type="datetime1">
              <a:rPr lang="en-AU" smtClean="0">
                <a:solidFill>
                  <a:prstClr val="black"/>
                </a:solidFill>
              </a:rPr>
              <a:pPr/>
              <a:t>26/02/2026</a:t>
            </a:fld>
            <a:endParaRPr lang="en-AU">
              <a:solidFill>
                <a:prstClr val="black"/>
              </a:solidFill>
            </a:endParaRPr>
          </a:p>
        </p:txBody>
      </p:sp>
      <p:sp>
        <p:nvSpPr>
          <p:cNvPr id="5" name="Footer Placeholder 4">
            <a:extLst>
              <a:ext uri="{FF2B5EF4-FFF2-40B4-BE49-F238E27FC236}">
                <a16:creationId xmlns:a16="http://schemas.microsoft.com/office/drawing/2014/main" id="{2B9DE430-5DBA-4DE1-9C36-C5FAED4EAF10}"/>
              </a:ext>
            </a:extLst>
          </p:cNvPr>
          <p:cNvSpPr>
            <a:spLocks noGrp="1"/>
          </p:cNvSpPr>
          <p:nvPr>
            <p:ph type="ftr" sz="quarter" idx="3"/>
          </p:nvPr>
        </p:nvSpPr>
        <p:spPr>
          <a:xfrm>
            <a:off x="316357" y="6172501"/>
            <a:ext cx="8035422" cy="365125"/>
          </a:xfrm>
          <a:prstGeom prst="rect">
            <a:avLst/>
          </a:prstGeom>
        </p:spPr>
        <p:txBody>
          <a:bodyPr vert="horz" lIns="91440" tIns="45720" rIns="91440" bIns="45720" rtlCol="0" anchor="ctr"/>
          <a:lstStyle>
            <a:lvl1pPr algn="l">
              <a:defRPr sz="1200">
                <a:solidFill>
                  <a:schemeClr val="tx1"/>
                </a:solidFill>
              </a:defRPr>
            </a:lvl1pPr>
          </a:lstStyle>
          <a:p>
            <a:endParaRPr lang="en-AU">
              <a:solidFill>
                <a:prstClr val="black"/>
              </a:solidFill>
            </a:endParaRPr>
          </a:p>
        </p:txBody>
      </p:sp>
      <p:sp>
        <p:nvSpPr>
          <p:cNvPr id="6" name="Slide Number Placeholder 5">
            <a:extLst>
              <a:ext uri="{FF2B5EF4-FFF2-40B4-BE49-F238E27FC236}">
                <a16:creationId xmlns:a16="http://schemas.microsoft.com/office/drawing/2014/main" id="{DD42F550-8FDF-4424-AA18-C4563333340E}"/>
              </a:ext>
            </a:extLst>
          </p:cNvPr>
          <p:cNvSpPr>
            <a:spLocks noGrp="1"/>
          </p:cNvSpPr>
          <p:nvPr>
            <p:ph type="sldNum" sz="quarter" idx="4"/>
          </p:nvPr>
        </p:nvSpPr>
        <p:spPr>
          <a:xfrm>
            <a:off x="10960059" y="6172501"/>
            <a:ext cx="846000" cy="365125"/>
          </a:xfrm>
          <a:prstGeom prst="rect">
            <a:avLst/>
          </a:prstGeom>
        </p:spPr>
        <p:txBody>
          <a:bodyPr vert="horz" lIns="91440" tIns="45720" rIns="0" bIns="45720" rtlCol="0" anchor="ctr"/>
          <a:lstStyle>
            <a:lvl1pPr algn="r">
              <a:defRPr sz="1200">
                <a:solidFill>
                  <a:schemeClr val="tx1"/>
                </a:solidFill>
              </a:defRPr>
            </a:lvl1pPr>
          </a:lstStyle>
          <a:p>
            <a:fld id="{DC22DD25-61AE-413C-B4D2-EF2365C9B2E1}" type="slidenum">
              <a:rPr lang="en-AU" smtClean="0">
                <a:solidFill>
                  <a:prstClr val="black"/>
                </a:solidFill>
              </a:rPr>
              <a:pPr/>
              <a:t>‹#›</a:t>
            </a:fld>
            <a:endParaRPr lang="en-AU">
              <a:solidFill>
                <a:prstClr val="black"/>
              </a:solidFill>
            </a:endParaRPr>
          </a:p>
        </p:txBody>
      </p:sp>
      <p:grpSp>
        <p:nvGrpSpPr>
          <p:cNvPr id="183" name="Group 4">
            <a:extLst>
              <a:ext uri="{FF2B5EF4-FFF2-40B4-BE49-F238E27FC236}">
                <a16:creationId xmlns:a16="http://schemas.microsoft.com/office/drawing/2014/main" id="{072EBD70-BCDE-4FAF-82D8-65AC1DA65CF4}"/>
              </a:ext>
            </a:extLst>
          </p:cNvPr>
          <p:cNvGrpSpPr>
            <a:grpSpLocks noChangeAspect="1"/>
          </p:cNvGrpSpPr>
          <p:nvPr userDrawn="1"/>
        </p:nvGrpSpPr>
        <p:grpSpPr bwMode="auto">
          <a:xfrm>
            <a:off x="433469" y="432000"/>
            <a:ext cx="718160" cy="720000"/>
            <a:chOff x="2864" y="1181"/>
            <a:chExt cx="1952" cy="1957"/>
          </a:xfrm>
          <a:blipFill>
            <a:blip r:embed="rId5"/>
            <a:stretch>
              <a:fillRect/>
            </a:stretch>
          </a:blipFill>
        </p:grpSpPr>
        <p:sp>
          <p:nvSpPr>
            <p:cNvPr id="184" name="AutoShape 3">
              <a:extLst>
                <a:ext uri="{FF2B5EF4-FFF2-40B4-BE49-F238E27FC236}">
                  <a16:creationId xmlns:a16="http://schemas.microsoft.com/office/drawing/2014/main" id="{7ADBA37C-8433-4000-9C31-3EF9F3BF48CA}"/>
                </a:ext>
              </a:extLst>
            </p:cNvPr>
            <p:cNvSpPr>
              <a:spLocks noChangeAspect="1" noChangeArrowheads="1" noTextEdit="1"/>
            </p:cNvSpPr>
            <p:nvPr userDrawn="1"/>
          </p:nvSpPr>
          <p:spPr bwMode="auto">
            <a:xfrm>
              <a:off x="2864" y="1182"/>
              <a:ext cx="1952" cy="1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86" name="Rectangle 5">
              <a:extLst>
                <a:ext uri="{FF2B5EF4-FFF2-40B4-BE49-F238E27FC236}">
                  <a16:creationId xmlns:a16="http://schemas.microsoft.com/office/drawing/2014/main" id="{4AF65C91-7154-48D7-81E1-DE2A16158321}"/>
                </a:ext>
              </a:extLst>
            </p:cNvPr>
            <p:cNvSpPr>
              <a:spLocks noChangeArrowheads="1"/>
            </p:cNvSpPr>
            <p:nvPr userDrawn="1"/>
          </p:nvSpPr>
          <p:spPr bwMode="auto">
            <a:xfrm>
              <a:off x="2865" y="1181"/>
              <a:ext cx="1950" cy="19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87" name="Freeform 6">
              <a:extLst>
                <a:ext uri="{FF2B5EF4-FFF2-40B4-BE49-F238E27FC236}">
                  <a16:creationId xmlns:a16="http://schemas.microsoft.com/office/drawing/2014/main" id="{2567B816-663F-4518-AB67-FF7A98D83D1C}"/>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88" name="Freeform 7">
              <a:extLst>
                <a:ext uri="{FF2B5EF4-FFF2-40B4-BE49-F238E27FC236}">
                  <a16:creationId xmlns:a16="http://schemas.microsoft.com/office/drawing/2014/main" id="{5B7F641C-29EB-499A-A38F-F6CEC596E284}"/>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89" name="Freeform 8">
              <a:extLst>
                <a:ext uri="{FF2B5EF4-FFF2-40B4-BE49-F238E27FC236}">
                  <a16:creationId xmlns:a16="http://schemas.microsoft.com/office/drawing/2014/main" id="{F957B433-20D6-46B7-B64B-CC7658BF956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0" name="Freeform 9">
              <a:extLst>
                <a:ext uri="{FF2B5EF4-FFF2-40B4-BE49-F238E27FC236}">
                  <a16:creationId xmlns:a16="http://schemas.microsoft.com/office/drawing/2014/main" id="{38A07266-EBD2-4019-A6D9-DF674210D920}"/>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1" name="Freeform 10">
              <a:extLst>
                <a:ext uri="{FF2B5EF4-FFF2-40B4-BE49-F238E27FC236}">
                  <a16:creationId xmlns:a16="http://schemas.microsoft.com/office/drawing/2014/main" id="{2D1170DA-E4AC-4CBB-A9DD-039B36C0DA1E}"/>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2" name="Freeform 11">
              <a:extLst>
                <a:ext uri="{FF2B5EF4-FFF2-40B4-BE49-F238E27FC236}">
                  <a16:creationId xmlns:a16="http://schemas.microsoft.com/office/drawing/2014/main" id="{7ED7B575-029E-43C2-AB03-C55C2F9DB40E}"/>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3" name="Freeform 12">
              <a:extLst>
                <a:ext uri="{FF2B5EF4-FFF2-40B4-BE49-F238E27FC236}">
                  <a16:creationId xmlns:a16="http://schemas.microsoft.com/office/drawing/2014/main" id="{68E47084-776D-470F-9E06-E306DCDF0ABA}"/>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4" name="Freeform 13">
              <a:extLst>
                <a:ext uri="{FF2B5EF4-FFF2-40B4-BE49-F238E27FC236}">
                  <a16:creationId xmlns:a16="http://schemas.microsoft.com/office/drawing/2014/main" id="{7780C905-979A-4A6E-B85A-D3FC1596C576}"/>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5" name="Freeform 14">
              <a:extLst>
                <a:ext uri="{FF2B5EF4-FFF2-40B4-BE49-F238E27FC236}">
                  <a16:creationId xmlns:a16="http://schemas.microsoft.com/office/drawing/2014/main" id="{08F7322A-262A-413D-ACF3-AB5F1376FAD5}"/>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6" name="Freeform 15">
              <a:extLst>
                <a:ext uri="{FF2B5EF4-FFF2-40B4-BE49-F238E27FC236}">
                  <a16:creationId xmlns:a16="http://schemas.microsoft.com/office/drawing/2014/main" id="{AD08E25E-48F3-4541-80BD-06707A0295AE}"/>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7" name="Freeform 16">
              <a:extLst>
                <a:ext uri="{FF2B5EF4-FFF2-40B4-BE49-F238E27FC236}">
                  <a16:creationId xmlns:a16="http://schemas.microsoft.com/office/drawing/2014/main" id="{C2EE1E00-8FA7-4913-9E3A-18338B8A057B}"/>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8" name="Freeform 17">
              <a:extLst>
                <a:ext uri="{FF2B5EF4-FFF2-40B4-BE49-F238E27FC236}">
                  <a16:creationId xmlns:a16="http://schemas.microsoft.com/office/drawing/2014/main" id="{9FC00192-45BF-4FE5-B7BF-D13BB16E7B91}"/>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199" name="Freeform 18">
              <a:extLst>
                <a:ext uri="{FF2B5EF4-FFF2-40B4-BE49-F238E27FC236}">
                  <a16:creationId xmlns:a16="http://schemas.microsoft.com/office/drawing/2014/main" id="{38802AEF-AD54-47BF-A522-15165FFA9706}"/>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0" name="Freeform 19">
              <a:extLst>
                <a:ext uri="{FF2B5EF4-FFF2-40B4-BE49-F238E27FC236}">
                  <a16:creationId xmlns:a16="http://schemas.microsoft.com/office/drawing/2014/main" id="{AAB043E5-B39C-4633-ACD3-E34C62DC3D8C}"/>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1" name="Freeform 20">
              <a:extLst>
                <a:ext uri="{FF2B5EF4-FFF2-40B4-BE49-F238E27FC236}">
                  <a16:creationId xmlns:a16="http://schemas.microsoft.com/office/drawing/2014/main" id="{3C2761D5-BBA8-4FBE-9573-1D876ED66662}"/>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2" name="Rectangle 21">
              <a:extLst>
                <a:ext uri="{FF2B5EF4-FFF2-40B4-BE49-F238E27FC236}">
                  <a16:creationId xmlns:a16="http://schemas.microsoft.com/office/drawing/2014/main" id="{B85633DE-55A9-4E0C-85A2-854292AE25C4}"/>
                </a:ext>
              </a:extLst>
            </p:cNvPr>
            <p:cNvSpPr>
              <a:spLocks noChangeArrowheads="1"/>
            </p:cNvSpPr>
            <p:nvPr userDrawn="1"/>
          </p:nvSpPr>
          <p:spPr bwMode="auto">
            <a:xfrm>
              <a:off x="3108" y="2653"/>
              <a:ext cx="1477"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3" name="Freeform 22">
              <a:extLst>
                <a:ext uri="{FF2B5EF4-FFF2-40B4-BE49-F238E27FC236}">
                  <a16:creationId xmlns:a16="http://schemas.microsoft.com/office/drawing/2014/main" id="{B701F94B-9203-4891-8AA5-6C841105BA16}"/>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4" name="Freeform 23">
              <a:extLst>
                <a:ext uri="{FF2B5EF4-FFF2-40B4-BE49-F238E27FC236}">
                  <a16:creationId xmlns:a16="http://schemas.microsoft.com/office/drawing/2014/main" id="{EB36210F-5F47-4D2F-BA76-7452E2D85DAF}"/>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5" name="Freeform 24">
              <a:extLst>
                <a:ext uri="{FF2B5EF4-FFF2-40B4-BE49-F238E27FC236}">
                  <a16:creationId xmlns:a16="http://schemas.microsoft.com/office/drawing/2014/main" id="{AAE3FD0C-AF52-40EF-8864-1463EECD1826}"/>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6" name="Freeform 25">
              <a:extLst>
                <a:ext uri="{FF2B5EF4-FFF2-40B4-BE49-F238E27FC236}">
                  <a16:creationId xmlns:a16="http://schemas.microsoft.com/office/drawing/2014/main" id="{D6D8D356-BF1E-4AE8-9277-DD31E430300B}"/>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7" name="Freeform 26">
              <a:extLst>
                <a:ext uri="{FF2B5EF4-FFF2-40B4-BE49-F238E27FC236}">
                  <a16:creationId xmlns:a16="http://schemas.microsoft.com/office/drawing/2014/main" id="{3B13FBCC-8FA3-49FE-AFBC-9772E5283C43}"/>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8" name="Freeform 27">
              <a:extLst>
                <a:ext uri="{FF2B5EF4-FFF2-40B4-BE49-F238E27FC236}">
                  <a16:creationId xmlns:a16="http://schemas.microsoft.com/office/drawing/2014/main" id="{2F2E1BE9-A009-417C-B408-DAC2049B0939}"/>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09" name="Freeform 28">
              <a:extLst>
                <a:ext uri="{FF2B5EF4-FFF2-40B4-BE49-F238E27FC236}">
                  <a16:creationId xmlns:a16="http://schemas.microsoft.com/office/drawing/2014/main" id="{A2C49584-9B59-4558-83B2-4DE82B9450BF}"/>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0" name="Freeform 29">
              <a:extLst>
                <a:ext uri="{FF2B5EF4-FFF2-40B4-BE49-F238E27FC236}">
                  <a16:creationId xmlns:a16="http://schemas.microsoft.com/office/drawing/2014/main" id="{06799FB9-D454-4BA8-BE06-D63F5AA026DC}"/>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1" name="Freeform 30">
              <a:extLst>
                <a:ext uri="{FF2B5EF4-FFF2-40B4-BE49-F238E27FC236}">
                  <a16:creationId xmlns:a16="http://schemas.microsoft.com/office/drawing/2014/main" id="{7008FF3F-A864-4BB1-B427-981415500755}"/>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2" name="Freeform 31">
              <a:extLst>
                <a:ext uri="{FF2B5EF4-FFF2-40B4-BE49-F238E27FC236}">
                  <a16:creationId xmlns:a16="http://schemas.microsoft.com/office/drawing/2014/main" id="{8B5037F0-67D4-4DD7-9C80-01341154ACAC}"/>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3" name="Freeform 32">
              <a:extLst>
                <a:ext uri="{FF2B5EF4-FFF2-40B4-BE49-F238E27FC236}">
                  <a16:creationId xmlns:a16="http://schemas.microsoft.com/office/drawing/2014/main" id="{43D6CEB4-5F6A-4888-9B67-2FA0375B31ED}"/>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4" name="Freeform 34">
              <a:extLst>
                <a:ext uri="{FF2B5EF4-FFF2-40B4-BE49-F238E27FC236}">
                  <a16:creationId xmlns:a16="http://schemas.microsoft.com/office/drawing/2014/main" id="{AA604724-43F2-4AA6-ADBF-EBD250F0C2A4}"/>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5" name="Freeform 35">
              <a:extLst>
                <a:ext uri="{FF2B5EF4-FFF2-40B4-BE49-F238E27FC236}">
                  <a16:creationId xmlns:a16="http://schemas.microsoft.com/office/drawing/2014/main" id="{FF8CCC84-4410-492D-AB75-F0E32ADB6D4A}"/>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6" name="Freeform 36">
              <a:extLst>
                <a:ext uri="{FF2B5EF4-FFF2-40B4-BE49-F238E27FC236}">
                  <a16:creationId xmlns:a16="http://schemas.microsoft.com/office/drawing/2014/main" id="{B5F8DF22-8B3D-4EEE-8E28-C1ED02789790}"/>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7" name="Freeform 37">
              <a:extLst>
                <a:ext uri="{FF2B5EF4-FFF2-40B4-BE49-F238E27FC236}">
                  <a16:creationId xmlns:a16="http://schemas.microsoft.com/office/drawing/2014/main" id="{E69696A9-660C-4B94-846F-85502B888235}"/>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8" name="Freeform 38">
              <a:extLst>
                <a:ext uri="{FF2B5EF4-FFF2-40B4-BE49-F238E27FC236}">
                  <a16:creationId xmlns:a16="http://schemas.microsoft.com/office/drawing/2014/main" id="{D5AA9DCA-EE69-46BD-8A5C-B2F1A256B3FD}"/>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19" name="Freeform 39">
              <a:extLst>
                <a:ext uri="{FF2B5EF4-FFF2-40B4-BE49-F238E27FC236}">
                  <a16:creationId xmlns:a16="http://schemas.microsoft.com/office/drawing/2014/main" id="{86B51C72-FF47-444D-BAB2-11F50AC9F548}"/>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0" name="Freeform 40">
              <a:extLst>
                <a:ext uri="{FF2B5EF4-FFF2-40B4-BE49-F238E27FC236}">
                  <a16:creationId xmlns:a16="http://schemas.microsoft.com/office/drawing/2014/main" id="{85287241-1AD5-4DDC-AC91-DBE21A8FDBAA}"/>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1" name="Freeform 41">
              <a:extLst>
                <a:ext uri="{FF2B5EF4-FFF2-40B4-BE49-F238E27FC236}">
                  <a16:creationId xmlns:a16="http://schemas.microsoft.com/office/drawing/2014/main" id="{568DBE16-BF90-4235-BA4D-452AACAE0A32}"/>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2" name="Freeform 42">
              <a:extLst>
                <a:ext uri="{FF2B5EF4-FFF2-40B4-BE49-F238E27FC236}">
                  <a16:creationId xmlns:a16="http://schemas.microsoft.com/office/drawing/2014/main" id="{667C2727-3F47-4296-873A-DD43026F14B9}"/>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3" name="Freeform 43">
              <a:extLst>
                <a:ext uri="{FF2B5EF4-FFF2-40B4-BE49-F238E27FC236}">
                  <a16:creationId xmlns:a16="http://schemas.microsoft.com/office/drawing/2014/main" id="{3009BB0C-F2E7-408B-AE22-9B987D7F4236}"/>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4" name="Freeform 44">
              <a:extLst>
                <a:ext uri="{FF2B5EF4-FFF2-40B4-BE49-F238E27FC236}">
                  <a16:creationId xmlns:a16="http://schemas.microsoft.com/office/drawing/2014/main" id="{DF8F7F38-CD25-4813-A605-C3200041EDFD}"/>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5" name="Freeform 45">
              <a:extLst>
                <a:ext uri="{FF2B5EF4-FFF2-40B4-BE49-F238E27FC236}">
                  <a16:creationId xmlns:a16="http://schemas.microsoft.com/office/drawing/2014/main" id="{7F75866D-1EBA-4945-8B52-8AF1E0B4E1B1}"/>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6" name="Freeform 46">
              <a:extLst>
                <a:ext uri="{FF2B5EF4-FFF2-40B4-BE49-F238E27FC236}">
                  <a16:creationId xmlns:a16="http://schemas.microsoft.com/office/drawing/2014/main" id="{E1A05D3F-74B5-4BD4-BF0C-A3719F76D878}"/>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7" name="Freeform 47">
              <a:extLst>
                <a:ext uri="{FF2B5EF4-FFF2-40B4-BE49-F238E27FC236}">
                  <a16:creationId xmlns:a16="http://schemas.microsoft.com/office/drawing/2014/main" id="{950CBACA-6FA2-4543-B3B1-A05D47C15A43}"/>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8" name="Freeform 48">
              <a:extLst>
                <a:ext uri="{FF2B5EF4-FFF2-40B4-BE49-F238E27FC236}">
                  <a16:creationId xmlns:a16="http://schemas.microsoft.com/office/drawing/2014/main" id="{C262FBD3-F17E-483D-A95B-75DF71BC38C5}"/>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29" name="Freeform 49">
              <a:extLst>
                <a:ext uri="{FF2B5EF4-FFF2-40B4-BE49-F238E27FC236}">
                  <a16:creationId xmlns:a16="http://schemas.microsoft.com/office/drawing/2014/main" id="{32A4BB2E-167D-4343-96D4-C71DFBCCD610}"/>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0" name="Freeform 50">
              <a:extLst>
                <a:ext uri="{FF2B5EF4-FFF2-40B4-BE49-F238E27FC236}">
                  <a16:creationId xmlns:a16="http://schemas.microsoft.com/office/drawing/2014/main" id="{C354B20D-5E83-4422-AA23-DA1D38AADC18}"/>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1" name="Freeform 51">
              <a:extLst>
                <a:ext uri="{FF2B5EF4-FFF2-40B4-BE49-F238E27FC236}">
                  <a16:creationId xmlns:a16="http://schemas.microsoft.com/office/drawing/2014/main" id="{57981494-DC82-4EC8-990A-7DA7D61F8F43}"/>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2" name="Freeform 52">
              <a:extLst>
                <a:ext uri="{FF2B5EF4-FFF2-40B4-BE49-F238E27FC236}">
                  <a16:creationId xmlns:a16="http://schemas.microsoft.com/office/drawing/2014/main" id="{822CEB55-5A58-4B49-AD8A-1B30A5F6E088}"/>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3" name="Freeform 53">
              <a:extLst>
                <a:ext uri="{FF2B5EF4-FFF2-40B4-BE49-F238E27FC236}">
                  <a16:creationId xmlns:a16="http://schemas.microsoft.com/office/drawing/2014/main" id="{6C836365-3B40-4A4C-B4E8-4105DC3438A5}"/>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4" name="Freeform 54">
              <a:extLst>
                <a:ext uri="{FF2B5EF4-FFF2-40B4-BE49-F238E27FC236}">
                  <a16:creationId xmlns:a16="http://schemas.microsoft.com/office/drawing/2014/main" id="{81AEA284-BB1F-477A-AFF4-16147C89915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5" name="Freeform 55">
              <a:extLst>
                <a:ext uri="{FF2B5EF4-FFF2-40B4-BE49-F238E27FC236}">
                  <a16:creationId xmlns:a16="http://schemas.microsoft.com/office/drawing/2014/main" id="{907C1C67-5226-4893-90A2-5E94DD02269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6" name="Freeform 56">
              <a:extLst>
                <a:ext uri="{FF2B5EF4-FFF2-40B4-BE49-F238E27FC236}">
                  <a16:creationId xmlns:a16="http://schemas.microsoft.com/office/drawing/2014/main" id="{4D1B4D09-5F0F-43A9-A4F0-96F97ADB5E42}"/>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7" name="Freeform 57">
              <a:extLst>
                <a:ext uri="{FF2B5EF4-FFF2-40B4-BE49-F238E27FC236}">
                  <a16:creationId xmlns:a16="http://schemas.microsoft.com/office/drawing/2014/main" id="{562508A5-0578-4C10-AA7A-405FF527E4C9}"/>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8" name="Freeform 58">
              <a:extLst>
                <a:ext uri="{FF2B5EF4-FFF2-40B4-BE49-F238E27FC236}">
                  <a16:creationId xmlns:a16="http://schemas.microsoft.com/office/drawing/2014/main" id="{B930E1D0-9E5B-47CF-8079-A8404C2D02F2}"/>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39" name="Freeform 59">
              <a:extLst>
                <a:ext uri="{FF2B5EF4-FFF2-40B4-BE49-F238E27FC236}">
                  <a16:creationId xmlns:a16="http://schemas.microsoft.com/office/drawing/2014/main" id="{5ADAA5EB-DEB3-40A7-8E1D-9FEAA6483A16}"/>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40" name="Freeform 60">
              <a:extLst>
                <a:ext uri="{FF2B5EF4-FFF2-40B4-BE49-F238E27FC236}">
                  <a16:creationId xmlns:a16="http://schemas.microsoft.com/office/drawing/2014/main" id="{77E24C52-42CA-4BE2-B236-12EB366BAB6C}"/>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41" name="Freeform 61">
              <a:extLst>
                <a:ext uri="{FF2B5EF4-FFF2-40B4-BE49-F238E27FC236}">
                  <a16:creationId xmlns:a16="http://schemas.microsoft.com/office/drawing/2014/main" id="{81490CF2-BADA-4546-BC7B-7D4CCD73CF8A}"/>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242" name="Freeform 62">
              <a:extLst>
                <a:ext uri="{FF2B5EF4-FFF2-40B4-BE49-F238E27FC236}">
                  <a16:creationId xmlns:a16="http://schemas.microsoft.com/office/drawing/2014/main" id="{73F9C922-5F78-4C16-AB8C-748B7E92C568}"/>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grpSp>
    </p:spTree>
    <p:extLst>
      <p:ext uri="{BB962C8B-B14F-4D97-AF65-F5344CB8AC3E}">
        <p14:creationId xmlns:p14="http://schemas.microsoft.com/office/powerpoint/2010/main" val="1930570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unimelb.libguides.com/pophealth"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unimelb.libguides.com/pophealth" TargetMode="Externa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library.unimelb.edu.a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55.png"/><Relationship Id="rId5" Type="http://schemas.openxmlformats.org/officeDocument/2006/relationships/hyperlink" Target="https://www.pexels.com/photo/chairs-conference-room-corporate-indoors-236730/" TargetMode="Externa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9732886-C32A-A6DE-E8EA-450419FA793E}"/>
              </a:ext>
            </a:extLst>
          </p:cNvPr>
          <p:cNvSpPr>
            <a:spLocks noGrp="1"/>
          </p:cNvSpPr>
          <p:nvPr>
            <p:ph type="body" sz="quarter" idx="13"/>
          </p:nvPr>
        </p:nvSpPr>
        <p:spPr>
          <a:xfrm>
            <a:off x="8116291" y="5183555"/>
            <a:ext cx="3652640" cy="476217"/>
          </a:xfrm>
        </p:spPr>
        <p:txBody>
          <a:bodyPr/>
          <a:lstStyle/>
          <a:p>
            <a:r>
              <a:rPr lang="en-AU" sz="1600" dirty="0"/>
              <a:t>Vesna Birkic, MDHS Liaison Librarian</a:t>
            </a:r>
          </a:p>
        </p:txBody>
      </p:sp>
      <p:sp>
        <p:nvSpPr>
          <p:cNvPr id="3" name="Slide Number Placeholder 2">
            <a:extLst>
              <a:ext uri="{FF2B5EF4-FFF2-40B4-BE49-F238E27FC236}">
                <a16:creationId xmlns:a16="http://schemas.microsoft.com/office/drawing/2014/main" id="{8691BA61-9BB8-D8C4-F0D3-46A34C6D678A}"/>
              </a:ext>
            </a:extLst>
          </p:cNvPr>
          <p:cNvSpPr>
            <a:spLocks noGrp="1"/>
          </p:cNvSpPr>
          <p:nvPr>
            <p:ph type="sldNum" sz="quarter" idx="4294967295"/>
          </p:nvPr>
        </p:nvSpPr>
        <p:spPr>
          <a:xfrm>
            <a:off x="11345863" y="6172200"/>
            <a:ext cx="846137" cy="365125"/>
          </a:xfrm>
        </p:spPr>
        <p:txBody>
          <a:bodyPr/>
          <a:lstStyle/>
          <a:p>
            <a:pPr marL="0" marR="0" lvl="0" indent="0" algn="r" defTabSz="914400" rtl="0" eaLnBrk="1" fontAlgn="auto" latinLnBrk="0" hangingPunct="1">
              <a:lnSpc>
                <a:spcPts val="1200"/>
              </a:lnSpc>
              <a:spcBef>
                <a:spcPts val="0"/>
              </a:spcBef>
              <a:spcAft>
                <a:spcPts val="0"/>
              </a:spcAft>
              <a:buClrTx/>
              <a:buSzTx/>
              <a:buFontTx/>
              <a:buNone/>
              <a:tabLst/>
              <a:defRPr/>
            </a:pPr>
            <a:fld id="{DC22DD25-61AE-413C-B4D2-EF2365C9B2E1}" type="slidenum">
              <a:rPr kumimoji="0" lang="en-AU" sz="1000" b="1" i="0" u="none" strike="noStrike" kern="1200" cap="none" spc="0" normalizeH="0" baseline="0" noProof="0" smtClean="0">
                <a:ln>
                  <a:noFill/>
                </a:ln>
                <a:solidFill>
                  <a:srgbClr val="000F46"/>
                </a:solidFill>
                <a:effectLst/>
                <a:uLnTx/>
                <a:uFillTx/>
                <a:latin typeface="Arial"/>
                <a:ea typeface="+mn-ea"/>
                <a:cs typeface="Arial" pitchFamily="34" charset="0"/>
              </a:rPr>
              <a:pPr marL="0" marR="0" lvl="0" indent="0" algn="r" defTabSz="914400" rtl="0" eaLnBrk="1" fontAlgn="auto" latinLnBrk="0" hangingPunct="1">
                <a:lnSpc>
                  <a:spcPts val="1200"/>
                </a:lnSpc>
                <a:spcBef>
                  <a:spcPts val="0"/>
                </a:spcBef>
                <a:spcAft>
                  <a:spcPts val="0"/>
                </a:spcAft>
                <a:buClrTx/>
                <a:buSzTx/>
                <a:buFontTx/>
                <a:buNone/>
                <a:tabLst/>
                <a:defRPr/>
              </a:pPr>
              <a:t>1</a:t>
            </a:fld>
            <a:endParaRPr kumimoji="0" lang="en-AU" sz="1000" b="1" i="0" u="none" strike="noStrike" kern="1200" cap="none" spc="0" normalizeH="0" baseline="0" noProof="0">
              <a:ln>
                <a:noFill/>
              </a:ln>
              <a:solidFill>
                <a:srgbClr val="000F46"/>
              </a:solidFill>
              <a:effectLst/>
              <a:uLnTx/>
              <a:uFillTx/>
              <a:latin typeface="Arial"/>
              <a:ea typeface="+mn-ea"/>
              <a:cs typeface="Arial" pitchFamily="34" charset="0"/>
            </a:endParaRPr>
          </a:p>
        </p:txBody>
      </p:sp>
      <p:pic>
        <p:nvPicPr>
          <p:cNvPr id="6" name="Picture Placeholder 5" descr="University of Melbourne Baillieu Library (Stage 2) — NTC Architects">
            <a:extLst>
              <a:ext uri="{FF2B5EF4-FFF2-40B4-BE49-F238E27FC236}">
                <a16:creationId xmlns:a16="http://schemas.microsoft.com/office/drawing/2014/main" id="{69C27314-1095-32CD-8400-C89134123E52}"/>
              </a:ext>
            </a:extLst>
          </p:cNvPr>
          <p:cNvPicPr>
            <a:picLocks noGrp="1" noChangeAspect="1" noChangeArrowheads="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bwMode="auto">
          <a:xfrm>
            <a:off x="346162" y="342000"/>
            <a:ext cx="7843838" cy="6121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7">
            <a:extLst>
              <a:ext uri="{FF2B5EF4-FFF2-40B4-BE49-F238E27FC236}">
                <a16:creationId xmlns:a16="http://schemas.microsoft.com/office/drawing/2014/main" id="{13A40ACB-F097-19C1-C140-ABBCD7DCEBED}"/>
              </a:ext>
            </a:extLst>
          </p:cNvPr>
          <p:cNvSpPr txBox="1">
            <a:spLocks/>
          </p:cNvSpPr>
          <p:nvPr/>
        </p:nvSpPr>
        <p:spPr>
          <a:xfrm>
            <a:off x="8193198" y="2260246"/>
            <a:ext cx="3652640" cy="2923309"/>
          </a:xfrm>
          <a:prstGeom prst="rect">
            <a:avLst/>
          </a:prstGeom>
          <a:noFill/>
        </p:spPr>
        <p:txBody>
          <a:bodyPr vert="horz" lIns="144000" tIns="144000" rIns="144000" bIns="144000" rtlCol="0">
            <a:noAutofit/>
          </a:bodyPr>
          <a:lstStyle>
            <a:lvl1pPr marL="0" indent="0" algn="l" defTabSz="1218804" rtl="0" eaLnBrk="1" latinLnBrk="0" hangingPunct="1">
              <a:lnSpc>
                <a:spcPts val="2600"/>
              </a:lnSpc>
              <a:spcBef>
                <a:spcPts val="0"/>
              </a:spcBef>
              <a:spcAft>
                <a:spcPts val="600"/>
              </a:spcAft>
              <a:buFont typeface="Arial" pitchFamily="34" charset="0"/>
              <a:buNone/>
              <a:defRPr sz="2400" b="1" kern="1200" baseline="0">
                <a:solidFill>
                  <a:schemeClr val="bg1"/>
                </a:solidFill>
                <a:latin typeface="+mn-lt"/>
                <a:ea typeface="+mn-ea"/>
                <a:cs typeface="Arial" pitchFamily="34" charset="0"/>
              </a:defRPr>
            </a:lvl1pPr>
            <a:lvl2pPr marL="0" indent="0" algn="l" defTabSz="1218804" rtl="0" eaLnBrk="1" latinLnBrk="0" hangingPunct="1">
              <a:lnSpc>
                <a:spcPts val="1800"/>
              </a:lnSpc>
              <a:spcBef>
                <a:spcPts val="0"/>
              </a:spcBef>
              <a:spcAft>
                <a:spcPts val="600"/>
              </a:spcAft>
              <a:buClr>
                <a:schemeClr val="accent1"/>
              </a:buClr>
              <a:buSzPct val="100000"/>
              <a:buFontTx/>
              <a:buNone/>
              <a:defRPr sz="1600" kern="1200">
                <a:solidFill>
                  <a:schemeClr val="bg1"/>
                </a:solidFill>
                <a:latin typeface="+mn-lt"/>
                <a:ea typeface="+mn-ea"/>
                <a:cs typeface="Arial" pitchFamily="34" charset="0"/>
              </a:defRPr>
            </a:lvl2pPr>
            <a:lvl3pPr marL="0" indent="0" algn="l" defTabSz="1218804" rtl="0" eaLnBrk="1" latinLnBrk="0" hangingPunct="1">
              <a:lnSpc>
                <a:spcPts val="1400"/>
              </a:lnSpc>
              <a:spcBef>
                <a:spcPts val="0"/>
              </a:spcBef>
              <a:spcAft>
                <a:spcPts val="600"/>
              </a:spcAft>
              <a:buClr>
                <a:srgbClr val="2C421D"/>
              </a:buClr>
              <a:buSzPct val="100000"/>
              <a:buFont typeface="Arial" panose="020B0604020202020204" pitchFamily="34" charset="0"/>
              <a:buNone/>
              <a:defRPr sz="1200" kern="1200">
                <a:solidFill>
                  <a:schemeClr val="bg1"/>
                </a:solidFill>
                <a:latin typeface="+mn-lt"/>
                <a:ea typeface="+mn-ea"/>
                <a:cs typeface="Arial" pitchFamily="34" charset="0"/>
              </a:defRPr>
            </a:lvl3pPr>
            <a:lvl4pPr marL="0" indent="0" algn="l" defTabSz="1218804" rtl="0" eaLnBrk="1" latinLnBrk="0" hangingPunct="1">
              <a:lnSpc>
                <a:spcPts val="1400"/>
              </a:lnSpc>
              <a:spcBef>
                <a:spcPts val="0"/>
              </a:spcBef>
              <a:spcAft>
                <a:spcPts val="600"/>
              </a:spcAft>
              <a:buClr>
                <a:schemeClr val="accent1"/>
              </a:buClr>
              <a:buSzPct val="100000"/>
              <a:buFont typeface="Arial" panose="020B0604020202020204" pitchFamily="34" charset="0"/>
              <a:buNone/>
              <a:defRPr sz="1200" kern="1200">
                <a:solidFill>
                  <a:schemeClr val="bg1"/>
                </a:solidFill>
                <a:latin typeface="+mn-lt"/>
                <a:ea typeface="+mn-ea"/>
                <a:cs typeface="Arial" pitchFamily="34" charset="0"/>
              </a:defRPr>
            </a:lvl4pPr>
            <a:lvl5pPr marL="0" indent="0" algn="l" defTabSz="1218804" rtl="0" eaLnBrk="1" latinLnBrk="0" hangingPunct="1">
              <a:lnSpc>
                <a:spcPts val="1400"/>
              </a:lnSpc>
              <a:spcBef>
                <a:spcPts val="0"/>
              </a:spcBef>
              <a:spcAft>
                <a:spcPts val="600"/>
              </a:spcAft>
              <a:buClr>
                <a:schemeClr val="accent1"/>
              </a:buClr>
              <a:buSzPct val="100000"/>
              <a:buFont typeface="Arial" panose="020B0604020202020204" pitchFamily="34" charset="0"/>
              <a:buNone/>
              <a:defRPr sz="1200" kern="1200" baseline="0">
                <a:solidFill>
                  <a:schemeClr val="bg1"/>
                </a:solidFill>
                <a:latin typeface="+mn-lt"/>
                <a:ea typeface="+mn-ea"/>
                <a:cs typeface="Arial" pitchFamily="34" charset="0"/>
              </a:defRPr>
            </a:lvl5pPr>
            <a:lvl6pPr marL="0" indent="0" algn="l" defTabSz="1218804" rtl="0" eaLnBrk="1" latinLnBrk="0" hangingPunct="1">
              <a:lnSpc>
                <a:spcPts val="1400"/>
              </a:lnSpc>
              <a:spcBef>
                <a:spcPts val="0"/>
              </a:spcBef>
              <a:spcAft>
                <a:spcPts val="600"/>
              </a:spcAft>
              <a:buClr>
                <a:schemeClr val="accent1"/>
              </a:buClr>
              <a:buSzPct val="100000"/>
              <a:buFont typeface="Arial" panose="020B0604020202020204" pitchFamily="34" charset="0"/>
              <a:buNone/>
              <a:defRPr sz="1200" kern="1200">
                <a:solidFill>
                  <a:schemeClr val="bg1"/>
                </a:solidFill>
                <a:latin typeface="+mn-lt"/>
                <a:ea typeface="+mn-ea"/>
                <a:cs typeface="Arial" pitchFamily="34" charset="0"/>
              </a:defRPr>
            </a:lvl6pPr>
            <a:lvl7pPr marL="0" indent="0" algn="l" defTabSz="1218804" rtl="0" eaLnBrk="1" latinLnBrk="0" hangingPunct="1">
              <a:lnSpc>
                <a:spcPts val="1400"/>
              </a:lnSpc>
              <a:spcBef>
                <a:spcPts val="0"/>
              </a:spcBef>
              <a:spcAft>
                <a:spcPts val="600"/>
              </a:spcAft>
              <a:buClr>
                <a:schemeClr val="accent1"/>
              </a:buClr>
              <a:buSzPct val="100000"/>
              <a:buFont typeface="Arial" panose="020B0604020202020204" pitchFamily="34" charset="0"/>
              <a:buNone/>
              <a:defRPr sz="1200" kern="1200">
                <a:solidFill>
                  <a:schemeClr val="bg1"/>
                </a:solidFill>
                <a:latin typeface="+mn-lt"/>
                <a:ea typeface="+mn-ea"/>
                <a:cs typeface="Arial" pitchFamily="34" charset="0"/>
              </a:defRPr>
            </a:lvl7pPr>
            <a:lvl8pPr marL="0" indent="0" algn="l" defTabSz="1218804" rtl="0" eaLnBrk="1" latinLnBrk="0" hangingPunct="1">
              <a:lnSpc>
                <a:spcPts val="1400"/>
              </a:lnSpc>
              <a:spcBef>
                <a:spcPts val="0"/>
              </a:spcBef>
              <a:spcAft>
                <a:spcPts val="600"/>
              </a:spcAft>
              <a:buClr>
                <a:schemeClr val="accent1"/>
              </a:buClr>
              <a:buSzPct val="100000"/>
              <a:buFont typeface="Arial" panose="020B0604020202020204" pitchFamily="34" charset="0"/>
              <a:buNone/>
              <a:defRPr sz="1200" kern="1200">
                <a:solidFill>
                  <a:schemeClr val="bg1"/>
                </a:solidFill>
                <a:latin typeface="+mn-lt"/>
                <a:ea typeface="+mn-ea"/>
                <a:cs typeface="Arial" pitchFamily="34" charset="0"/>
              </a:defRPr>
            </a:lvl8pPr>
            <a:lvl9pPr marL="0" indent="0" algn="l" defTabSz="1218804" rtl="0" eaLnBrk="1" latinLnBrk="0" hangingPunct="1">
              <a:lnSpc>
                <a:spcPts val="1400"/>
              </a:lnSpc>
              <a:spcBef>
                <a:spcPts val="0"/>
              </a:spcBef>
              <a:spcAft>
                <a:spcPts val="600"/>
              </a:spcAft>
              <a:buClr>
                <a:schemeClr val="accent1"/>
              </a:buClr>
              <a:buSzPct val="100000"/>
              <a:buFont typeface="Arial" panose="020B0604020202020204" pitchFamily="34" charset="0"/>
              <a:buNone/>
              <a:defRPr sz="1200" kern="1200">
                <a:solidFill>
                  <a:schemeClr val="bg1"/>
                </a:solidFill>
                <a:latin typeface="+mn-lt"/>
                <a:ea typeface="+mn-ea"/>
                <a:cs typeface="Arial" pitchFamily="34" charset="0"/>
              </a:defRPr>
            </a:lvl9pPr>
          </a:lstStyle>
          <a:p>
            <a:endParaRPr lang="en-AU" sz="5400"/>
          </a:p>
          <a:p>
            <a:r>
              <a:rPr lang="en-AU" sz="5400"/>
              <a:t>University </a:t>
            </a:r>
          </a:p>
          <a:p>
            <a:endParaRPr lang="en-AU" sz="5400"/>
          </a:p>
          <a:p>
            <a:r>
              <a:rPr lang="en-AU" sz="5400"/>
              <a:t>Library</a:t>
            </a:r>
            <a:endParaRPr lang="en-AU" sz="5400" dirty="0">
              <a:solidFill>
                <a:srgbClr val="ABC1A7"/>
              </a:solidFill>
            </a:endParaRPr>
          </a:p>
        </p:txBody>
      </p:sp>
    </p:spTree>
    <p:extLst>
      <p:ext uri="{BB962C8B-B14F-4D97-AF65-F5344CB8AC3E}">
        <p14:creationId xmlns:p14="http://schemas.microsoft.com/office/powerpoint/2010/main" val="318447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BC8DAF-9860-88E6-6D70-5AE284E09996}"/>
              </a:ext>
            </a:extLst>
          </p:cNvPr>
          <p:cNvPicPr>
            <a:picLocks noChangeAspect="1"/>
          </p:cNvPicPr>
          <p:nvPr/>
        </p:nvPicPr>
        <p:blipFill>
          <a:blip r:embed="rId3"/>
          <a:stretch>
            <a:fillRect/>
          </a:stretch>
        </p:blipFill>
        <p:spPr>
          <a:xfrm>
            <a:off x="1874016" y="0"/>
            <a:ext cx="8443967" cy="6858000"/>
          </a:xfrm>
          <a:prstGeom prst="rect">
            <a:avLst/>
          </a:prstGeom>
          <a:effectLst>
            <a:outerShdw blurRad="292974" dist="38100" dir="2700000" algn="tl" rotWithShape="0">
              <a:prstClr val="black">
                <a:alpha val="40000"/>
              </a:prstClr>
            </a:outerShdw>
          </a:effectLst>
        </p:spPr>
      </p:pic>
      <p:sp>
        <p:nvSpPr>
          <p:cNvPr id="4" name="Rounded Rectangle 3">
            <a:extLst>
              <a:ext uri="{FF2B5EF4-FFF2-40B4-BE49-F238E27FC236}">
                <a16:creationId xmlns:a16="http://schemas.microsoft.com/office/drawing/2014/main" id="{B629DF14-EC64-CB4B-CFEE-8F9002FA18FB}"/>
              </a:ext>
            </a:extLst>
          </p:cNvPr>
          <p:cNvSpPr/>
          <p:nvPr/>
        </p:nvSpPr>
        <p:spPr>
          <a:xfrm>
            <a:off x="6250982" y="3774492"/>
            <a:ext cx="1730645" cy="3796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25EED52B-6AD6-2981-4993-360E55770B7E}"/>
              </a:ext>
            </a:extLst>
          </p:cNvPr>
          <p:cNvSpPr/>
          <p:nvPr/>
        </p:nvSpPr>
        <p:spPr>
          <a:xfrm>
            <a:off x="8829290" y="2414482"/>
            <a:ext cx="1083709" cy="933798"/>
          </a:xfrm>
          <a:prstGeom prst="ellipse">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38226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E6C6ED-0A6D-690D-3CF4-C2A467BB1A84}"/>
              </a:ext>
            </a:extLst>
          </p:cNvPr>
          <p:cNvSpPr txBox="1">
            <a:spLocks/>
          </p:cNvSpPr>
          <p:nvPr/>
        </p:nvSpPr>
        <p:spPr>
          <a:xfrm>
            <a:off x="-1" y="6045872"/>
            <a:ext cx="12192001" cy="838200"/>
          </a:xfrm>
          <a:prstGeom prst="rect">
            <a:avLst/>
          </a:prstGeom>
          <a:solidFill>
            <a:schemeClr val="tx2">
              <a:alpha val="79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hlinkClick r:id="rId3">
                  <a:extLst>
                    <a:ext uri="{A12FA001-AC4F-418D-AE19-62706E023703}">
                      <ahyp:hlinkClr xmlns:ahyp="http://schemas.microsoft.com/office/drawing/2018/hyperlinkcolor" val="tx"/>
                    </a:ext>
                  </a:extLst>
                </a:hlinkClick>
              </a:rPr>
              <a:t>unimelb.libguides.com/</a:t>
            </a:r>
            <a:r>
              <a:rPr lang="en-US" sz="3600" dirty="0">
                <a:solidFill>
                  <a:schemeClr val="bg1"/>
                </a:solidFill>
              </a:rPr>
              <a:t>psych</a:t>
            </a:r>
          </a:p>
        </p:txBody>
      </p:sp>
      <p:sp>
        <p:nvSpPr>
          <p:cNvPr id="2" name="Rectangle 1">
            <a:extLst>
              <a:ext uri="{FF2B5EF4-FFF2-40B4-BE49-F238E27FC236}">
                <a16:creationId xmlns:a16="http://schemas.microsoft.com/office/drawing/2014/main" id="{1A1EB28A-4608-126C-6086-9D00E0FAAE2A}"/>
              </a:ext>
            </a:extLst>
          </p:cNvPr>
          <p:cNvSpPr/>
          <p:nvPr/>
        </p:nvSpPr>
        <p:spPr>
          <a:xfrm>
            <a:off x="173182" y="4318000"/>
            <a:ext cx="2863272" cy="1639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website&#10;&#10;Description automatically generated">
            <a:extLst>
              <a:ext uri="{FF2B5EF4-FFF2-40B4-BE49-F238E27FC236}">
                <a16:creationId xmlns:a16="http://schemas.microsoft.com/office/drawing/2014/main" id="{8B68B4FB-1E70-49EB-DD30-38D3B9B572F2}"/>
              </a:ext>
            </a:extLst>
          </p:cNvPr>
          <p:cNvPicPr>
            <a:picLocks noChangeAspect="1"/>
          </p:cNvPicPr>
          <p:nvPr/>
        </p:nvPicPr>
        <p:blipFill>
          <a:blip r:embed="rId4"/>
          <a:stretch>
            <a:fillRect/>
          </a:stretch>
        </p:blipFill>
        <p:spPr>
          <a:xfrm>
            <a:off x="2260599" y="646624"/>
            <a:ext cx="7670800" cy="51308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75835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9E90E10-5294-6973-2042-DD3E33A63CDC}"/>
              </a:ext>
            </a:extLst>
          </p:cNvPr>
          <p:cNvPicPr>
            <a:picLocks noChangeAspect="1"/>
          </p:cNvPicPr>
          <p:nvPr/>
        </p:nvPicPr>
        <p:blipFill>
          <a:blip r:embed="rId3"/>
          <a:stretch>
            <a:fillRect/>
          </a:stretch>
        </p:blipFill>
        <p:spPr>
          <a:xfrm>
            <a:off x="1700024" y="652220"/>
            <a:ext cx="8791951" cy="5553559"/>
          </a:xfrm>
          <a:prstGeom prst="rect">
            <a:avLst/>
          </a:prstGeom>
          <a:effectLst>
            <a:glow rad="127000">
              <a:schemeClr val="bg1">
                <a:lumMod val="50000"/>
              </a:schemeClr>
            </a:glow>
          </a:effectLst>
        </p:spPr>
      </p:pic>
      <p:sp>
        <p:nvSpPr>
          <p:cNvPr id="7" name="Rounded Rectangle 6">
            <a:extLst>
              <a:ext uri="{FF2B5EF4-FFF2-40B4-BE49-F238E27FC236}">
                <a16:creationId xmlns:a16="http://schemas.microsoft.com/office/drawing/2014/main" id="{E4A34A6C-F295-4A45-9BD4-EC8B6EB2714E}"/>
              </a:ext>
            </a:extLst>
          </p:cNvPr>
          <p:cNvSpPr/>
          <p:nvPr/>
        </p:nvSpPr>
        <p:spPr>
          <a:xfrm>
            <a:off x="1700023" y="1936131"/>
            <a:ext cx="2174553" cy="6852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75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AAC8-5E15-3784-F37D-FF690E8888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DA1167-1F98-624A-800B-E590EB4F8FE0}"/>
              </a:ext>
            </a:extLst>
          </p:cNvPr>
          <p:cNvPicPr>
            <a:picLocks noChangeAspect="1"/>
          </p:cNvPicPr>
          <p:nvPr/>
        </p:nvPicPr>
        <p:blipFill>
          <a:blip r:embed="rId3"/>
          <a:srcRect/>
          <a:stretch/>
        </p:blipFill>
        <p:spPr>
          <a:xfrm>
            <a:off x="478248" y="564085"/>
            <a:ext cx="8743592" cy="5553559"/>
          </a:xfrm>
          <a:prstGeom prst="rect">
            <a:avLst/>
          </a:prstGeom>
          <a:effectLst>
            <a:glow rad="127000">
              <a:schemeClr val="bg1">
                <a:lumMod val="50000"/>
              </a:schemeClr>
            </a:glow>
          </a:effectLst>
        </p:spPr>
      </p:pic>
      <p:pic>
        <p:nvPicPr>
          <p:cNvPr id="4" name="Picture 3" descr="A screenshot of a web page&#10;&#10;AI-generated content may be incorrect.">
            <a:extLst>
              <a:ext uri="{FF2B5EF4-FFF2-40B4-BE49-F238E27FC236}">
                <a16:creationId xmlns:a16="http://schemas.microsoft.com/office/drawing/2014/main" id="{5367F70A-9F48-9B31-1A05-C5C867361CF1}"/>
              </a:ext>
            </a:extLst>
          </p:cNvPr>
          <p:cNvPicPr>
            <a:picLocks noChangeAspect="1"/>
          </p:cNvPicPr>
          <p:nvPr/>
        </p:nvPicPr>
        <p:blipFill>
          <a:blip r:embed="rId4"/>
          <a:stretch>
            <a:fillRect/>
          </a:stretch>
        </p:blipFill>
        <p:spPr>
          <a:xfrm>
            <a:off x="6344552" y="2333486"/>
            <a:ext cx="4817110" cy="4267721"/>
          </a:xfrm>
          <a:prstGeom prst="rect">
            <a:avLst/>
          </a:prstGeom>
          <a:ln w="38100">
            <a:solidFill>
              <a:srgbClr val="D84800"/>
            </a:solidFill>
          </a:ln>
          <a:effectLst>
            <a:outerShdw blurRad="632343" dist="402070" dir="2700000" algn="tl" rotWithShape="0">
              <a:prstClr val="black">
                <a:alpha val="40000"/>
              </a:prstClr>
            </a:outerShdw>
          </a:effectLst>
        </p:spPr>
      </p:pic>
      <p:sp>
        <p:nvSpPr>
          <p:cNvPr id="5" name="Rounded Rectangle 4">
            <a:extLst>
              <a:ext uri="{FF2B5EF4-FFF2-40B4-BE49-F238E27FC236}">
                <a16:creationId xmlns:a16="http://schemas.microsoft.com/office/drawing/2014/main" id="{043FAF62-FA06-EBD6-A753-4A4F6AEE15F1}"/>
              </a:ext>
            </a:extLst>
          </p:cNvPr>
          <p:cNvSpPr/>
          <p:nvPr/>
        </p:nvSpPr>
        <p:spPr>
          <a:xfrm>
            <a:off x="661028" y="5706692"/>
            <a:ext cx="1925418" cy="345765"/>
          </a:xfrm>
          <a:prstGeom prst="roundRect">
            <a:avLst/>
          </a:prstGeom>
          <a:noFill/>
          <a:ln w="38100">
            <a:solidFill>
              <a:srgbClr val="D8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5DA209-8EF7-A9E8-65CD-395C1CBAF7D8}"/>
              </a:ext>
            </a:extLst>
          </p:cNvPr>
          <p:cNvSpPr txBox="1"/>
          <p:nvPr/>
        </p:nvSpPr>
        <p:spPr>
          <a:xfrm>
            <a:off x="2010957" y="6293915"/>
            <a:ext cx="4522109" cy="369332"/>
          </a:xfrm>
          <a:prstGeom prst="rect">
            <a:avLst/>
          </a:prstGeom>
          <a:noFill/>
        </p:spPr>
        <p:txBody>
          <a:bodyPr wrap="square">
            <a:spAutoFit/>
          </a:bodyPr>
          <a:lstStyle/>
          <a:p>
            <a:pPr algn="ctr"/>
            <a:r>
              <a:rPr lang="en-US" sz="1800" dirty="0">
                <a:solidFill>
                  <a:srgbClr val="002060"/>
                </a:solidFill>
                <a:hlinkClick r:id="rId5">
                  <a:extLst>
                    <a:ext uri="{A12FA001-AC4F-418D-AE19-62706E023703}">
                      <ahyp:hlinkClr xmlns:ahyp="http://schemas.microsoft.com/office/drawing/2018/hyperlinkcolor" val="tx"/>
                    </a:ext>
                  </a:extLst>
                </a:hlinkClick>
              </a:rPr>
              <a:t>unimelb.libguides.com/</a:t>
            </a:r>
            <a:r>
              <a:rPr lang="en-US" sz="1800" dirty="0">
                <a:solidFill>
                  <a:srgbClr val="002060"/>
                </a:solidFill>
              </a:rPr>
              <a:t>psych</a:t>
            </a:r>
          </a:p>
        </p:txBody>
      </p:sp>
    </p:spTree>
    <p:extLst>
      <p:ext uri="{BB962C8B-B14F-4D97-AF65-F5344CB8AC3E}">
        <p14:creationId xmlns:p14="http://schemas.microsoft.com/office/powerpoint/2010/main" val="229380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501C-85A4-BA4C-ABA6-CCBEAB8B0736}"/>
              </a:ext>
            </a:extLst>
          </p:cNvPr>
          <p:cNvSpPr>
            <a:spLocks noGrp="1"/>
          </p:cNvSpPr>
          <p:nvPr>
            <p:ph type="title" idx="4294967295"/>
          </p:nvPr>
        </p:nvSpPr>
        <p:spPr>
          <a:xfrm>
            <a:off x="2224939" y="212251"/>
            <a:ext cx="8840787" cy="609600"/>
          </a:xfrm>
        </p:spPr>
        <p:txBody>
          <a:bodyPr>
            <a:noAutofit/>
          </a:bodyPr>
          <a:lstStyle/>
          <a:p>
            <a:r>
              <a:rPr lang="en-US" sz="4000" b="1" dirty="0">
                <a:solidFill>
                  <a:srgbClr val="000F46"/>
                </a:solidFill>
                <a:latin typeface="Arial" panose="020B0604020202020204" pitchFamily="34" charset="0"/>
                <a:cs typeface="Arial" panose="020B0604020202020204" pitchFamily="34" charset="0"/>
              </a:rPr>
              <a:t>Tools for quick access to full text</a:t>
            </a:r>
          </a:p>
        </p:txBody>
      </p:sp>
      <p:pic>
        <p:nvPicPr>
          <p:cNvPr id="4" name="Picture 3">
            <a:extLst>
              <a:ext uri="{FF2B5EF4-FFF2-40B4-BE49-F238E27FC236}">
                <a16:creationId xmlns:a16="http://schemas.microsoft.com/office/drawing/2014/main" id="{BAB9CCFA-CBFF-03DC-E4BD-45E993F712D4}"/>
              </a:ext>
            </a:extLst>
          </p:cNvPr>
          <p:cNvPicPr>
            <a:picLocks noChangeAspect="1"/>
          </p:cNvPicPr>
          <p:nvPr/>
        </p:nvPicPr>
        <p:blipFill>
          <a:blip r:embed="rId3"/>
          <a:srcRect/>
          <a:stretch/>
        </p:blipFill>
        <p:spPr>
          <a:xfrm>
            <a:off x="832076" y="2927087"/>
            <a:ext cx="10353675" cy="344316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9B46E0F8-F5C1-1871-FB1A-AB60937EE3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92101" y="1330575"/>
            <a:ext cx="7795009" cy="1864141"/>
          </a:xfrm>
          <a:prstGeom prst="rect">
            <a:avLst/>
          </a:prstGeom>
          <a:ln w="38100">
            <a:solidFill>
              <a:srgbClr val="ED7D31"/>
            </a:solidFill>
          </a:ln>
        </p:spPr>
      </p:pic>
      <p:sp>
        <p:nvSpPr>
          <p:cNvPr id="6" name="Rounded Rectangle 8">
            <a:extLst>
              <a:ext uri="{FF2B5EF4-FFF2-40B4-BE49-F238E27FC236}">
                <a16:creationId xmlns:a16="http://schemas.microsoft.com/office/drawing/2014/main" id="{AAF2CCDC-3F3B-E6F2-8560-684B2271DA4E}"/>
              </a:ext>
            </a:extLst>
          </p:cNvPr>
          <p:cNvSpPr/>
          <p:nvPr/>
        </p:nvSpPr>
        <p:spPr>
          <a:xfrm>
            <a:off x="6782321" y="2418363"/>
            <a:ext cx="2623573" cy="634269"/>
          </a:xfrm>
          <a:prstGeom prst="roundRect">
            <a:avLst/>
          </a:prstGeom>
          <a:solidFill>
            <a:srgbClr val="ED7D31">
              <a:alpha val="18000"/>
            </a:srgbClr>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CE3B62D-C94E-A787-3C9E-5CC1F0C364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27238" y="77824"/>
            <a:ext cx="957922" cy="744027"/>
          </a:xfrm>
          <a:prstGeom prst="rect">
            <a:avLst/>
          </a:prstGeom>
        </p:spPr>
      </p:pic>
    </p:spTree>
    <p:extLst>
      <p:ext uri="{BB962C8B-B14F-4D97-AF65-F5344CB8AC3E}">
        <p14:creationId xmlns:p14="http://schemas.microsoft.com/office/powerpoint/2010/main" val="398808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11D0-51B7-3062-158D-16AD88DC5866}"/>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51875FD4-2001-E0BC-32AB-69B3B3DB50D5}"/>
              </a:ext>
            </a:extLst>
          </p:cNvPr>
          <p:cNvPicPr>
            <a:picLocks noChangeAspect="1"/>
          </p:cNvPicPr>
          <p:nvPr/>
        </p:nvPicPr>
        <p:blipFill>
          <a:blip r:embed="rId3"/>
          <a:srcRect/>
          <a:stretch/>
        </p:blipFill>
        <p:spPr>
          <a:xfrm>
            <a:off x="323954" y="99483"/>
            <a:ext cx="10553815" cy="169831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A848F2C-5592-B401-AA4C-A482D0B994BF}"/>
              </a:ext>
            </a:extLst>
          </p:cNvPr>
          <p:cNvPicPr>
            <a:picLocks noChangeAspect="1"/>
          </p:cNvPicPr>
          <p:nvPr/>
        </p:nvPicPr>
        <p:blipFill>
          <a:blip r:embed="rId4"/>
          <a:srcRect/>
          <a:stretch/>
        </p:blipFill>
        <p:spPr>
          <a:xfrm>
            <a:off x="2667595" y="99483"/>
            <a:ext cx="9057170" cy="692072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1A4C72C-92C9-A33A-B6DC-09F1E35106A1}"/>
              </a:ext>
            </a:extLst>
          </p:cNvPr>
          <p:cNvSpPr txBox="1"/>
          <p:nvPr/>
        </p:nvSpPr>
        <p:spPr>
          <a:xfrm>
            <a:off x="676894" y="2766950"/>
            <a:ext cx="1698171" cy="1754326"/>
          </a:xfrm>
          <a:prstGeom prst="rect">
            <a:avLst/>
          </a:prstGeom>
          <a:noFill/>
        </p:spPr>
        <p:txBody>
          <a:bodyPr wrap="square" rtlCol="0">
            <a:spAutoFit/>
          </a:bodyPr>
          <a:lstStyle/>
          <a:p>
            <a:r>
              <a:rPr lang="en-US" dirty="0"/>
              <a:t>LibKey Nomad will appear below any result the library has access to.</a:t>
            </a:r>
          </a:p>
        </p:txBody>
      </p:sp>
      <p:sp>
        <p:nvSpPr>
          <p:cNvPr id="3" name="Rounded Rectangle 8">
            <a:extLst>
              <a:ext uri="{FF2B5EF4-FFF2-40B4-BE49-F238E27FC236}">
                <a16:creationId xmlns:a16="http://schemas.microsoft.com/office/drawing/2014/main" id="{3FEB1781-BF24-41FE-09A8-9076FCB12209}"/>
              </a:ext>
            </a:extLst>
          </p:cNvPr>
          <p:cNvSpPr/>
          <p:nvPr/>
        </p:nvSpPr>
        <p:spPr>
          <a:xfrm>
            <a:off x="5888182" y="2108581"/>
            <a:ext cx="1155471" cy="481458"/>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29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11D0-51B7-3062-158D-16AD88DC586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FED51D9F-BD0F-243F-9377-6057061CB635}"/>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51875FD4-2001-E0BC-32AB-69B3B3DB50D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0405" y="171930"/>
            <a:ext cx="10553815" cy="232587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A848F2C-5592-B401-AA4C-A482D0B994B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40687" y="540932"/>
            <a:ext cx="11396133" cy="69207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04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FA0B72-203E-86AE-7867-31DCA4EED4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09631" y="1162078"/>
            <a:ext cx="5178340" cy="409979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DF1BEB23-FB59-CFA2-E50F-08C6E4A842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238" y="1532871"/>
            <a:ext cx="4527557" cy="4428671"/>
          </a:xfrm>
          <a:prstGeom prst="rect">
            <a:avLst/>
          </a:prstGeom>
          <a:ln>
            <a:noFill/>
          </a:ln>
          <a:effectLst>
            <a:outerShdw blurRad="292100" dist="139700" dir="2700000" algn="tl" rotWithShape="0">
              <a:srgbClr val="333333">
                <a:alpha val="65000"/>
              </a:srgbClr>
            </a:outerShdw>
          </a:effectLst>
        </p:spPr>
      </p:pic>
      <p:sp>
        <p:nvSpPr>
          <p:cNvPr id="19" name="Rounded Rectangle 8">
            <a:extLst>
              <a:ext uri="{FF2B5EF4-FFF2-40B4-BE49-F238E27FC236}">
                <a16:creationId xmlns:a16="http://schemas.microsoft.com/office/drawing/2014/main" id="{079A0AEF-D6F3-E555-C932-171C2628A6C2}"/>
              </a:ext>
            </a:extLst>
          </p:cNvPr>
          <p:cNvSpPr/>
          <p:nvPr/>
        </p:nvSpPr>
        <p:spPr>
          <a:xfrm>
            <a:off x="587533" y="1524470"/>
            <a:ext cx="365760" cy="380766"/>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8">
            <a:extLst>
              <a:ext uri="{FF2B5EF4-FFF2-40B4-BE49-F238E27FC236}">
                <a16:creationId xmlns:a16="http://schemas.microsoft.com/office/drawing/2014/main" id="{A86C9650-72C2-202B-2684-F6FD730C842C}"/>
              </a:ext>
            </a:extLst>
          </p:cNvPr>
          <p:cNvSpPr/>
          <p:nvPr/>
        </p:nvSpPr>
        <p:spPr>
          <a:xfrm>
            <a:off x="5934568" y="2392552"/>
            <a:ext cx="1015029" cy="209006"/>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8">
            <a:extLst>
              <a:ext uri="{FF2B5EF4-FFF2-40B4-BE49-F238E27FC236}">
                <a16:creationId xmlns:a16="http://schemas.microsoft.com/office/drawing/2014/main" id="{08CB4E6E-BAE0-3344-04FC-1DF00BADA0D4}"/>
              </a:ext>
            </a:extLst>
          </p:cNvPr>
          <p:cNvSpPr/>
          <p:nvPr/>
        </p:nvSpPr>
        <p:spPr>
          <a:xfrm>
            <a:off x="1668656" y="4737475"/>
            <a:ext cx="3321356" cy="1200441"/>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8">
            <a:extLst>
              <a:ext uri="{FF2B5EF4-FFF2-40B4-BE49-F238E27FC236}">
                <a16:creationId xmlns:a16="http://schemas.microsoft.com/office/drawing/2014/main" id="{8C3AC543-9EAD-0B6B-9012-3B5583D28D3E}"/>
              </a:ext>
            </a:extLst>
          </p:cNvPr>
          <p:cNvSpPr/>
          <p:nvPr/>
        </p:nvSpPr>
        <p:spPr>
          <a:xfrm>
            <a:off x="3473259" y="5087973"/>
            <a:ext cx="936818" cy="440640"/>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8">
            <a:extLst>
              <a:ext uri="{FF2B5EF4-FFF2-40B4-BE49-F238E27FC236}">
                <a16:creationId xmlns:a16="http://schemas.microsoft.com/office/drawing/2014/main" id="{0C176F58-310A-BB00-688B-4DD8DFA302EE}"/>
              </a:ext>
            </a:extLst>
          </p:cNvPr>
          <p:cNvSpPr/>
          <p:nvPr/>
        </p:nvSpPr>
        <p:spPr>
          <a:xfrm>
            <a:off x="10126671" y="3747207"/>
            <a:ext cx="973984" cy="364209"/>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BAD9BC24-FF43-365D-E5AD-6CF1D8A5D010}"/>
              </a:ext>
            </a:extLst>
          </p:cNvPr>
          <p:cNvSpPr/>
          <p:nvPr/>
        </p:nvSpPr>
        <p:spPr>
          <a:xfrm>
            <a:off x="101838" y="146335"/>
            <a:ext cx="12608560" cy="1000623"/>
          </a:xfrm>
          <a:prstGeom prst="round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lIns="360000" tIns="180000" rIns="360000" bIns="39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0160">
                  <a:noFill/>
                  <a:prstDash val="solid"/>
                </a:ln>
                <a:solidFill>
                  <a:srgbClr val="000F46"/>
                </a:solidFill>
                <a:effectLst/>
                <a:uLnTx/>
                <a:uFillTx/>
                <a:latin typeface="Arial" panose="020B0604020202020204" pitchFamily="34" charset="0"/>
                <a:ea typeface="Source Sans Pro" panose="020B0503030403020204" pitchFamily="34" charset="0"/>
                <a:cs typeface="Arial" panose="020B0604020202020204" pitchFamily="34" charset="0"/>
              </a:rPr>
              <a:t>Google scholar settings</a:t>
            </a:r>
          </a:p>
        </p:txBody>
      </p:sp>
      <p:pic>
        <p:nvPicPr>
          <p:cNvPr id="3" name="Picture 2">
            <a:extLst>
              <a:ext uri="{FF2B5EF4-FFF2-40B4-BE49-F238E27FC236}">
                <a16:creationId xmlns:a16="http://schemas.microsoft.com/office/drawing/2014/main" id="{D36FEB62-7959-A90F-CC8F-092D52D8478C}"/>
              </a:ext>
            </a:extLst>
          </p:cNvPr>
          <p:cNvPicPr>
            <a:picLocks noChangeAspect="1"/>
          </p:cNvPicPr>
          <p:nvPr/>
        </p:nvPicPr>
        <p:blipFill>
          <a:blip r:embed="rId5"/>
          <a:srcRect/>
          <a:stretch/>
        </p:blipFill>
        <p:spPr>
          <a:xfrm>
            <a:off x="5571063" y="4488023"/>
            <a:ext cx="5066640" cy="1640539"/>
          </a:xfrm>
          <a:prstGeom prst="rect">
            <a:avLst/>
          </a:prstGeom>
        </p:spPr>
      </p:pic>
      <p:sp>
        <p:nvSpPr>
          <p:cNvPr id="16" name="Rounded Rectangle 8">
            <a:extLst>
              <a:ext uri="{FF2B5EF4-FFF2-40B4-BE49-F238E27FC236}">
                <a16:creationId xmlns:a16="http://schemas.microsoft.com/office/drawing/2014/main" id="{A7F5E300-488F-87AE-A00E-145A7A4D5733}"/>
              </a:ext>
            </a:extLst>
          </p:cNvPr>
          <p:cNvSpPr/>
          <p:nvPr/>
        </p:nvSpPr>
        <p:spPr>
          <a:xfrm>
            <a:off x="9670061" y="4973486"/>
            <a:ext cx="973984" cy="364209"/>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8">
            <a:extLst>
              <a:ext uri="{FF2B5EF4-FFF2-40B4-BE49-F238E27FC236}">
                <a16:creationId xmlns:a16="http://schemas.microsoft.com/office/drawing/2014/main" id="{A771B8E7-26C1-2BBF-FF10-3B4CC4C869C3}"/>
              </a:ext>
            </a:extLst>
          </p:cNvPr>
          <p:cNvSpPr/>
          <p:nvPr/>
        </p:nvSpPr>
        <p:spPr>
          <a:xfrm>
            <a:off x="770413" y="2282748"/>
            <a:ext cx="1149531" cy="318810"/>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279C98AE-7EFF-4340-A44F-53412BC044CA}"/>
              </a:ext>
            </a:extLst>
          </p:cNvPr>
          <p:cNvCxnSpPr/>
          <p:nvPr/>
        </p:nvCxnSpPr>
        <p:spPr>
          <a:xfrm>
            <a:off x="9196251" y="5503817"/>
            <a:ext cx="57236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39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E234-FAA1-B24D-B726-6CCFECCBA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654" y="948819"/>
            <a:ext cx="10594046" cy="5330655"/>
          </a:xfrm>
          <a:prstGeom prst="rect">
            <a:avLst/>
          </a:prstGeom>
          <a:effectLst>
            <a:outerShdw blurRad="484375" dist="50800" dir="5400000" sx="101000" sy="101000" algn="ctr" rotWithShape="0">
              <a:srgbClr val="000000">
                <a:alpha val="75255"/>
              </a:srgbClr>
            </a:outerShdw>
            <a:reflection endPos="0" dir="5400000" sy="-100000" algn="bl" rotWithShape="0"/>
          </a:effectLst>
        </p:spPr>
      </p:pic>
      <p:pic>
        <p:nvPicPr>
          <p:cNvPr id="3" name="Picture 2">
            <a:extLst>
              <a:ext uri="{FF2B5EF4-FFF2-40B4-BE49-F238E27FC236}">
                <a16:creationId xmlns:a16="http://schemas.microsoft.com/office/drawing/2014/main" id="{1AA20F37-B3D0-E06E-4413-921C84286FA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24677" y="5363977"/>
            <a:ext cx="6343157" cy="1490618"/>
          </a:xfrm>
          <a:prstGeom prst="rect">
            <a:avLst/>
          </a:prstGeom>
          <a:solidFill>
            <a:srgbClr val="ED7D31">
              <a:alpha val="18000"/>
            </a:srgbClr>
          </a:solidFill>
          <a:ln w="34925">
            <a:solidFill>
              <a:srgbClr val="ED7D31"/>
            </a:solidFill>
          </a:ln>
        </p:spPr>
      </p:pic>
      <p:sp>
        <p:nvSpPr>
          <p:cNvPr id="6" name="Rounded Rectangle 8">
            <a:extLst>
              <a:ext uri="{FF2B5EF4-FFF2-40B4-BE49-F238E27FC236}">
                <a16:creationId xmlns:a16="http://schemas.microsoft.com/office/drawing/2014/main" id="{8D00AD45-4D4C-B699-1C76-60CF737C6E26}"/>
              </a:ext>
            </a:extLst>
          </p:cNvPr>
          <p:cNvSpPr/>
          <p:nvPr/>
        </p:nvSpPr>
        <p:spPr>
          <a:xfrm>
            <a:off x="9820330" y="5592393"/>
            <a:ext cx="2054653" cy="633576"/>
          </a:xfrm>
          <a:prstGeom prst="roundRect">
            <a:avLst/>
          </a:prstGeom>
          <a:solidFill>
            <a:srgbClr val="ED7D31">
              <a:alpha val="18000"/>
            </a:srgbClr>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2B23B5AD-5719-9C17-0FB0-27E0C199A0A5}"/>
              </a:ext>
            </a:extLst>
          </p:cNvPr>
          <p:cNvSpPr>
            <a:spLocks noGrp="1"/>
          </p:cNvSpPr>
          <p:nvPr>
            <p:ph type="title" idx="4294967295"/>
          </p:nvPr>
        </p:nvSpPr>
        <p:spPr>
          <a:xfrm>
            <a:off x="4191000" y="119063"/>
            <a:ext cx="8001000" cy="608012"/>
          </a:xfrm>
        </p:spPr>
        <p:txBody>
          <a:bodyPr>
            <a:normAutofit/>
          </a:bodyPr>
          <a:lstStyle/>
          <a:p>
            <a:r>
              <a:rPr lang="en-US" sz="3600" b="1">
                <a:solidFill>
                  <a:srgbClr val="000F46"/>
                </a:solidFill>
                <a:latin typeface="Arial" panose="020B0604020202020204" pitchFamily="34" charset="0"/>
                <a:cs typeface="Arial" panose="020B0604020202020204" pitchFamily="34" charset="0"/>
              </a:rPr>
              <a:t>Referencing support</a:t>
            </a:r>
          </a:p>
        </p:txBody>
      </p:sp>
    </p:spTree>
    <p:extLst>
      <p:ext uri="{BB962C8B-B14F-4D97-AF65-F5344CB8AC3E}">
        <p14:creationId xmlns:p14="http://schemas.microsoft.com/office/powerpoint/2010/main" val="345971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5E4F-7941-D188-846D-87848671429C}"/>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gn="l">
              <a:lnSpc>
                <a:spcPct val="90000"/>
              </a:lnSpc>
            </a:pPr>
            <a:r>
              <a:rPr lang="en-US" sz="4000" b="1" kern="1200" dirty="0">
                <a:solidFill>
                  <a:schemeClr val="tx2">
                    <a:lumMod val="50000"/>
                  </a:schemeClr>
                </a:solidFill>
                <a:latin typeface="Arial" panose="020B0604020202020204" pitchFamily="34" charset="0"/>
                <a:cs typeface="Arial" panose="020B0604020202020204" pitchFamily="34" charset="0"/>
              </a:rPr>
              <a:t>Interlibrary Loans</a:t>
            </a:r>
          </a:p>
        </p:txBody>
      </p:sp>
      <p:sp>
        <p:nvSpPr>
          <p:cNvPr id="4" name="TextBox 3">
            <a:extLst>
              <a:ext uri="{FF2B5EF4-FFF2-40B4-BE49-F238E27FC236}">
                <a16:creationId xmlns:a16="http://schemas.microsoft.com/office/drawing/2014/main" id="{9E949F68-55D0-C8C9-57F7-E32B3ECD19D2}"/>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When there are no Online Sources available to download, use the Request from Another Library link to get the interlibrary loans department to source it for you. </a:t>
            </a:r>
          </a:p>
        </p:txBody>
      </p:sp>
      <p:pic>
        <p:nvPicPr>
          <p:cNvPr id="5" name="Picture 4" descr="A screenshot of a computer screen&#10;&#10;Description automatically generated">
            <a:extLst>
              <a:ext uri="{FF2B5EF4-FFF2-40B4-BE49-F238E27FC236}">
                <a16:creationId xmlns:a16="http://schemas.microsoft.com/office/drawing/2014/main" id="{FCC4CA32-9B55-51AB-16B4-604996256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24" y="640080"/>
            <a:ext cx="4866664" cy="5577840"/>
          </a:xfrm>
          <a:prstGeom prst="rect">
            <a:avLst/>
          </a:prstGeom>
          <a:effectLst>
            <a:outerShdw blurRad="244023" dist="150075" dir="2700000" algn="tl" rotWithShape="0">
              <a:prstClr val="black">
                <a:alpha val="40000"/>
              </a:prstClr>
            </a:outerShdw>
          </a:effectLst>
        </p:spPr>
      </p:pic>
    </p:spTree>
    <p:extLst>
      <p:ext uri="{BB962C8B-B14F-4D97-AF65-F5344CB8AC3E}">
        <p14:creationId xmlns:p14="http://schemas.microsoft.com/office/powerpoint/2010/main" val="56285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AE8031-CC77-36FE-68F4-7672121DC805}"/>
              </a:ext>
            </a:extLst>
          </p:cNvPr>
          <p:cNvSpPr/>
          <p:nvPr/>
        </p:nvSpPr>
        <p:spPr>
          <a:xfrm>
            <a:off x="2353087" y="-92884"/>
            <a:ext cx="8481933" cy="1367351"/>
          </a:xfrm>
          <a:prstGeom prst="round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lIns="360000" tIns="180000" rIns="360000" bIns="39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t>Library home page</a:t>
            </a:r>
            <a:endParaRPr kumimoji="0" lang="en-US" sz="4800" b="1" i="0" u="none" strike="noStrike" kern="1200" cap="none" spc="0" normalizeH="0" baseline="0" noProof="0" dirty="0">
              <a:ln w="10160">
                <a:noFill/>
                <a:prstDash val="solid"/>
              </a:ln>
              <a:solidFill>
                <a:srgbClr val="000F46"/>
              </a:solidFill>
              <a:effectLst/>
              <a:uLnTx/>
              <a:uFillTx/>
              <a:latin typeface="Arial" panose="020B0604020202020204" pitchFamily="34" charset="0"/>
              <a:ea typeface="Source Sans Pro" panose="020B0503030403020204" pitchFamily="34" charset="0"/>
              <a:cs typeface="Arial" panose="020B0604020202020204" pitchFamily="34" charset="0"/>
            </a:endParaRPr>
          </a:p>
        </p:txBody>
      </p:sp>
      <p:pic>
        <p:nvPicPr>
          <p:cNvPr id="8" name="Picture 7">
            <a:hlinkClick r:id="rId3"/>
            <a:extLst>
              <a:ext uri="{FF2B5EF4-FFF2-40B4-BE49-F238E27FC236}">
                <a16:creationId xmlns:a16="http://schemas.microsoft.com/office/drawing/2014/main" id="{D1D7AC29-478D-E2A6-3B8B-4FF7DD9E865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452562" y="1274467"/>
            <a:ext cx="9286875" cy="5230938"/>
          </a:xfrm>
          <a:prstGeom prst="rect">
            <a:avLst/>
          </a:prstGeom>
          <a:ln w="53975">
            <a:noFill/>
          </a:ln>
          <a:effectLst>
            <a:outerShdw blurRad="592655" dist="261240" dir="2700000" algn="tl" rotWithShape="0">
              <a:prstClr val="black">
                <a:alpha val="40000"/>
              </a:prstClr>
            </a:outerShdw>
          </a:effectLst>
        </p:spPr>
      </p:pic>
      <p:pic>
        <p:nvPicPr>
          <p:cNvPr id="4" name="Picture 3">
            <a:extLst>
              <a:ext uri="{FF2B5EF4-FFF2-40B4-BE49-F238E27FC236}">
                <a16:creationId xmlns:a16="http://schemas.microsoft.com/office/drawing/2014/main" id="{23798810-2B44-3C1B-B2A5-9A52DCB792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23745" y="47420"/>
            <a:ext cx="1031132" cy="783193"/>
          </a:xfrm>
          <a:prstGeom prst="rect">
            <a:avLst/>
          </a:prstGeom>
        </p:spPr>
      </p:pic>
    </p:spTree>
    <p:extLst>
      <p:ext uri="{BB962C8B-B14F-4D97-AF65-F5344CB8AC3E}">
        <p14:creationId xmlns:p14="http://schemas.microsoft.com/office/powerpoint/2010/main" val="143665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6E7EEB-A0F3-0F42-EEA2-1D1C89649EC2}"/>
              </a:ext>
            </a:extLst>
          </p:cNvPr>
          <p:cNvPicPr>
            <a:picLocks noChangeAspect="1"/>
          </p:cNvPicPr>
          <p:nvPr/>
        </p:nvPicPr>
        <p:blipFill>
          <a:blip r:embed="rId3"/>
          <a:srcRect/>
          <a:stretch/>
        </p:blipFill>
        <p:spPr>
          <a:xfrm>
            <a:off x="7341324" y="168293"/>
            <a:ext cx="3958275" cy="1860804"/>
          </a:xfrm>
          <a:prstGeom prst="rect">
            <a:avLst/>
          </a:prstGeom>
        </p:spPr>
      </p:pic>
      <p:pic>
        <p:nvPicPr>
          <p:cNvPr id="7" name="Picture 6">
            <a:extLst>
              <a:ext uri="{FF2B5EF4-FFF2-40B4-BE49-F238E27FC236}">
                <a16:creationId xmlns:a16="http://schemas.microsoft.com/office/drawing/2014/main" id="{BB1B0B4F-5864-40B9-FC4E-CD6F59F30954}"/>
              </a:ext>
            </a:extLst>
          </p:cNvPr>
          <p:cNvPicPr>
            <a:picLocks noChangeAspect="1"/>
          </p:cNvPicPr>
          <p:nvPr/>
        </p:nvPicPr>
        <p:blipFill>
          <a:blip r:embed="rId4"/>
          <a:srcRect/>
          <a:stretch/>
        </p:blipFill>
        <p:spPr>
          <a:xfrm>
            <a:off x="892401" y="1505142"/>
            <a:ext cx="6132045" cy="4953158"/>
          </a:xfrm>
          <a:prstGeom prst="rect">
            <a:avLst/>
          </a:prstGeom>
          <a:effectLst>
            <a:glow rad="228600">
              <a:schemeClr val="accent3">
                <a:satMod val="175000"/>
                <a:alpha val="40000"/>
              </a:schemeClr>
            </a:glow>
          </a:effectLst>
        </p:spPr>
      </p:pic>
      <p:sp>
        <p:nvSpPr>
          <p:cNvPr id="3" name="Rounded Rectangle 8">
            <a:extLst>
              <a:ext uri="{FF2B5EF4-FFF2-40B4-BE49-F238E27FC236}">
                <a16:creationId xmlns:a16="http://schemas.microsoft.com/office/drawing/2014/main" id="{5F6B2D75-F0FA-1A4C-2C37-EB37568A4B4A}"/>
              </a:ext>
            </a:extLst>
          </p:cNvPr>
          <p:cNvSpPr/>
          <p:nvPr/>
        </p:nvSpPr>
        <p:spPr>
          <a:xfrm>
            <a:off x="8769531" y="981187"/>
            <a:ext cx="1123406" cy="1047910"/>
          </a:xfrm>
          <a:prstGeom prst="round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37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8726892-0036-9497-1BCA-D389A343CE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98" y="-26127"/>
            <a:ext cx="6815108" cy="6955061"/>
          </a:xfrm>
          <a:prstGeom prst="rect">
            <a:avLst/>
          </a:prstGeom>
        </p:spPr>
      </p:pic>
      <p:sp>
        <p:nvSpPr>
          <p:cNvPr id="8" name="TextBox 7">
            <a:extLst>
              <a:ext uri="{FF2B5EF4-FFF2-40B4-BE49-F238E27FC236}">
                <a16:creationId xmlns:a16="http://schemas.microsoft.com/office/drawing/2014/main" id="{1C2C9BE8-97C0-0C2E-F5C1-0F5D48EF3D73}"/>
              </a:ext>
            </a:extLst>
          </p:cNvPr>
          <p:cNvSpPr txBox="1"/>
          <p:nvPr/>
        </p:nvSpPr>
        <p:spPr>
          <a:xfrm>
            <a:off x="7416969" y="-26127"/>
            <a:ext cx="4314645" cy="126895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000F46"/>
                </a:solidFill>
                <a:effectLst/>
                <a:uLnTx/>
                <a:uFillTx/>
                <a:latin typeface="Arial" panose="020B0604020202020204" pitchFamily="34" charset="0"/>
                <a:ea typeface="+mn-ea"/>
                <a:cs typeface="Arial" panose="020B0604020202020204" pitchFamily="34" charset="0"/>
              </a:rPr>
              <a:t>Library spaces</a:t>
            </a:r>
          </a:p>
        </p:txBody>
      </p:sp>
      <p:sp>
        <p:nvSpPr>
          <p:cNvPr id="7" name="TextBox 6">
            <a:extLst>
              <a:ext uri="{FF2B5EF4-FFF2-40B4-BE49-F238E27FC236}">
                <a16:creationId xmlns:a16="http://schemas.microsoft.com/office/drawing/2014/main" id="{66B79A47-4920-0377-3D08-59F95DA0356E}"/>
              </a:ext>
            </a:extLst>
          </p:cNvPr>
          <p:cNvSpPr txBox="1"/>
          <p:nvPr/>
        </p:nvSpPr>
        <p:spPr>
          <a:xfrm>
            <a:off x="7105987" y="1835314"/>
            <a:ext cx="5100385" cy="4410536"/>
          </a:xfrm>
          <a:prstGeom prst="rect">
            <a:avLst/>
          </a:prstGeom>
          <a:solidFill>
            <a:schemeClr val="bg1"/>
          </a:solidFill>
        </p:spPr>
        <p:txBody>
          <a:bodyPr vert="horz" lIns="91440" tIns="45720" rIns="91440" bIns="45720" rtlCol="0" anchor="t">
            <a:normAutofit/>
          </a:bodyPr>
          <a:lstStyle/>
          <a:p>
            <a:pPr marL="28575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t>Study spaces - </a:t>
            </a:r>
            <a:r>
              <a:rPr kumimoji="0" lang="en-US" sz="2400" b="0"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t>collaborative, quiet &amp; silent </a:t>
            </a:r>
            <a:endParaRPr kumimoji="0" lang="en-US" sz="2400" b="1"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endParaRPr>
          </a:p>
          <a:p>
            <a:pPr marL="28575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t>Computers &amp; Printing</a:t>
            </a:r>
          </a:p>
          <a:p>
            <a:pPr marL="28575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t>Out-of-hours study space </a:t>
            </a:r>
            <a:br>
              <a:rPr kumimoji="0" lang="en-US" sz="2400" b="1"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t>(7am-12am)</a:t>
            </a:r>
            <a:br>
              <a:rPr kumimoji="0" lang="en-US" sz="2400" b="0"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br>
            <a:r>
              <a:rPr kumimoji="0" lang="en-AU" sz="2400" b="0"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t>University ID card to swipe into the building</a:t>
            </a:r>
            <a:br>
              <a:rPr kumimoji="0" lang="en-AU" sz="1800" b="0"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br>
            <a:endParaRPr kumimoji="0" lang="en-AU" sz="1800" b="0"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Arc 1">
            <a:extLst>
              <a:ext uri="{FF2B5EF4-FFF2-40B4-BE49-F238E27FC236}">
                <a16:creationId xmlns:a16="http://schemas.microsoft.com/office/drawing/2014/main" id="{8EE7F517-785F-1E75-01AE-109C83FE7D59}"/>
              </a:ext>
            </a:extLst>
          </p:cNvPr>
          <p:cNvSpPr/>
          <p:nvPr/>
        </p:nvSpPr>
        <p:spPr>
          <a:xfrm>
            <a:off x="4913763" y="-405020"/>
            <a:ext cx="1893428" cy="7894715"/>
          </a:xfrm>
          <a:prstGeom prst="arc">
            <a:avLst>
              <a:gd name="adj1" fmla="val 16388205"/>
              <a:gd name="adj2" fmla="val 5148027"/>
            </a:avLst>
          </a:prstGeom>
          <a:ln w="88900">
            <a:solidFill>
              <a:srgbClr val="ED7D31"/>
            </a:solidFill>
            <a:extLst>
              <a:ext uri="{C807C97D-BFC1-408E-A445-0C87EB9F89A2}">
                <ask:lineSketchStyleProps xmlns:ask="http://schemas.microsoft.com/office/drawing/2018/sketchyshapes" sd="1219033472">
                  <a:custGeom>
                    <a:avLst/>
                    <a:gdLst>
                      <a:gd name="connsiteX0" fmla="*/ 1142290 w 1893428"/>
                      <a:gd name="connsiteY0" fmla="*/ 78681 h 7295011"/>
                      <a:gd name="connsiteX1" fmla="*/ 1893425 w 1893428"/>
                      <a:gd name="connsiteY1" fmla="*/ 3638725 h 7295011"/>
                      <a:gd name="connsiteX2" fmla="*/ 1204427 w 1893428"/>
                      <a:gd name="connsiteY2" fmla="*/ 7157265 h 7295011"/>
                      <a:gd name="connsiteX3" fmla="*/ 946714 w 1893428"/>
                      <a:gd name="connsiteY3" fmla="*/ 3647506 h 7295011"/>
                      <a:gd name="connsiteX4" fmla="*/ 1142290 w 1893428"/>
                      <a:gd name="connsiteY4" fmla="*/ 78681 h 7295011"/>
                      <a:gd name="connsiteX0" fmla="*/ 1142290 w 1893428"/>
                      <a:gd name="connsiteY0" fmla="*/ 78681 h 7295011"/>
                      <a:gd name="connsiteX1" fmla="*/ 1893425 w 1893428"/>
                      <a:gd name="connsiteY1" fmla="*/ 3638725 h 7295011"/>
                      <a:gd name="connsiteX2" fmla="*/ 1204427 w 1893428"/>
                      <a:gd name="connsiteY2" fmla="*/ 7157265 h 7295011"/>
                    </a:gdLst>
                    <a:ahLst/>
                    <a:cxnLst>
                      <a:cxn ang="0">
                        <a:pos x="connsiteX0" y="connsiteY0"/>
                      </a:cxn>
                      <a:cxn ang="0">
                        <a:pos x="connsiteX1" y="connsiteY1"/>
                      </a:cxn>
                      <a:cxn ang="0">
                        <a:pos x="connsiteX2" y="connsiteY2"/>
                      </a:cxn>
                    </a:cxnLst>
                    <a:rect l="l" t="t" r="r" b="b"/>
                    <a:pathLst>
                      <a:path w="1893428" h="7295011" stroke="0" extrusionOk="0">
                        <a:moveTo>
                          <a:pt x="1142290" y="78681"/>
                        </a:moveTo>
                        <a:cubicBezTo>
                          <a:pt x="1418770" y="335157"/>
                          <a:pt x="1811832" y="1948188"/>
                          <a:pt x="1893425" y="3638725"/>
                        </a:cubicBezTo>
                        <a:cubicBezTo>
                          <a:pt x="1965371" y="5288967"/>
                          <a:pt x="1593464" y="6712718"/>
                          <a:pt x="1204427" y="7157265"/>
                        </a:cubicBezTo>
                        <a:cubicBezTo>
                          <a:pt x="979721" y="5935060"/>
                          <a:pt x="1156631" y="4359737"/>
                          <a:pt x="946714" y="3647506"/>
                        </a:cubicBezTo>
                        <a:cubicBezTo>
                          <a:pt x="962058" y="2998600"/>
                          <a:pt x="917776" y="1388962"/>
                          <a:pt x="1142290" y="78681"/>
                        </a:cubicBezTo>
                        <a:close/>
                      </a:path>
                      <a:path w="1893428" h="7295011" fill="none" extrusionOk="0">
                        <a:moveTo>
                          <a:pt x="1142290" y="78681"/>
                        </a:moveTo>
                        <a:cubicBezTo>
                          <a:pt x="1830284" y="463940"/>
                          <a:pt x="1900900" y="1900372"/>
                          <a:pt x="1893425" y="3638725"/>
                        </a:cubicBezTo>
                        <a:cubicBezTo>
                          <a:pt x="1848475" y="5266996"/>
                          <a:pt x="1591664" y="6732045"/>
                          <a:pt x="1204427" y="7157265"/>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6795DE1-46D2-DA9D-F3DF-91A32F60F030}"/>
              </a:ext>
            </a:extLst>
          </p:cNvPr>
          <p:cNvSpPr/>
          <p:nvPr/>
        </p:nvSpPr>
        <p:spPr>
          <a:xfrm>
            <a:off x="5350993" y="2523604"/>
            <a:ext cx="1355835" cy="5990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0954695-3960-30C5-73B8-0960C9680277}"/>
              </a:ext>
            </a:extLst>
          </p:cNvPr>
          <p:cNvCxnSpPr>
            <a:cxnSpLocks/>
          </p:cNvCxnSpPr>
          <p:nvPr/>
        </p:nvCxnSpPr>
        <p:spPr>
          <a:xfrm>
            <a:off x="2333897" y="3573758"/>
            <a:ext cx="1528354"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CE16EAB-0AD3-3D8F-716F-50F79C8B0EB9}"/>
              </a:ext>
            </a:extLst>
          </p:cNvPr>
          <p:cNvSpPr/>
          <p:nvPr/>
        </p:nvSpPr>
        <p:spPr>
          <a:xfrm>
            <a:off x="1823148" y="3064140"/>
            <a:ext cx="2057391" cy="5990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5CAF3E6-0F69-8FF6-5B7F-004E6F02BE08}"/>
              </a:ext>
            </a:extLst>
          </p:cNvPr>
          <p:cNvSpPr/>
          <p:nvPr/>
        </p:nvSpPr>
        <p:spPr>
          <a:xfrm>
            <a:off x="1712106" y="2943249"/>
            <a:ext cx="621792" cy="5990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BED6E7B2-2B2A-AAC4-A7DF-337A51B72581}"/>
              </a:ext>
            </a:extLst>
          </p:cNvPr>
          <p:cNvSpPr/>
          <p:nvPr/>
        </p:nvSpPr>
        <p:spPr>
          <a:xfrm>
            <a:off x="574766" y="2414480"/>
            <a:ext cx="1419496" cy="399900"/>
          </a:xfrm>
          <a:prstGeom prst="roundRect">
            <a:avLst/>
          </a:prstGeom>
          <a:solidFill>
            <a:srgbClr val="ED7D31">
              <a:alpha val="18000"/>
            </a:srgbClr>
          </a:solidFill>
          <a:ln>
            <a:solidFill>
              <a:srgbClr val="ED7D31">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04BE4CEA-0920-1C83-1823-D36CFA40445D}"/>
              </a:ext>
            </a:extLst>
          </p:cNvPr>
          <p:cNvSpPr/>
          <p:nvPr/>
        </p:nvSpPr>
        <p:spPr>
          <a:xfrm>
            <a:off x="727166" y="5184665"/>
            <a:ext cx="1419496" cy="599089"/>
          </a:xfrm>
          <a:prstGeom prst="roundRect">
            <a:avLst/>
          </a:prstGeom>
          <a:solidFill>
            <a:srgbClr val="ED7D31">
              <a:alpha val="18000"/>
            </a:srgbClr>
          </a:solidFill>
          <a:ln>
            <a:solidFill>
              <a:srgbClr val="ED7D31">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1D09D56E-2BFA-3A29-6575-F7D9A8730805}"/>
              </a:ext>
            </a:extLst>
          </p:cNvPr>
          <p:cNvSpPr/>
          <p:nvPr/>
        </p:nvSpPr>
        <p:spPr>
          <a:xfrm>
            <a:off x="4050848" y="2943249"/>
            <a:ext cx="1613625" cy="708215"/>
          </a:xfrm>
          <a:prstGeom prst="roundRect">
            <a:avLst/>
          </a:prstGeom>
          <a:solidFill>
            <a:srgbClr val="ED7D31">
              <a:alpha val="18000"/>
            </a:srgbClr>
          </a:solidFill>
          <a:ln>
            <a:solidFill>
              <a:srgbClr val="ED7D31">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54C10149-DFA1-7913-F528-70ED3D75F485}"/>
              </a:ext>
            </a:extLst>
          </p:cNvPr>
          <p:cNvSpPr/>
          <p:nvPr/>
        </p:nvSpPr>
        <p:spPr>
          <a:xfrm>
            <a:off x="5128389" y="1286618"/>
            <a:ext cx="1164798" cy="708215"/>
          </a:xfrm>
          <a:prstGeom prst="roundRect">
            <a:avLst/>
          </a:prstGeom>
          <a:solidFill>
            <a:srgbClr val="ED7D31">
              <a:alpha val="18000"/>
            </a:srgbClr>
          </a:solidFill>
          <a:ln>
            <a:solidFill>
              <a:srgbClr val="ED7D31">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0A4AA7E3-21E4-3953-0F30-FFF9F71E8A6E}"/>
              </a:ext>
            </a:extLst>
          </p:cNvPr>
          <p:cNvSpPr/>
          <p:nvPr/>
        </p:nvSpPr>
        <p:spPr>
          <a:xfrm>
            <a:off x="2729476" y="6387738"/>
            <a:ext cx="1106649" cy="418010"/>
          </a:xfrm>
          <a:prstGeom prst="roundRect">
            <a:avLst/>
          </a:prstGeom>
          <a:solidFill>
            <a:srgbClr val="ED7D31">
              <a:alpha val="18000"/>
            </a:srgbClr>
          </a:solidFill>
          <a:ln>
            <a:solidFill>
              <a:srgbClr val="ED7D31">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6" descr="University of Melbourne Baillieu Library (Stage 2) — NTC Architects">
            <a:extLst>
              <a:ext uri="{FF2B5EF4-FFF2-40B4-BE49-F238E27FC236}">
                <a16:creationId xmlns:a16="http://schemas.microsoft.com/office/drawing/2014/main" id="{1B4F7FDF-8945-48EE-075E-380020F693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945"/>
          <a:stretch/>
        </p:blipFill>
        <p:spPr bwMode="auto">
          <a:xfrm>
            <a:off x="610689" y="2843604"/>
            <a:ext cx="2534729" cy="1762897"/>
          </a:xfrm>
          <a:prstGeom prst="roundRect">
            <a:avLst>
              <a:gd name="adj" fmla="val 8594"/>
            </a:avLst>
          </a:prstGeom>
          <a:solidFill>
            <a:srgbClr val="FFFFFF">
              <a:shade val="85000"/>
            </a:srgbClr>
          </a:solidFill>
          <a:ln w="25400">
            <a:solidFill>
              <a:srgbClr val="ED7D31"/>
            </a:solidFill>
          </a:ln>
          <a:effectLst>
            <a:reflection blurRad="12700" stA="38000" endPos="28000" dist="5000" dir="5400000" sy="-100000" algn="bl" rotWithShape="0"/>
          </a:effectLst>
        </p:spPr>
      </p:pic>
      <p:pic>
        <p:nvPicPr>
          <p:cNvPr id="1032" name="Picture 8">
            <a:extLst>
              <a:ext uri="{FF2B5EF4-FFF2-40B4-BE49-F238E27FC236}">
                <a16:creationId xmlns:a16="http://schemas.microsoft.com/office/drawing/2014/main" id="{3F8EBE4E-9E4C-DF59-42B8-D6C0899A93C0}"/>
              </a:ext>
            </a:extLst>
          </p:cNvPr>
          <p:cNvPicPr>
            <a:picLocks noChangeAspect="1" noChangeArrowheads="1"/>
          </p:cNvPicPr>
          <p:nvPr/>
        </p:nvPicPr>
        <p:blipFill>
          <a:blip r:embed="rId5"/>
          <a:srcRect t="7836" b="7836"/>
          <a:stretch/>
        </p:blipFill>
        <p:spPr bwMode="auto">
          <a:xfrm>
            <a:off x="3758459" y="4040582"/>
            <a:ext cx="2534728" cy="1422399"/>
          </a:xfrm>
          <a:prstGeom prst="roundRect">
            <a:avLst>
              <a:gd name="adj" fmla="val 8594"/>
            </a:avLst>
          </a:prstGeom>
          <a:solidFill>
            <a:srgbClr val="FFFFFF">
              <a:shade val="85000"/>
            </a:srgbClr>
          </a:solidFill>
          <a:ln w="25400">
            <a:solidFill>
              <a:srgbClr val="ED7D31"/>
            </a:solidFill>
          </a:ln>
          <a:effectLst>
            <a:reflection blurRad="12700" stA="38000" endPos="28000" dist="5000" dir="5400000" sy="-100000" algn="bl" rotWithShape="0"/>
          </a:effectLst>
        </p:spPr>
      </p:pic>
      <p:pic>
        <p:nvPicPr>
          <p:cNvPr id="2052" name="Picture 4">
            <a:extLst>
              <a:ext uri="{FF2B5EF4-FFF2-40B4-BE49-F238E27FC236}">
                <a16:creationId xmlns:a16="http://schemas.microsoft.com/office/drawing/2014/main" id="{643B8AB2-5739-C80F-AAEA-1D79201E68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00" t="22117" b="33236"/>
          <a:stretch/>
        </p:blipFill>
        <p:spPr bwMode="auto">
          <a:xfrm>
            <a:off x="8036" y="5717214"/>
            <a:ext cx="2258694" cy="1140786"/>
          </a:xfrm>
          <a:prstGeom prst="roundRect">
            <a:avLst>
              <a:gd name="adj" fmla="val 8594"/>
            </a:avLst>
          </a:prstGeom>
          <a:solidFill>
            <a:schemeClr val="bg1"/>
          </a:solidFill>
          <a:ln w="25400">
            <a:solidFill>
              <a:srgbClr val="ED7D31"/>
            </a:solidFill>
          </a:ln>
          <a:effectLst>
            <a:reflection blurRad="12700" stA="38000" endPos="28000" dist="5000" dir="5400000" sy="-100000" algn="bl" rotWithShape="0"/>
          </a:effectLst>
        </p:spPr>
      </p:pic>
    </p:spTree>
    <p:extLst>
      <p:ext uri="{BB962C8B-B14F-4D97-AF65-F5344CB8AC3E}">
        <p14:creationId xmlns:p14="http://schemas.microsoft.com/office/powerpoint/2010/main" val="55724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032"/>
                                        </p:tgtEl>
                                      </p:cBhvr>
                                    </p:animEffect>
                                    <p:animScale>
                                      <p:cBhvr>
                                        <p:cTn id="13" dur="250" autoRev="1" fill="hold"/>
                                        <p:tgtEl>
                                          <p:spTgt spid="1032"/>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2052"/>
                                        </p:tgtEl>
                                      </p:cBhvr>
                                    </p:animEffect>
                                    <p:animScale>
                                      <p:cBhvr>
                                        <p:cTn id="16" dur="250" autoRev="1" fill="hold"/>
                                        <p:tgtEl>
                                          <p:spTgt spid="2052"/>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a:xfrm>
            <a:off x="3043607" y="338138"/>
            <a:ext cx="7011865" cy="1485900"/>
          </a:xfrm>
        </p:spPr>
        <p:txBody>
          <a:bodyPr/>
          <a:lstStyle/>
          <a:p>
            <a:pPr eaLnBrk="1" hangingPunct="1"/>
            <a:r>
              <a:rPr lang="en-US">
                <a:solidFill>
                  <a:schemeClr val="bg1"/>
                </a:solidFill>
                <a:latin typeface="Arial MT Bd" charset="0"/>
              </a:rPr>
              <a:t>Click to add title</a:t>
            </a:r>
          </a:p>
        </p:txBody>
      </p:sp>
      <p:sp>
        <p:nvSpPr>
          <p:cNvPr id="36866" name="Subtitle 2"/>
          <p:cNvSpPr>
            <a:spLocks noGrp="1"/>
          </p:cNvSpPr>
          <p:nvPr>
            <p:ph type="subTitle" idx="1"/>
          </p:nvPr>
        </p:nvSpPr>
        <p:spPr>
          <a:xfrm>
            <a:off x="2895601" y="2405063"/>
            <a:ext cx="6787662" cy="3579812"/>
          </a:xfrm>
        </p:spPr>
        <p:txBody>
          <a:bodyPr/>
          <a:lstStyle/>
          <a:p>
            <a:pPr algn="l" eaLnBrk="1" hangingPunct="1"/>
            <a:r>
              <a:rPr lang="en-US">
                <a:solidFill>
                  <a:srgbClr val="404040"/>
                </a:solidFill>
                <a:latin typeface="Arial MT Md" charset="0"/>
              </a:rPr>
              <a:t>• click to add text</a:t>
            </a:r>
          </a:p>
        </p:txBody>
      </p:sp>
      <p:pic>
        <p:nvPicPr>
          <p:cNvPr id="36869"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7037"/>
            <a:ext cx="12285703" cy="704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p:cNvSpPr/>
          <p:nvPr/>
        </p:nvSpPr>
        <p:spPr>
          <a:xfrm>
            <a:off x="3672174" y="2848336"/>
            <a:ext cx="5234515" cy="2216701"/>
          </a:xfrm>
          <a:prstGeom prst="roundRect">
            <a:avLst/>
          </a:prstGeom>
          <a:solidFill>
            <a:srgbClr val="000F46">
              <a:alpha val="82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360000" tIns="180000" rIns="360000" bIns="39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0160">
                  <a:noFill/>
                  <a:prstDash val="solid"/>
                </a:ln>
                <a:solidFill>
                  <a:srgbClr val="FFFFFF"/>
                </a:solidFill>
                <a:effectLst/>
                <a:uLnTx/>
                <a:uFillTx/>
                <a:latin typeface="Arial" panose="020B0604020202020204" pitchFamily="34" charset="0"/>
                <a:ea typeface="Source Sans Pro" panose="020B0503030403020204" pitchFamily="34" charset="0"/>
                <a:cs typeface="Arial" panose="020B0604020202020204" pitchFamily="34" charset="0"/>
              </a:rPr>
              <a:t>Borrowing print books</a:t>
            </a:r>
          </a:p>
        </p:txBody>
      </p:sp>
      <p:sp>
        <p:nvSpPr>
          <p:cNvPr id="8" name="Content Placeholder 2"/>
          <p:cNvSpPr txBox="1">
            <a:spLocks/>
          </p:cNvSpPr>
          <p:nvPr/>
        </p:nvSpPr>
        <p:spPr>
          <a:xfrm>
            <a:off x="1583491" y="2828945"/>
            <a:ext cx="6283253" cy="26643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marR="0" lvl="0" indent="-342900" algn="l" defTabSz="457200" rtl="0" eaLnBrk="1" fontAlgn="auto" latinLnBrk="0" hangingPunct="1">
              <a:lnSpc>
                <a:spcPct val="100000"/>
              </a:lnSpc>
              <a:spcBef>
                <a:spcPts val="1080"/>
              </a:spcBef>
              <a:spcAft>
                <a:spcPts val="0"/>
              </a:spcAft>
              <a:buClrTx/>
              <a:buSzTx/>
              <a:buFont typeface="Arial"/>
              <a:buChar char="•"/>
              <a:tabLst/>
              <a:defRPr/>
            </a:pPr>
            <a:endParaRPr kumimoji="0" lang="en-US" sz="2000" b="0" i="0" u="none" strike="noStrike" kern="1200" cap="none" spc="0" normalizeH="0" baseline="0" noProof="0">
              <a:ln>
                <a:noFill/>
              </a:ln>
              <a:solidFill>
                <a:srgbClr val="FFFFFF"/>
              </a:solidFill>
              <a:effectLst/>
              <a:uLnTx/>
              <a:uFillTx/>
              <a:latin typeface="Arial"/>
              <a:ea typeface="+mn-ea"/>
              <a:cs typeface="Arial"/>
            </a:endParaRPr>
          </a:p>
        </p:txBody>
      </p:sp>
      <p:sp>
        <p:nvSpPr>
          <p:cNvPr id="3" name="Speech Bubble: Rectangle with Corners Rounded 2"/>
          <p:cNvSpPr/>
          <p:nvPr/>
        </p:nvSpPr>
        <p:spPr>
          <a:xfrm>
            <a:off x="8906689" y="2184025"/>
            <a:ext cx="3201350" cy="885349"/>
          </a:xfrm>
          <a:prstGeom prst="wedgeRoundRectCallout">
            <a:avLst>
              <a:gd name="adj1" fmla="val -56333"/>
              <a:gd name="adj2" fmla="val 118567"/>
              <a:gd name="adj3" fmla="val 16667"/>
            </a:avLst>
          </a:prstGeom>
          <a:solidFill>
            <a:srgbClr val="46C8F0"/>
          </a:solidFill>
        </p:spPr>
        <p:txBody>
          <a:bodyPr wrap="none">
            <a:spAutoFit/>
          </a:bodyPr>
          <a:lstStyle/>
          <a:p>
            <a:pPr marL="0" marR="0" lvl="0" indent="0" algn="l" defTabSz="457200" rtl="0" eaLnBrk="1" fontAlgn="auto" latinLnBrk="0" hangingPunct="1">
              <a:lnSpc>
                <a:spcPct val="100000"/>
              </a:lnSpc>
              <a:spcBef>
                <a:spcPts val="1080"/>
              </a:spcBef>
              <a:spcAft>
                <a:spcPts val="0"/>
              </a:spcAft>
              <a:buClrTx/>
              <a:buSzTx/>
              <a:buFontTx/>
              <a:buNone/>
              <a:tabLst/>
              <a:defRPr/>
            </a:pPr>
            <a:r>
              <a:rPr kumimoji="0" lang="en-US" sz="2800" b="1" i="0" u="none" strike="noStrike" kern="1200" cap="none" spc="0" normalizeH="0" baseline="0" noProof="0">
                <a:ln>
                  <a:noFill/>
                </a:ln>
                <a:solidFill>
                  <a:srgbClr val="000F46"/>
                </a:solidFill>
                <a:effectLst/>
                <a:uLnTx/>
                <a:uFillTx/>
                <a:latin typeface="Arial"/>
                <a:ea typeface="+mn-ea"/>
                <a:cs typeface="Arial"/>
              </a:rPr>
              <a:t>borrow 100 items</a:t>
            </a:r>
            <a:br>
              <a:rPr kumimoji="0" lang="en-US" sz="2800" b="0" i="0" u="none" strike="noStrike" kern="1200" cap="none" spc="0" normalizeH="0" baseline="0" noProof="0">
                <a:ln>
                  <a:noFill/>
                </a:ln>
                <a:solidFill>
                  <a:srgbClr val="00C2FF"/>
                </a:solidFill>
                <a:effectLst/>
                <a:uLnTx/>
                <a:uFillTx/>
                <a:latin typeface="Arial"/>
                <a:ea typeface="+mn-ea"/>
                <a:cs typeface="Arial"/>
              </a:rPr>
            </a:br>
            <a:r>
              <a:rPr kumimoji="0" lang="en-US" sz="1800" b="0" i="0" u="none" strike="noStrike" kern="1200" cap="none" spc="0" normalizeH="0" baseline="0" noProof="0">
                <a:ln>
                  <a:noFill/>
                </a:ln>
                <a:solidFill>
                  <a:prstClr val="black"/>
                </a:solidFill>
                <a:effectLst/>
                <a:uLnTx/>
                <a:uFillTx/>
                <a:latin typeface="Arial"/>
                <a:ea typeface="+mn-ea"/>
                <a:cs typeface="Arial"/>
              </a:rPr>
              <a:t>at a time</a:t>
            </a:r>
          </a:p>
        </p:txBody>
      </p:sp>
      <p:sp>
        <p:nvSpPr>
          <p:cNvPr id="4" name="Speech Bubble: Rectangle with Corners Rounded 3"/>
          <p:cNvSpPr/>
          <p:nvPr/>
        </p:nvSpPr>
        <p:spPr>
          <a:xfrm>
            <a:off x="7776048" y="5790599"/>
            <a:ext cx="3651024" cy="885349"/>
          </a:xfrm>
          <a:prstGeom prst="wedgeRoundRectCallout">
            <a:avLst>
              <a:gd name="adj1" fmla="val -47031"/>
              <a:gd name="adj2" fmla="val -150907"/>
              <a:gd name="adj3" fmla="val 16667"/>
            </a:avLst>
          </a:prstGeom>
          <a:solidFill>
            <a:srgbClr val="A3E4F7"/>
          </a:solidFill>
        </p:spPr>
        <p:txBody>
          <a:bodyPr wrap="square">
            <a:spAutoFit/>
          </a:bodyPr>
          <a:lstStyle/>
          <a:p>
            <a:pPr marL="0" marR="0" lvl="0" indent="0" algn="l" defTabSz="457200" rtl="0" eaLnBrk="1" fontAlgn="auto" latinLnBrk="0" hangingPunct="1">
              <a:lnSpc>
                <a:spcPct val="100000"/>
              </a:lnSpc>
              <a:spcBef>
                <a:spcPts val="1080"/>
              </a:spcBef>
              <a:spcAft>
                <a:spcPts val="0"/>
              </a:spcAft>
              <a:buClrTx/>
              <a:buSzTx/>
              <a:buFontTx/>
              <a:buNone/>
              <a:tabLst/>
              <a:defRPr/>
            </a:pPr>
            <a:r>
              <a:rPr kumimoji="0" lang="en-US" sz="2800" b="1" i="0" u="none" strike="noStrike" kern="1200" cap="none" spc="0" normalizeH="0" baseline="0" noProof="0">
                <a:ln>
                  <a:noFill/>
                </a:ln>
                <a:solidFill>
                  <a:srgbClr val="000F46"/>
                </a:solidFill>
                <a:effectLst/>
                <a:uLnTx/>
                <a:uFillTx/>
                <a:latin typeface="Arial"/>
                <a:ea typeface="+mn-ea"/>
                <a:cs typeface="Arial"/>
              </a:rPr>
              <a:t>Perpetual renewals</a:t>
            </a:r>
            <a:br>
              <a:rPr kumimoji="0" lang="en-US" sz="2800" b="0" i="0" u="none" strike="noStrike" kern="1200" cap="none" spc="0" normalizeH="0" baseline="0" noProof="0">
                <a:ln>
                  <a:noFill/>
                </a:ln>
                <a:solidFill>
                  <a:srgbClr val="000F46"/>
                </a:solidFill>
                <a:effectLst/>
                <a:uLnTx/>
                <a:uFillTx/>
                <a:latin typeface="Arial"/>
                <a:ea typeface="+mn-ea"/>
                <a:cs typeface="Arial"/>
              </a:rPr>
            </a:br>
            <a:r>
              <a:rPr kumimoji="0" lang="en-US" sz="1800" b="0" i="0" u="none" strike="noStrike" kern="1200" cap="none" spc="0" normalizeH="0" baseline="0" noProof="0">
                <a:ln>
                  <a:noFill/>
                </a:ln>
                <a:solidFill>
                  <a:srgbClr val="000F46"/>
                </a:solidFill>
                <a:effectLst/>
                <a:uLnTx/>
                <a:uFillTx/>
                <a:latin typeface="Arial"/>
                <a:ea typeface="+mn-ea"/>
                <a:cs typeface="Arial"/>
              </a:rPr>
              <a:t>on 28-day and 7-day loans</a:t>
            </a:r>
          </a:p>
        </p:txBody>
      </p:sp>
      <p:sp>
        <p:nvSpPr>
          <p:cNvPr id="10" name="Rectangle: Rounded Corners 9">
            <a:extLst>
              <a:ext uri="{FF2B5EF4-FFF2-40B4-BE49-F238E27FC236}">
                <a16:creationId xmlns:a16="http://schemas.microsoft.com/office/drawing/2014/main" id="{2A3B5ABB-DF33-2888-2865-04C191F77EFD}"/>
              </a:ext>
            </a:extLst>
          </p:cNvPr>
          <p:cNvSpPr/>
          <p:nvPr/>
        </p:nvSpPr>
        <p:spPr>
          <a:xfrm>
            <a:off x="274319" y="-4609"/>
            <a:ext cx="1736793" cy="2029351"/>
          </a:xfrm>
          <a:prstGeom prst="roundRect">
            <a:avLst/>
          </a:prstGeom>
          <a:solidFill>
            <a:srgbClr val="000F46">
              <a:alpha val="82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w="10160">
                <a:noFill/>
                <a:prstDash val="solid"/>
              </a:ln>
              <a:solidFill>
                <a:srgbClr val="FFFFFF"/>
              </a:solidFill>
              <a:effectLst/>
              <a:uLnTx/>
              <a:uFillTx/>
              <a:latin typeface="Arial" panose="020B0604020202020204" pitchFamily="34" charset="0"/>
              <a:ea typeface="Source Sans Pro" panose="020B0503030403020204" pitchFamily="34" charset="0"/>
              <a:cs typeface="Arial" panose="020B0604020202020204" pitchFamily="34" charset="0"/>
            </a:endParaRPr>
          </a:p>
        </p:txBody>
      </p:sp>
      <p:sp>
        <p:nvSpPr>
          <p:cNvPr id="2" name="Speech Bubble: Rectangle with Corners Rounded 1"/>
          <p:cNvSpPr/>
          <p:nvPr/>
        </p:nvSpPr>
        <p:spPr>
          <a:xfrm>
            <a:off x="978617" y="1513343"/>
            <a:ext cx="3746500" cy="885349"/>
          </a:xfrm>
          <a:prstGeom prst="wedgeRoundRectCallout">
            <a:avLst>
              <a:gd name="adj1" fmla="val 51341"/>
              <a:gd name="adj2" fmla="val 114141"/>
              <a:gd name="adj3" fmla="val 16667"/>
            </a:avLst>
          </a:prstGeom>
          <a:solidFill>
            <a:srgbClr val="74D6F4"/>
          </a:solidFill>
        </p:spPr>
        <p:txBody>
          <a:bodyPr wrap="square">
            <a:spAutoFit/>
          </a:bodyPr>
          <a:lstStyle/>
          <a:p>
            <a:pPr marL="0" marR="0" lvl="0" indent="0" algn="l" defTabSz="457200" rtl="0" eaLnBrk="1" fontAlgn="auto" latinLnBrk="0" hangingPunct="1">
              <a:lnSpc>
                <a:spcPct val="100000"/>
              </a:lnSpc>
              <a:spcBef>
                <a:spcPts val="1080"/>
              </a:spcBef>
              <a:spcAft>
                <a:spcPts val="0"/>
              </a:spcAft>
              <a:buClrTx/>
              <a:buSzTx/>
              <a:buFontTx/>
              <a:buNone/>
              <a:tabLst/>
              <a:defRPr/>
            </a:pPr>
            <a:r>
              <a:rPr kumimoji="0" lang="en-US" sz="1800" b="0" i="0" u="none" strike="noStrike" kern="1200" cap="none" spc="0" normalizeH="0" baseline="0" noProof="0" dirty="0">
                <a:ln>
                  <a:noFill/>
                </a:ln>
                <a:solidFill>
                  <a:srgbClr val="000F46"/>
                </a:solidFill>
                <a:effectLst/>
                <a:uLnTx/>
                <a:uFillTx/>
                <a:latin typeface="Arial"/>
                <a:ea typeface="+mn-ea"/>
                <a:cs typeface="Arial"/>
              </a:rPr>
              <a:t>Your</a:t>
            </a:r>
            <a:r>
              <a:rPr kumimoji="0" lang="en-US" sz="2800" b="0" i="0" u="none" strike="noStrike" kern="1200" cap="none" spc="0" normalizeH="0" baseline="0" noProof="0" dirty="0">
                <a:ln>
                  <a:noFill/>
                </a:ln>
                <a:solidFill>
                  <a:srgbClr val="000F46"/>
                </a:solidFill>
                <a:effectLst/>
                <a:uLnTx/>
                <a:uFillTx/>
                <a:latin typeface="Arial"/>
                <a:ea typeface="+mn-ea"/>
                <a:cs typeface="Arial"/>
              </a:rPr>
              <a:t> </a:t>
            </a:r>
            <a:r>
              <a:rPr kumimoji="0" lang="en-US" sz="2800" b="1" i="0" u="none" strike="noStrike" kern="1200" cap="none" spc="0" normalizeH="0" baseline="0" noProof="0" dirty="0">
                <a:ln>
                  <a:noFill/>
                </a:ln>
                <a:solidFill>
                  <a:srgbClr val="000F46"/>
                </a:solidFill>
                <a:effectLst/>
                <a:uLnTx/>
                <a:uFillTx/>
                <a:latin typeface="Arial"/>
                <a:ea typeface="+mn-ea"/>
                <a:cs typeface="Arial"/>
              </a:rPr>
              <a:t>student card </a:t>
            </a:r>
            <a:r>
              <a:rPr kumimoji="0" lang="en-US" sz="1800" b="0" i="0" u="none" strike="noStrike" kern="1200" cap="none" spc="0" normalizeH="0" baseline="0" noProof="0" dirty="0">
                <a:ln>
                  <a:noFill/>
                </a:ln>
                <a:solidFill>
                  <a:srgbClr val="000F46"/>
                </a:solidFill>
                <a:effectLst/>
                <a:uLnTx/>
                <a:uFillTx/>
                <a:latin typeface="Arial"/>
                <a:ea typeface="+mn-ea"/>
                <a:cs typeface="Arial"/>
              </a:rPr>
              <a:t>is your </a:t>
            </a:r>
            <a:br>
              <a:rPr kumimoji="0" lang="en-US" sz="1800" b="0" i="0" u="none" strike="noStrike" kern="1200" cap="none" spc="0" normalizeH="0" baseline="0" noProof="0" dirty="0">
                <a:ln>
                  <a:noFill/>
                </a:ln>
                <a:solidFill>
                  <a:srgbClr val="000F46"/>
                </a:solidFill>
                <a:effectLst/>
                <a:uLnTx/>
                <a:uFillTx/>
                <a:latin typeface="Arial"/>
                <a:ea typeface="+mn-ea"/>
                <a:cs typeface="Arial"/>
              </a:rPr>
            </a:br>
            <a:r>
              <a:rPr kumimoji="0" lang="en-US" sz="1800" b="0" i="0" u="none" strike="noStrike" kern="1200" cap="none" spc="0" normalizeH="0" baseline="0" noProof="0" dirty="0">
                <a:ln>
                  <a:noFill/>
                </a:ln>
                <a:solidFill>
                  <a:srgbClr val="000F46"/>
                </a:solidFill>
                <a:effectLst/>
                <a:uLnTx/>
                <a:uFillTx/>
                <a:latin typeface="Arial"/>
                <a:ea typeface="+mn-ea"/>
                <a:cs typeface="Arial"/>
              </a:rPr>
              <a:t>Library and printing card</a:t>
            </a:r>
          </a:p>
        </p:txBody>
      </p:sp>
      <p:pic>
        <p:nvPicPr>
          <p:cNvPr id="7" name="Picture 6">
            <a:extLst>
              <a:ext uri="{FF2B5EF4-FFF2-40B4-BE49-F238E27FC236}">
                <a16:creationId xmlns:a16="http://schemas.microsoft.com/office/drawing/2014/main" id="{36EF5396-08ED-6799-6570-232EDCAA0E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412" y="177928"/>
            <a:ext cx="1409700" cy="1524000"/>
          </a:xfrm>
          <a:prstGeom prst="rect">
            <a:avLst/>
          </a:prstGeom>
        </p:spPr>
      </p:pic>
      <p:sp>
        <p:nvSpPr>
          <p:cNvPr id="5" name="Speech Bubble: Rectangle with Corners Rounded 4">
            <a:extLst>
              <a:ext uri="{FF2B5EF4-FFF2-40B4-BE49-F238E27FC236}">
                <a16:creationId xmlns:a16="http://schemas.microsoft.com/office/drawing/2014/main" id="{0DEECA34-1F6C-F6D0-C636-4142FF93B3F4}"/>
              </a:ext>
            </a:extLst>
          </p:cNvPr>
          <p:cNvSpPr/>
          <p:nvPr/>
        </p:nvSpPr>
        <p:spPr>
          <a:xfrm>
            <a:off x="5287999" y="406234"/>
            <a:ext cx="3312463" cy="885349"/>
          </a:xfrm>
          <a:prstGeom prst="wedgeRoundRectCallout">
            <a:avLst>
              <a:gd name="adj1" fmla="val -12881"/>
              <a:gd name="adj2" fmla="val 231737"/>
              <a:gd name="adj3" fmla="val 16667"/>
            </a:avLst>
          </a:prstGeom>
          <a:solidFill>
            <a:srgbClr val="46C8F0"/>
          </a:solidFill>
        </p:spPr>
        <p:txBody>
          <a:bodyPr wrap="none">
            <a:spAutoFit/>
          </a:bodyPr>
          <a:lstStyle/>
          <a:p>
            <a:pPr marL="0" marR="0" lvl="0" indent="0" algn="l" defTabSz="457200" rtl="0" eaLnBrk="1" fontAlgn="auto" latinLnBrk="0" hangingPunct="1">
              <a:lnSpc>
                <a:spcPct val="100000"/>
              </a:lnSpc>
              <a:spcBef>
                <a:spcPts val="1080"/>
              </a:spcBef>
              <a:spcAft>
                <a:spcPts val="0"/>
              </a:spcAft>
              <a:buClrTx/>
              <a:buSzTx/>
              <a:buFontTx/>
              <a:buNone/>
              <a:tabLst/>
              <a:defRPr/>
            </a:pPr>
            <a:r>
              <a:rPr kumimoji="0" lang="en-US" sz="2800" b="1" i="0" u="none" strike="noStrike" kern="1200" cap="none" spc="0" normalizeH="0" baseline="0" noProof="0">
                <a:ln>
                  <a:noFill/>
                </a:ln>
                <a:solidFill>
                  <a:srgbClr val="000F46"/>
                </a:solidFill>
                <a:effectLst/>
                <a:uLnTx/>
                <a:uFillTx/>
                <a:latin typeface="Arial"/>
                <a:ea typeface="+mn-ea"/>
                <a:cs typeface="Arial"/>
              </a:rPr>
              <a:t>Fewer fines</a:t>
            </a:r>
            <a:br>
              <a:rPr kumimoji="0" lang="en-US" sz="2800" b="1" i="0" u="none" strike="noStrike" kern="1200" cap="none" spc="0" normalizeH="0" baseline="0" noProof="0">
                <a:ln>
                  <a:noFill/>
                </a:ln>
                <a:solidFill>
                  <a:srgbClr val="000F46"/>
                </a:solidFill>
                <a:effectLst/>
                <a:uLnTx/>
                <a:uFillTx/>
                <a:latin typeface="Arial"/>
                <a:ea typeface="+mn-ea"/>
                <a:cs typeface="Arial"/>
              </a:rPr>
            </a:br>
            <a:r>
              <a:rPr kumimoji="0" lang="en-US" sz="1800" b="0" i="0" u="none" strike="noStrike" kern="1200" cap="none" spc="0" normalizeH="0" baseline="0" noProof="0">
                <a:ln>
                  <a:noFill/>
                </a:ln>
                <a:solidFill>
                  <a:prstClr val="black"/>
                </a:solidFill>
                <a:effectLst/>
                <a:uLnTx/>
                <a:uFillTx/>
                <a:latin typeface="Arial"/>
                <a:ea typeface="+mn-ea"/>
                <a:cs typeface="Arial"/>
              </a:rPr>
              <a:t>only on hold or high use items</a:t>
            </a:r>
          </a:p>
        </p:txBody>
      </p:sp>
      <p:sp>
        <p:nvSpPr>
          <p:cNvPr id="6" name="Speech Bubble: Rectangle with Corners Rounded 5">
            <a:extLst>
              <a:ext uri="{FF2B5EF4-FFF2-40B4-BE49-F238E27FC236}">
                <a16:creationId xmlns:a16="http://schemas.microsoft.com/office/drawing/2014/main" id="{F8B14380-836C-EEB4-EB59-8958F62AC413}"/>
              </a:ext>
            </a:extLst>
          </p:cNvPr>
          <p:cNvSpPr/>
          <p:nvPr/>
        </p:nvSpPr>
        <p:spPr>
          <a:xfrm>
            <a:off x="215267" y="5267413"/>
            <a:ext cx="4372662" cy="1668542"/>
          </a:xfrm>
          <a:prstGeom prst="wedgeRoundRectCallout">
            <a:avLst>
              <a:gd name="adj1" fmla="val 37533"/>
              <a:gd name="adj2" fmla="val -84040"/>
              <a:gd name="adj3" fmla="val 16667"/>
            </a:avLst>
          </a:prstGeom>
          <a:solidFill>
            <a:srgbClr val="46C8F0"/>
          </a:solidFill>
        </p:spPr>
        <p:txBody>
          <a:bodyPr wrap="square">
            <a:spAutoFit/>
          </a:bodyPr>
          <a:lstStyle/>
          <a:p>
            <a:pPr marL="0" marR="0" lvl="0" indent="0" algn="l" defTabSz="457200" rtl="0" eaLnBrk="1" fontAlgn="auto" latinLnBrk="0" hangingPunct="1">
              <a:lnSpc>
                <a:spcPct val="100000"/>
              </a:lnSpc>
              <a:spcBef>
                <a:spcPts val="1080"/>
              </a:spcBef>
              <a:spcAft>
                <a:spcPts val="0"/>
              </a:spcAft>
              <a:buClrTx/>
              <a:buSzTx/>
              <a:buFontTx/>
              <a:buNone/>
              <a:tabLst/>
              <a:defRPr/>
            </a:pPr>
            <a:r>
              <a:rPr kumimoji="0" lang="en-US" sz="2800" b="1" i="0" u="none" strike="noStrike" kern="1200" cap="none" spc="0" normalizeH="0" baseline="0" noProof="0" dirty="0">
                <a:ln>
                  <a:noFill/>
                </a:ln>
                <a:solidFill>
                  <a:srgbClr val="000F46"/>
                </a:solidFill>
                <a:effectLst/>
                <a:uLnTx/>
                <a:uFillTx/>
                <a:latin typeface="Arial"/>
                <a:ea typeface="+mn-ea"/>
                <a:cs typeface="Arial"/>
              </a:rPr>
              <a:t>Psych print books</a:t>
            </a:r>
            <a:br>
              <a:rPr kumimoji="0" lang="en-US" sz="2800" b="1" i="0" u="none" strike="noStrike" kern="1200" cap="none" spc="0" normalizeH="0" baseline="0" noProof="0" dirty="0">
                <a:ln>
                  <a:noFill/>
                </a:ln>
                <a:solidFill>
                  <a:srgbClr val="000F46"/>
                </a:solidFill>
                <a:effectLst/>
                <a:uLnTx/>
                <a:uFillTx/>
                <a:latin typeface="Arial"/>
                <a:ea typeface="+mn-ea"/>
                <a:cs typeface="Arial"/>
              </a:rPr>
            </a:br>
            <a:r>
              <a:rPr kumimoji="0" lang="en-US" sz="2800" b="1" i="0" u="none" strike="noStrike" kern="1200" cap="none" spc="0" normalizeH="0" baseline="0" noProof="0" dirty="0">
                <a:ln>
                  <a:noFill/>
                </a:ln>
                <a:solidFill>
                  <a:srgbClr val="000F46"/>
                </a:solidFill>
                <a:effectLst/>
                <a:uLnTx/>
                <a:uFillTx/>
                <a:latin typeface="Arial"/>
                <a:ea typeface="+mn-ea"/>
                <a:cs typeface="Arial"/>
              </a:rPr>
              <a:t>           </a:t>
            </a:r>
            <a:r>
              <a:rPr kumimoji="0" lang="en-US" sz="1800" b="0" i="0" u="none" strike="noStrike" kern="1200" cap="none" spc="0" normalizeH="0" baseline="0" noProof="0" dirty="0">
                <a:ln>
                  <a:noFill/>
                </a:ln>
                <a:solidFill>
                  <a:srgbClr val="000F46"/>
                </a:solidFill>
                <a:effectLst/>
                <a:uLnTx/>
                <a:uFillTx/>
                <a:latin typeface="Arial"/>
                <a:ea typeface="+mn-ea"/>
                <a:cs typeface="Arial"/>
              </a:rPr>
              <a:t>Baillieu Library</a:t>
            </a:r>
            <a:br>
              <a:rPr kumimoji="0" lang="en-US" sz="2800" b="1" i="0" u="none" strike="noStrike" kern="1200" cap="none" spc="0" normalizeH="0" baseline="0" noProof="0" dirty="0">
                <a:ln>
                  <a:noFill/>
                </a:ln>
                <a:solidFill>
                  <a:srgbClr val="000F46"/>
                </a:solidFill>
                <a:effectLst/>
                <a:uLnTx/>
                <a:uFillTx/>
                <a:latin typeface="Arial"/>
                <a:ea typeface="+mn-ea"/>
                <a:cs typeface="Arial"/>
              </a:rPr>
            </a:br>
            <a:br>
              <a:rPr kumimoji="0" lang="en-US" sz="1800" b="0" i="0" u="none" strike="noStrike" kern="1200" cap="none" spc="0" normalizeH="0" baseline="0" noProof="0" dirty="0">
                <a:ln>
                  <a:noFill/>
                </a:ln>
                <a:solidFill>
                  <a:srgbClr val="000F46"/>
                </a:solidFill>
                <a:effectLst/>
                <a:uLnTx/>
                <a:uFillTx/>
                <a:latin typeface="Arial"/>
                <a:ea typeface="+mn-ea"/>
                <a:cs typeface="Arial"/>
              </a:rPr>
            </a:br>
            <a:r>
              <a:rPr kumimoji="0" lang="en-US" sz="1800" b="1" i="0" u="none" strike="noStrike" kern="1200" cap="none" spc="0" normalizeH="0" baseline="0" noProof="0" dirty="0">
                <a:ln>
                  <a:noFill/>
                </a:ln>
                <a:solidFill>
                  <a:srgbClr val="000F46"/>
                </a:solidFill>
                <a:effectLst/>
                <a:uLnTx/>
                <a:uFillTx/>
                <a:latin typeface="Arial"/>
                <a:ea typeface="+mn-ea"/>
                <a:cs typeface="Arial"/>
              </a:rPr>
              <a:t>*check location in catalogue*</a:t>
            </a:r>
          </a:p>
        </p:txBody>
      </p:sp>
    </p:spTree>
    <p:extLst>
      <p:ext uri="{BB962C8B-B14F-4D97-AF65-F5344CB8AC3E}">
        <p14:creationId xmlns:p14="http://schemas.microsoft.com/office/powerpoint/2010/main" val="90219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9C32E9-A4C0-CD7F-018F-7C8A6BE47AD7}"/>
              </a:ext>
            </a:extLst>
          </p:cNvPr>
          <p:cNvPicPr>
            <a:picLocks noChangeAspect="1"/>
          </p:cNvPicPr>
          <p:nvPr/>
        </p:nvPicPr>
        <p:blipFill>
          <a:blip r:embed="rId3" cstate="email">
            <a:duotone>
              <a:prstClr val="black"/>
              <a:schemeClr val="accent1">
                <a:tint val="45000"/>
                <a:satMod val="400000"/>
              </a:schemeClr>
            </a:duotone>
            <a:alphaModFix/>
            <a:extLst>
              <a:ext uri="{BEBA8EAE-BF5A-486C-A8C5-ECC9F3942E4B}">
                <a14:imgProps xmlns:a14="http://schemas.microsoft.com/office/drawing/2010/main">
                  <a14:imgLayer r:embed="rId4">
                    <a14:imgEffect>
                      <a14:colorTemperature colorTemp="1500"/>
                    </a14:imgEffect>
                    <a14:imgEffect>
                      <a14:saturation sat="20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50592" y="0"/>
            <a:ext cx="12893184" cy="676656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2F546D31-B892-6701-DF50-77CBF958EC5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55722" y="2129903"/>
            <a:ext cx="3059314" cy="1677688"/>
          </a:xfrm>
          <a:prstGeom prst="rect">
            <a:avLst/>
          </a:prstGeom>
        </p:spPr>
      </p:pic>
      <p:pic>
        <p:nvPicPr>
          <p:cNvPr id="13" name="Picture 12">
            <a:extLst>
              <a:ext uri="{FF2B5EF4-FFF2-40B4-BE49-F238E27FC236}">
                <a16:creationId xmlns:a16="http://schemas.microsoft.com/office/drawing/2014/main" id="{7E12B473-F50F-8503-F4CE-B603B7AEF31D}"/>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70942" y="2233246"/>
            <a:ext cx="8563246" cy="923330"/>
          </a:xfrm>
          <a:prstGeom prst="rect">
            <a:avLst/>
          </a:prstGeom>
        </p:spPr>
      </p:pic>
      <p:sp>
        <p:nvSpPr>
          <p:cNvPr id="2" name="Rectangle: Rounded Corners 1">
            <a:extLst>
              <a:ext uri="{FF2B5EF4-FFF2-40B4-BE49-F238E27FC236}">
                <a16:creationId xmlns:a16="http://schemas.microsoft.com/office/drawing/2014/main" id="{7FEC3C53-317F-AD99-0E6B-39ADDCD76357}"/>
              </a:ext>
            </a:extLst>
          </p:cNvPr>
          <p:cNvSpPr/>
          <p:nvPr/>
        </p:nvSpPr>
        <p:spPr>
          <a:xfrm>
            <a:off x="3633264" y="206725"/>
            <a:ext cx="5127587" cy="1179089"/>
          </a:xfrm>
          <a:prstGeom prst="roundRect">
            <a:avLst/>
          </a:prstGeom>
          <a:solidFill>
            <a:srgbClr val="000F46">
              <a:alpha val="82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360000" tIns="180000" rIns="360000" bIns="39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Book a Room</a:t>
            </a:r>
          </a:p>
        </p:txBody>
      </p:sp>
      <p:pic>
        <p:nvPicPr>
          <p:cNvPr id="6" name="Picture 5">
            <a:extLst>
              <a:ext uri="{FF2B5EF4-FFF2-40B4-BE49-F238E27FC236}">
                <a16:creationId xmlns:a16="http://schemas.microsoft.com/office/drawing/2014/main" id="{8BEF5DB7-7B40-46B8-D416-B29D730E79C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320027" y="4655023"/>
            <a:ext cx="7795009" cy="1864141"/>
          </a:xfrm>
          <a:prstGeom prst="rect">
            <a:avLst/>
          </a:prstGeom>
          <a:ln w="38100">
            <a:solidFill>
              <a:srgbClr val="ED7D31"/>
            </a:solidFill>
          </a:ln>
        </p:spPr>
      </p:pic>
      <p:sp>
        <p:nvSpPr>
          <p:cNvPr id="8" name="Rounded Rectangle 8">
            <a:extLst>
              <a:ext uri="{FF2B5EF4-FFF2-40B4-BE49-F238E27FC236}">
                <a16:creationId xmlns:a16="http://schemas.microsoft.com/office/drawing/2014/main" id="{1DDE7949-FB0D-FD2D-CD39-9AB7E820231C}"/>
              </a:ext>
            </a:extLst>
          </p:cNvPr>
          <p:cNvSpPr/>
          <p:nvPr/>
        </p:nvSpPr>
        <p:spPr>
          <a:xfrm>
            <a:off x="4320027" y="5723702"/>
            <a:ext cx="2623573" cy="634269"/>
          </a:xfrm>
          <a:prstGeom prst="roundRect">
            <a:avLst/>
          </a:prstGeom>
          <a:solidFill>
            <a:srgbClr val="ED7D31">
              <a:alpha val="18000"/>
            </a:srgbClr>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730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DFD8464-1197-D4B8-326F-790CDD6F2E0E}"/>
              </a:ext>
            </a:extLst>
          </p:cNvPr>
          <p:cNvSpPr/>
          <p:nvPr/>
        </p:nvSpPr>
        <p:spPr>
          <a:xfrm>
            <a:off x="2683339" y="133304"/>
            <a:ext cx="7047803" cy="975356"/>
          </a:xfrm>
          <a:prstGeom prst="roundRect">
            <a:avLst/>
          </a:prstGeom>
          <a:solidFill>
            <a:srgbClr val="000F46">
              <a:alpha val="87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360000" tIns="180000" rIns="360000" bIns="39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w="10160">
                  <a:noFill/>
                  <a:prstDash val="solid"/>
                </a:ln>
                <a:solidFill>
                  <a:srgbClr val="FFFFFF"/>
                </a:solidFill>
                <a:effectLst/>
                <a:uLnTx/>
                <a:uFillTx/>
                <a:latin typeface="Arial" panose="020B0604020202020204" pitchFamily="34" charset="0"/>
                <a:ea typeface="Source Sans Pro" panose="020B0503030403020204" pitchFamily="34" charset="0"/>
                <a:cs typeface="Arial" panose="020B0604020202020204" pitchFamily="34" charset="0"/>
              </a:rPr>
              <a:t>We are here to help</a:t>
            </a:r>
            <a:endParaRPr kumimoji="0" lang="en-US" sz="4800" b="1" i="0" u="none" strike="noStrike" kern="1200" cap="none" spc="0" normalizeH="0" baseline="0" noProof="0" dirty="0">
              <a:ln w="10160">
                <a:noFill/>
                <a:prstDash val="solid"/>
              </a:ln>
              <a:solidFill>
                <a:srgbClr val="FFFFFF"/>
              </a:solidFill>
              <a:effectLst/>
              <a:uLnTx/>
              <a:uFillTx/>
              <a:latin typeface="Arial" panose="020B0604020202020204" pitchFamily="34" charset="0"/>
              <a:ea typeface="Source Sans Pro" panose="020B0503030403020204" pitchFamily="34" charset="0"/>
              <a:cs typeface="Arial" panose="020B0604020202020204" pitchFamily="34" charset="0"/>
            </a:endParaRPr>
          </a:p>
        </p:txBody>
      </p:sp>
      <p:sp>
        <p:nvSpPr>
          <p:cNvPr id="3" name="Text Placeholder 8">
            <a:extLst>
              <a:ext uri="{FF2B5EF4-FFF2-40B4-BE49-F238E27FC236}">
                <a16:creationId xmlns:a16="http://schemas.microsoft.com/office/drawing/2014/main" id="{123ABA56-B28D-88F3-E211-59098326C279}"/>
              </a:ext>
            </a:extLst>
          </p:cNvPr>
          <p:cNvSpPr txBox="1">
            <a:spLocks/>
          </p:cNvSpPr>
          <p:nvPr/>
        </p:nvSpPr>
        <p:spPr>
          <a:xfrm>
            <a:off x="87002" y="1315199"/>
            <a:ext cx="3846097" cy="4000618"/>
          </a:xfrm>
          <a:prstGeom prst="roundRect">
            <a:avLst/>
          </a:prstGeom>
          <a:solidFill>
            <a:srgbClr val="D1F1FB">
              <a:alpha val="90980"/>
            </a:srgbClr>
          </a:solidFill>
        </p:spPr>
        <p:txBody>
          <a:bodyPr vert="horz" lIns="360000" tIns="45720" rIns="90000" bIns="45720" numCol="1" spcCol="36000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3"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AU" sz="2400" b="1" i="0" u="none" strike="noStrike" kern="1200" cap="none" spc="0" normalizeH="0" baseline="0" noProof="0" err="1">
                <a:ln>
                  <a:noFill/>
                </a:ln>
                <a:solidFill>
                  <a:prstClr val="black"/>
                </a:solidFill>
                <a:effectLst/>
                <a:uLnTx/>
                <a:uFillTx/>
                <a:latin typeface="Calibri" panose="020F0502020204030204"/>
                <a:ea typeface="+mn-ea"/>
                <a:cs typeface="+mn-cs"/>
              </a:rPr>
              <a:t>Re:cite</a:t>
            </a:r>
            <a:r>
              <a:rPr kumimoji="0" lang="en-AU" sz="2400" b="1" i="0" u="none" strike="noStrike" kern="1200" cap="none" spc="0" normalizeH="0" baseline="0" noProof="0">
                <a:ln>
                  <a:noFill/>
                </a:ln>
                <a:solidFill>
                  <a:prstClr val="black"/>
                </a:solidFill>
                <a:effectLst/>
                <a:uLnTx/>
                <a:uFillTx/>
                <a:latin typeface="Calibri" panose="020F0502020204030204"/>
                <a:ea typeface="+mn-ea"/>
                <a:cs typeface="+mn-cs"/>
              </a:rPr>
              <a:t> - referencing</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2400" b="1" i="0" u="none" strike="noStrike" kern="1200" cap="none" spc="0" normalizeH="0" baseline="0" noProof="0">
                <a:ln>
                  <a:noFill/>
                </a:ln>
                <a:solidFill>
                  <a:prstClr val="black"/>
                </a:solidFill>
                <a:effectLst/>
                <a:uLnTx/>
                <a:uFillTx/>
                <a:latin typeface="Calibri" panose="020F0502020204030204"/>
                <a:ea typeface="+mn-ea"/>
                <a:cs typeface="+mn-cs"/>
              </a:rPr>
              <a:t>Library guides</a:t>
            </a:r>
            <a:br>
              <a:rPr kumimoji="0" lang="en-AU" sz="24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AU" sz="2400" b="1" i="0" u="none" strike="noStrike" kern="1200" cap="none" spc="0" normalizeH="0" baseline="0" noProof="0">
                <a:ln>
                  <a:noFill/>
                </a:ln>
                <a:solidFill>
                  <a:prstClr val="black"/>
                </a:solidFill>
                <a:effectLst/>
                <a:uLnTx/>
                <a:uFillTx/>
                <a:latin typeface="Calibri" panose="020F0502020204030204"/>
                <a:ea typeface="+mn-ea"/>
                <a:cs typeface="+mn-cs"/>
              </a:rPr>
              <a:t>Full text resources</a:t>
            </a:r>
            <a: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t> </a:t>
            </a:r>
            <a:b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t>books, journal articles, videos &amp; more…</a:t>
            </a:r>
            <a:b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14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AU" sz="1800" b="1" i="1" u="none" strike="noStrike" kern="1200" cap="none" spc="0" normalizeH="0" baseline="0" noProof="0">
                <a:ln>
                  <a:noFill/>
                </a:ln>
                <a:solidFill>
                  <a:srgbClr val="ED7D31"/>
                </a:solidFill>
                <a:effectLst/>
                <a:uLnTx/>
                <a:uFillTx/>
                <a:latin typeface="Calibri" panose="020F0502020204030204"/>
                <a:ea typeface="+mn-ea"/>
                <a:cs typeface="+mn-cs"/>
              </a:rPr>
              <a:t>Available: </a:t>
            </a: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24 hours</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 Placeholder 8">
            <a:extLst>
              <a:ext uri="{FF2B5EF4-FFF2-40B4-BE49-F238E27FC236}">
                <a16:creationId xmlns:a16="http://schemas.microsoft.com/office/drawing/2014/main" id="{D051624A-E5CA-EDCA-4667-1631612E1668}"/>
              </a:ext>
            </a:extLst>
          </p:cNvPr>
          <p:cNvSpPr txBox="1">
            <a:spLocks/>
          </p:cNvSpPr>
          <p:nvPr/>
        </p:nvSpPr>
        <p:spPr>
          <a:xfrm>
            <a:off x="4212020" y="2132521"/>
            <a:ext cx="3836208" cy="3738889"/>
          </a:xfrm>
          <a:prstGeom prst="roundRect">
            <a:avLst/>
          </a:prstGeom>
          <a:solidFill>
            <a:srgbClr val="A3E4F7">
              <a:alpha val="93333"/>
            </a:srgbClr>
          </a:solidFill>
        </p:spPr>
        <p:txBody>
          <a:bodyPr vert="horz" wrap="square" lIns="0" tIns="45720" rIns="0" bIns="45720" numCol="1" spcCol="36000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432000" marR="0" lvl="2"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kumimoji="0" lang="en-AU"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32000" marR="0" lvl="2"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kumimoji="0" lang="en-AU"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32000" marR="0" lvl="2" indent="0" algn="l" defTabSz="914400" rtl="0" eaLnBrk="1" fontAlgn="auto" latinLnBrk="0" hangingPunct="1">
              <a:lnSpc>
                <a:spcPct val="100000"/>
              </a:lnSpc>
              <a:spcBef>
                <a:spcPts val="1800"/>
              </a:spcBef>
              <a:spcAft>
                <a:spcPts val="0"/>
              </a:spcAft>
              <a:buClrTx/>
              <a:buSzTx/>
              <a:buFont typeface="Calibri" panose="020F0502020204030204" pitchFamily="34" charset="0"/>
              <a:buNone/>
              <a:tabLst/>
              <a:defRPr/>
            </a:pPr>
            <a:r>
              <a:rPr kumimoji="0" lang="en-AU" sz="2400" b="1" i="0" u="none" strike="noStrike" kern="1200" cap="none" spc="0" normalizeH="0" baseline="0" noProof="0">
                <a:ln>
                  <a:noFill/>
                </a:ln>
                <a:solidFill>
                  <a:prstClr val="black"/>
                </a:solidFill>
                <a:effectLst/>
                <a:uLnTx/>
                <a:uFillTx/>
                <a:latin typeface="Calibri" panose="020F0502020204030204"/>
                <a:ea typeface="+mn-ea"/>
                <a:cs typeface="+mn-cs"/>
              </a:rPr>
              <a:t>Chat</a:t>
            </a:r>
            <a:br>
              <a:rPr kumimoji="0" lang="en-AU" sz="24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AU" sz="2400" b="1" i="0" u="none" strike="noStrike" kern="1200" cap="none" spc="0" normalizeH="0" baseline="0" noProof="0">
                <a:ln>
                  <a:noFill/>
                </a:ln>
                <a:solidFill>
                  <a:prstClr val="black"/>
                </a:solidFill>
                <a:effectLst/>
                <a:uLnTx/>
                <a:uFillTx/>
                <a:latin typeface="Calibri" panose="020F0502020204030204"/>
                <a:ea typeface="+mn-ea"/>
                <a:cs typeface="+mn-cs"/>
              </a:rPr>
              <a:t>Information desks</a:t>
            </a:r>
          </a:p>
          <a:p>
            <a:pPr marL="432000" marR="0" lvl="2" indent="0" algn="l" defTabSz="914400" rtl="0" eaLnBrk="1" fontAlgn="auto" latinLnBrk="0" hangingPunct="1">
              <a:lnSpc>
                <a:spcPct val="100000"/>
              </a:lnSpc>
              <a:spcBef>
                <a:spcPts val="1200"/>
              </a:spcBef>
              <a:spcAft>
                <a:spcPts val="0"/>
              </a:spcAft>
              <a:buClrTx/>
              <a:buSzTx/>
              <a:buFont typeface="Calibri" panose="020F0502020204030204" pitchFamily="34" charset="0"/>
              <a:buNone/>
              <a:tabLst/>
              <a:defRPr/>
            </a:pPr>
            <a:br>
              <a:rPr kumimoji="0" lang="en-AU" sz="20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20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20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AU" sz="20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AU" sz="2000" b="1" i="1" u="none" strike="noStrike" kern="1200" cap="none" spc="0" normalizeH="0" baseline="0" noProof="0">
                <a:ln>
                  <a:noFill/>
                </a:ln>
                <a:solidFill>
                  <a:srgbClr val="ED7D31"/>
                </a:solidFill>
                <a:effectLst/>
                <a:uLnTx/>
                <a:uFillTx/>
                <a:latin typeface="Calibri" panose="020F0502020204030204"/>
                <a:ea typeface="+mn-ea"/>
                <a:cs typeface="+mn-cs"/>
              </a:rPr>
              <a:t>Available: </a:t>
            </a:r>
            <a:r>
              <a:rPr kumimoji="0" lang="en-AU" sz="1600" b="0" i="0" u="none" strike="noStrike" kern="1200" cap="none" spc="0" normalizeH="0" baseline="0" noProof="0">
                <a:ln>
                  <a:noFill/>
                </a:ln>
                <a:solidFill>
                  <a:prstClr val="black"/>
                </a:solidFill>
                <a:effectLst/>
                <a:uLnTx/>
                <a:uFillTx/>
                <a:latin typeface="Calibri" panose="020F0502020204030204"/>
                <a:ea typeface="+mn-ea"/>
                <a:cs typeface="+mn-cs"/>
              </a:rPr>
              <a:t>library opening hours</a:t>
            </a:r>
          </a:p>
        </p:txBody>
      </p:sp>
      <p:sp>
        <p:nvSpPr>
          <p:cNvPr id="5" name="Text Placeholder 8">
            <a:extLst>
              <a:ext uri="{FF2B5EF4-FFF2-40B4-BE49-F238E27FC236}">
                <a16:creationId xmlns:a16="http://schemas.microsoft.com/office/drawing/2014/main" id="{76DDFBD9-8EA9-9870-19EC-5C033DFF3857}"/>
              </a:ext>
            </a:extLst>
          </p:cNvPr>
          <p:cNvSpPr txBox="1">
            <a:spLocks/>
          </p:cNvSpPr>
          <p:nvPr/>
        </p:nvSpPr>
        <p:spPr>
          <a:xfrm>
            <a:off x="8315042" y="3116691"/>
            <a:ext cx="3836209" cy="3457364"/>
          </a:xfrm>
          <a:prstGeom prst="roundRect">
            <a:avLst/>
          </a:prstGeom>
          <a:solidFill>
            <a:srgbClr val="46C8F0">
              <a:alpha val="92000"/>
            </a:srgbClr>
          </a:solidFill>
        </p:spPr>
        <p:txBody>
          <a:bodyPr vert="horz" lIns="360000" tIns="45720" rIns="0" bIns="45720" numCol="1" spcCol="36000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300"/>
              </a:spcAft>
              <a:buClrTx/>
              <a:buSzTx/>
              <a:buFont typeface="Arial" panose="020B0604020202020204" pitchFamily="34" charset="0"/>
              <a:buNone/>
              <a:tabLst/>
              <a:defRPr/>
            </a:pPr>
            <a:endPar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1300"/>
              </a:spcAft>
              <a:buClrTx/>
              <a:buSzTx/>
              <a:buFont typeface="Arial" panose="020B0604020202020204" pitchFamily="34" charset="0"/>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MDHS library Drop-ins</a:t>
            </a:r>
            <a:b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AU" sz="2000" b="1" i="0" u="none" strike="noStrike" kern="1200" cap="none" spc="0" normalizeH="0" baseline="0" noProof="0" dirty="0">
                <a:ln>
                  <a:noFill/>
                </a:ln>
                <a:solidFill>
                  <a:prstClr val="black"/>
                </a:solidFill>
                <a:effectLst/>
                <a:uLnTx/>
                <a:uFillTx/>
                <a:latin typeface="Calibri" panose="020F0502020204030204"/>
                <a:ea typeface="+mn-ea"/>
                <a:cs typeface="+mn-cs"/>
              </a:rPr>
              <a:t>Consults (research projects)</a:t>
            </a:r>
            <a:br>
              <a:rPr kumimoji="0" lang="en-AU" sz="2000" b="1"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AU" sz="20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AU"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br>
              <a:rPr kumimoji="0" lang="en-AU" sz="2000" b="1" i="1" u="none" strike="noStrike" kern="1200" cap="none" spc="0" normalizeH="0" baseline="0" noProof="0" dirty="0">
                <a:ln>
                  <a:noFill/>
                </a:ln>
                <a:solidFill>
                  <a:srgbClr val="ED7D31"/>
                </a:solidFill>
                <a:effectLst/>
                <a:uLnTx/>
                <a:uFillTx/>
                <a:latin typeface="Calibri" panose="020F0502020204030204"/>
                <a:ea typeface="+mn-ea"/>
                <a:cs typeface="+mn-cs"/>
              </a:rPr>
            </a:br>
            <a:r>
              <a:rPr kumimoji="0" lang="en-AU" sz="2000" b="1" i="1" u="none" strike="noStrike" kern="1200" cap="none" spc="0" normalizeH="0" baseline="0" noProof="0" dirty="0">
                <a:ln>
                  <a:noFill/>
                </a:ln>
                <a:solidFill>
                  <a:srgbClr val="ED7D31"/>
                </a:solidFill>
                <a:effectLst/>
                <a:uLnTx/>
                <a:uFillTx/>
                <a:latin typeface="Calibri" panose="020F0502020204030204"/>
                <a:ea typeface="+mn-ea"/>
                <a:cs typeface="+mn-cs"/>
              </a:rPr>
              <a:t>Available: </a:t>
            </a:r>
            <a:r>
              <a:rPr lang="en-AU" dirty="0">
                <a:solidFill>
                  <a:prstClr val="black"/>
                </a:solidFill>
                <a:latin typeface="Calibri" panose="020F0502020204030204"/>
              </a:rPr>
              <a:t>Thurs</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 12-1pm</a:t>
            </a:r>
          </a:p>
        </p:txBody>
      </p:sp>
      <p:sp>
        <p:nvSpPr>
          <p:cNvPr id="6" name="Rectangle 5">
            <a:extLst>
              <a:ext uri="{FF2B5EF4-FFF2-40B4-BE49-F238E27FC236}">
                <a16:creationId xmlns:a16="http://schemas.microsoft.com/office/drawing/2014/main" id="{891FD899-E38E-0215-6C77-F3EFD6618DD2}"/>
              </a:ext>
            </a:extLst>
          </p:cNvPr>
          <p:cNvSpPr/>
          <p:nvPr/>
        </p:nvSpPr>
        <p:spPr>
          <a:xfrm>
            <a:off x="61810" y="1418927"/>
            <a:ext cx="3871289" cy="734035"/>
          </a:xfrm>
          <a:prstGeom prst="rect">
            <a:avLst/>
          </a:prstGeom>
          <a:solidFill>
            <a:srgbClr val="000F46">
              <a:alpha val="78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300"/>
              </a:spcAft>
              <a:buClrTx/>
              <a:buSzTx/>
              <a:buFontTx/>
              <a:buNone/>
              <a:tabLst/>
              <a:defRPr/>
            </a:pPr>
            <a:r>
              <a:rPr kumimoji="0" lang="en-AU" sz="3200" b="1" i="0" u="none" strike="noStrike" kern="1200" cap="none" spc="0" normalizeH="0" baseline="0" noProof="0">
                <a:ln>
                  <a:noFill/>
                </a:ln>
                <a:solidFill>
                  <a:prstClr val="white"/>
                </a:solidFill>
                <a:effectLst/>
                <a:uLnTx/>
                <a:uFillTx/>
                <a:latin typeface="Lato Black" panose="020F0A02020204030203" pitchFamily="34" charset="0"/>
                <a:ea typeface="+mn-ea"/>
                <a:cs typeface="+mn-cs"/>
              </a:rPr>
              <a:t>Online Resources</a:t>
            </a:r>
          </a:p>
        </p:txBody>
      </p:sp>
      <p:sp>
        <p:nvSpPr>
          <p:cNvPr id="9" name="Rectangle 8">
            <a:extLst>
              <a:ext uri="{FF2B5EF4-FFF2-40B4-BE49-F238E27FC236}">
                <a16:creationId xmlns:a16="http://schemas.microsoft.com/office/drawing/2014/main" id="{5F3EBC32-8620-8D68-719A-B06CF9E6A13D}"/>
              </a:ext>
            </a:extLst>
          </p:cNvPr>
          <p:cNvSpPr/>
          <p:nvPr/>
        </p:nvSpPr>
        <p:spPr>
          <a:xfrm>
            <a:off x="8290003" y="3244917"/>
            <a:ext cx="3862144" cy="736845"/>
          </a:xfrm>
          <a:prstGeom prst="rect">
            <a:avLst/>
          </a:prstGeom>
          <a:solidFill>
            <a:srgbClr val="000F46">
              <a:alpha val="78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300"/>
              </a:spcAft>
              <a:buClrTx/>
              <a:buSzTx/>
              <a:buFontTx/>
              <a:buNone/>
              <a:tabLst/>
              <a:defRPr/>
            </a:pPr>
            <a:r>
              <a:rPr kumimoji="0" lang="en-AU" sz="3200" b="1" i="0" u="none" strike="noStrike" kern="1200" cap="none" spc="0" normalizeH="0" baseline="0" noProof="0">
                <a:ln>
                  <a:noFill/>
                </a:ln>
                <a:solidFill>
                  <a:prstClr val="white"/>
                </a:solidFill>
                <a:effectLst/>
                <a:uLnTx/>
                <a:uFillTx/>
                <a:latin typeface="Lato Black" panose="020F0A02020204030203" pitchFamily="34" charset="0"/>
                <a:ea typeface="+mn-ea"/>
                <a:cs typeface="+mn-cs"/>
              </a:rPr>
              <a:t>Research question</a:t>
            </a:r>
          </a:p>
        </p:txBody>
      </p:sp>
      <p:pic>
        <p:nvPicPr>
          <p:cNvPr id="15" name="Graphic 43" descr="Chat">
            <a:extLst>
              <a:ext uri="{FF2B5EF4-FFF2-40B4-BE49-F238E27FC236}">
                <a16:creationId xmlns:a16="http://schemas.microsoft.com/office/drawing/2014/main" id="{C838A4A4-B778-072F-2E96-E1F0B28455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3678" y="3870423"/>
            <a:ext cx="1445394" cy="1445394"/>
          </a:xfrm>
          <a:prstGeom prst="rect">
            <a:avLst/>
          </a:prstGeom>
        </p:spPr>
      </p:pic>
      <p:sp>
        <p:nvSpPr>
          <p:cNvPr id="8" name="Rectangle 7">
            <a:extLst>
              <a:ext uri="{FF2B5EF4-FFF2-40B4-BE49-F238E27FC236}">
                <a16:creationId xmlns:a16="http://schemas.microsoft.com/office/drawing/2014/main" id="{7FE85426-2FB5-4E40-5412-0DB5283610A5}"/>
              </a:ext>
            </a:extLst>
          </p:cNvPr>
          <p:cNvSpPr/>
          <p:nvPr/>
        </p:nvSpPr>
        <p:spPr>
          <a:xfrm>
            <a:off x="4174874" y="2382655"/>
            <a:ext cx="4025754" cy="734036"/>
          </a:xfrm>
          <a:prstGeom prst="rect">
            <a:avLst/>
          </a:prstGeom>
          <a:solidFill>
            <a:srgbClr val="000F46">
              <a:alpha val="78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300"/>
              </a:spcAft>
              <a:buClrTx/>
              <a:buSzTx/>
              <a:buFontTx/>
              <a:buNone/>
              <a:tabLst/>
              <a:defRPr/>
            </a:pPr>
            <a:r>
              <a:rPr kumimoji="0" lang="en-AU" sz="3200" b="1" i="0" u="none" strike="noStrike" kern="1200" cap="none" spc="0" normalizeH="0" baseline="0" noProof="0">
                <a:ln>
                  <a:noFill/>
                </a:ln>
                <a:solidFill>
                  <a:prstClr val="white"/>
                </a:solidFill>
                <a:effectLst/>
                <a:uLnTx/>
                <a:uFillTx/>
                <a:latin typeface="Lato Black" panose="020F0A02020204030203" pitchFamily="34" charset="0"/>
                <a:ea typeface="+mn-ea"/>
                <a:cs typeface="+mn-cs"/>
              </a:rPr>
              <a:t>Quick question</a:t>
            </a:r>
          </a:p>
        </p:txBody>
      </p:sp>
      <p:pic>
        <p:nvPicPr>
          <p:cNvPr id="16" name="Picture 15" descr="A blue computer with a black background&#10;&#10;Description automatically generated">
            <a:extLst>
              <a:ext uri="{FF2B5EF4-FFF2-40B4-BE49-F238E27FC236}">
                <a16:creationId xmlns:a16="http://schemas.microsoft.com/office/drawing/2014/main" id="{53DF5B66-27CF-0B1F-D4E0-A70C5710B3D5}"/>
              </a:ext>
            </a:extLst>
          </p:cNvPr>
          <p:cNvPicPr>
            <a:picLocks noChangeAspect="1"/>
          </p:cNvPicPr>
          <p:nvPr/>
        </p:nvPicPr>
        <p:blipFill>
          <a:blip r:embed="rId5"/>
          <a:stretch>
            <a:fillRect/>
          </a:stretch>
        </p:blipFill>
        <p:spPr>
          <a:xfrm>
            <a:off x="1097792" y="3677922"/>
            <a:ext cx="1105833" cy="1105833"/>
          </a:xfrm>
          <a:prstGeom prst="rect">
            <a:avLst/>
          </a:prstGeom>
        </p:spPr>
      </p:pic>
      <p:pic>
        <p:nvPicPr>
          <p:cNvPr id="18" name="Picture 17" descr="A blue cell phone with a black background&#10;&#10;Description automatically generated">
            <a:extLst>
              <a:ext uri="{FF2B5EF4-FFF2-40B4-BE49-F238E27FC236}">
                <a16:creationId xmlns:a16="http://schemas.microsoft.com/office/drawing/2014/main" id="{B242A1B0-7781-5F60-0F72-703AF2C9F7A9}"/>
              </a:ext>
            </a:extLst>
          </p:cNvPr>
          <p:cNvPicPr>
            <a:picLocks noChangeAspect="1"/>
          </p:cNvPicPr>
          <p:nvPr/>
        </p:nvPicPr>
        <p:blipFill>
          <a:blip r:embed="rId6"/>
          <a:stretch>
            <a:fillRect/>
          </a:stretch>
        </p:blipFill>
        <p:spPr>
          <a:xfrm>
            <a:off x="2114878" y="4060916"/>
            <a:ext cx="743824" cy="743824"/>
          </a:xfrm>
          <a:prstGeom prst="rect">
            <a:avLst/>
          </a:prstGeom>
        </p:spPr>
      </p:pic>
      <p:pic>
        <p:nvPicPr>
          <p:cNvPr id="24" name="Picture 23">
            <a:extLst>
              <a:ext uri="{FF2B5EF4-FFF2-40B4-BE49-F238E27FC236}">
                <a16:creationId xmlns:a16="http://schemas.microsoft.com/office/drawing/2014/main" id="{B37F1EE4-6E7E-58B1-C88B-6FA3461A1F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59616" y="4603129"/>
            <a:ext cx="947059" cy="1349559"/>
          </a:xfrm>
          <a:prstGeom prst="rect">
            <a:avLst/>
          </a:prstGeom>
        </p:spPr>
      </p:pic>
    </p:spTree>
    <p:extLst>
      <p:ext uri="{BB962C8B-B14F-4D97-AF65-F5344CB8AC3E}">
        <p14:creationId xmlns:p14="http://schemas.microsoft.com/office/powerpoint/2010/main" val="319859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CC84AC8-927D-F5C6-11AE-0D5F95D85C24}"/>
              </a:ext>
            </a:extLst>
          </p:cNvPr>
          <p:cNvSpPr/>
          <p:nvPr/>
        </p:nvSpPr>
        <p:spPr>
          <a:xfrm>
            <a:off x="4264329" y="222385"/>
            <a:ext cx="4760621" cy="1000623"/>
          </a:xfrm>
          <a:prstGeom prst="round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lIns="360000" tIns="180000" rIns="360000" bIns="39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0160">
                  <a:noFill/>
                  <a:prstDash val="solid"/>
                </a:ln>
                <a:solidFill>
                  <a:srgbClr val="000F46"/>
                </a:solidFill>
                <a:effectLst/>
                <a:uLnTx/>
                <a:uFillTx/>
                <a:latin typeface="Arial" panose="020B0604020202020204" pitchFamily="34" charset="0"/>
                <a:ea typeface="Source Sans Pro" panose="020B0503030403020204" pitchFamily="34" charset="0"/>
                <a:cs typeface="Arial" panose="020B0604020202020204" pitchFamily="34" charset="0"/>
              </a:rPr>
              <a:t>Library chat</a:t>
            </a:r>
          </a:p>
        </p:txBody>
      </p:sp>
      <p:pic>
        <p:nvPicPr>
          <p:cNvPr id="6" name="Graphic 43" descr="Chat">
            <a:extLst>
              <a:ext uri="{FF2B5EF4-FFF2-40B4-BE49-F238E27FC236}">
                <a16:creationId xmlns:a16="http://schemas.microsoft.com/office/drawing/2014/main" id="{CF85BF3B-B9A6-23FF-4F5B-773F8A72446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74711" y="-120934"/>
            <a:ext cx="1445394" cy="1445394"/>
          </a:xfrm>
          <a:prstGeom prst="rect">
            <a:avLst/>
          </a:prstGeom>
        </p:spPr>
      </p:pic>
      <p:pic>
        <p:nvPicPr>
          <p:cNvPr id="20" name="Picture 19">
            <a:extLst>
              <a:ext uri="{FF2B5EF4-FFF2-40B4-BE49-F238E27FC236}">
                <a16:creationId xmlns:a16="http://schemas.microsoft.com/office/drawing/2014/main" id="{5E36AFED-AF9C-B50D-0630-5A1D54DD6E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192" r="6106"/>
          <a:stretch/>
        </p:blipFill>
        <p:spPr>
          <a:xfrm>
            <a:off x="5582275" y="2947072"/>
            <a:ext cx="6469380" cy="3703337"/>
          </a:xfrm>
          <a:prstGeom prst="rect">
            <a:avLst/>
          </a:prstGeom>
          <a:ln w="38100">
            <a:solidFill>
              <a:srgbClr val="ED7D31"/>
            </a:solidFill>
          </a:ln>
        </p:spPr>
      </p:pic>
      <p:sp>
        <p:nvSpPr>
          <p:cNvPr id="21" name="Arrow: Down 20">
            <a:extLst>
              <a:ext uri="{FF2B5EF4-FFF2-40B4-BE49-F238E27FC236}">
                <a16:creationId xmlns:a16="http://schemas.microsoft.com/office/drawing/2014/main" id="{A4A8B9B5-A763-A325-BB36-9993970FCA80}"/>
              </a:ext>
            </a:extLst>
          </p:cNvPr>
          <p:cNvSpPr/>
          <p:nvPr/>
        </p:nvSpPr>
        <p:spPr>
          <a:xfrm rot="16200000">
            <a:off x="4827194" y="4336722"/>
            <a:ext cx="215661" cy="747623"/>
          </a:xfrm>
          <a:prstGeom prst="down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2" name="Rounded Rectangle 8">
            <a:extLst>
              <a:ext uri="{FF2B5EF4-FFF2-40B4-BE49-F238E27FC236}">
                <a16:creationId xmlns:a16="http://schemas.microsoft.com/office/drawing/2014/main" id="{18C4B577-9883-E52A-E423-C5EA06043B6A}"/>
              </a:ext>
            </a:extLst>
          </p:cNvPr>
          <p:cNvSpPr/>
          <p:nvPr/>
        </p:nvSpPr>
        <p:spPr>
          <a:xfrm>
            <a:off x="5308836" y="4501250"/>
            <a:ext cx="1312944" cy="457200"/>
          </a:xfrm>
          <a:prstGeom prst="roundRect">
            <a:avLst/>
          </a:prstGeom>
          <a:solidFill>
            <a:srgbClr val="ED7D31">
              <a:alpha val="18000"/>
            </a:srgbClr>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2EF91A2-F2B6-9503-4708-568A3B2DFC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345" y="1324460"/>
            <a:ext cx="5086144" cy="3069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969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DE3D4-6472-E371-A70C-89F0DEC2DC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192" r="6106"/>
          <a:stretch/>
        </p:blipFill>
        <p:spPr>
          <a:xfrm>
            <a:off x="5582275" y="3154663"/>
            <a:ext cx="6469380" cy="3703337"/>
          </a:xfrm>
          <a:prstGeom prst="rect">
            <a:avLst/>
          </a:prstGeom>
          <a:ln w="38100">
            <a:solidFill>
              <a:srgbClr val="ED7D31"/>
            </a:solidFill>
          </a:ln>
        </p:spPr>
      </p:pic>
      <p:sp>
        <p:nvSpPr>
          <p:cNvPr id="8" name="Content Placeholder 2"/>
          <p:cNvSpPr txBox="1">
            <a:spLocks/>
          </p:cNvSpPr>
          <p:nvPr/>
        </p:nvSpPr>
        <p:spPr>
          <a:xfrm>
            <a:off x="1825870" y="3721894"/>
            <a:ext cx="5532108" cy="24249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D199BC1-FE3B-D746-B510-BC163B4F1884}"/>
              </a:ext>
            </a:extLst>
          </p:cNvPr>
          <p:cNvSpPr/>
          <p:nvPr/>
        </p:nvSpPr>
        <p:spPr>
          <a:xfrm>
            <a:off x="2667000" y="1108455"/>
            <a:ext cx="6477000" cy="14618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5A1FCF3-EBDC-D94F-A6EA-8C1902635405}"/>
              </a:ext>
            </a:extLst>
          </p:cNvPr>
          <p:cNvSpPr/>
          <p:nvPr/>
        </p:nvSpPr>
        <p:spPr>
          <a:xfrm>
            <a:off x="8173565" y="1146026"/>
            <a:ext cx="3145276" cy="1554272"/>
          </a:xfrm>
          <a:prstGeom prst="rect">
            <a:avLst/>
          </a:prstGeom>
          <a:solidFill>
            <a:schemeClr val="bg1"/>
          </a:solidFill>
          <a:ln w="41275">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00F46"/>
                </a:solidFill>
                <a:effectLst/>
                <a:uLnTx/>
                <a:uFillTx/>
                <a:latin typeface="Calibri" panose="020F0502020204030204"/>
                <a:ea typeface="+mn-ea"/>
                <a:cs typeface="+mn-cs"/>
              </a:rPr>
              <a:t>Student IT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500" b="1" i="0" u="none" strike="noStrike" kern="1200" cap="none" spc="0" normalizeH="0" baseline="0" noProof="0">
              <a:ln>
                <a:noFill/>
              </a:ln>
              <a:solidFill>
                <a:srgbClr val="000F46"/>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F46"/>
                </a:solidFill>
                <a:effectLst/>
                <a:uLnTx/>
                <a:uFillTx/>
                <a:latin typeface="Calibri" panose="020F0502020204030204"/>
                <a:ea typeface="+mn-ea"/>
                <a:cs typeface="+mn-cs"/>
              </a:rPr>
              <a:t>Okta authentication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F46"/>
                </a:solidFill>
                <a:effectLst/>
                <a:uLnTx/>
                <a:uFillTx/>
                <a:latin typeface="Calibri" panose="020F0502020204030204"/>
                <a:ea typeface="+mn-ea"/>
                <a:cs typeface="+mn-cs"/>
              </a:rPr>
              <a:t>Wireless set up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F46"/>
                </a:solidFill>
                <a:effectLst/>
                <a:uLnTx/>
                <a:uFillTx/>
                <a:latin typeface="Calibri" panose="020F0502020204030204"/>
                <a:ea typeface="+mn-ea"/>
                <a:cs typeface="+mn-cs"/>
              </a:rPr>
              <a:t>VPN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F46"/>
                </a:solidFill>
                <a:effectLst/>
                <a:uLnTx/>
                <a:uFillTx/>
                <a:latin typeface="Calibri" panose="020F0502020204030204"/>
                <a:ea typeface="+mn-ea"/>
                <a:cs typeface="+mn-cs"/>
              </a:rPr>
              <a:t>Software and support</a:t>
            </a:r>
          </a:p>
        </p:txBody>
      </p:sp>
      <p:sp>
        <p:nvSpPr>
          <p:cNvPr id="2" name="Rectangle: Rounded Corners 1">
            <a:extLst>
              <a:ext uri="{FF2B5EF4-FFF2-40B4-BE49-F238E27FC236}">
                <a16:creationId xmlns:a16="http://schemas.microsoft.com/office/drawing/2014/main" id="{0F015613-50C0-E717-7784-68F164656B4E}"/>
              </a:ext>
            </a:extLst>
          </p:cNvPr>
          <p:cNvSpPr/>
          <p:nvPr/>
        </p:nvSpPr>
        <p:spPr>
          <a:xfrm>
            <a:off x="2064797" y="0"/>
            <a:ext cx="8290560" cy="1098335"/>
          </a:xfrm>
          <a:prstGeom prst="round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lIns="360000" tIns="180000" rIns="360000" bIns="39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0F46"/>
                </a:solidFill>
                <a:effectLst/>
                <a:uLnTx/>
                <a:uFillTx/>
                <a:latin typeface="Arial" panose="020B0604020202020204" pitchFamily="34" charset="0"/>
                <a:ea typeface="+mn-ea"/>
                <a:cs typeface="Arial" panose="020B0604020202020204" pitchFamily="34" charset="0"/>
              </a:rPr>
              <a:t>Student IT</a:t>
            </a:r>
          </a:p>
        </p:txBody>
      </p:sp>
      <p:pic>
        <p:nvPicPr>
          <p:cNvPr id="18" name="Picture 17">
            <a:extLst>
              <a:ext uri="{FF2B5EF4-FFF2-40B4-BE49-F238E27FC236}">
                <a16:creationId xmlns:a16="http://schemas.microsoft.com/office/drawing/2014/main" id="{5EBF108D-508A-E8C9-99CD-C646E6C537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4178" y="1141734"/>
            <a:ext cx="6572051" cy="4481826"/>
          </a:xfrm>
          <a:prstGeom prst="rect">
            <a:avLst/>
          </a:prstGeom>
          <a:ln>
            <a:noFill/>
          </a:ln>
          <a:effectLst>
            <a:outerShdw blurRad="292100" dist="139700" dir="2700000" algn="tl" rotWithShape="0">
              <a:srgbClr val="333333">
                <a:alpha val="65000"/>
              </a:srgbClr>
            </a:outerShdw>
          </a:effectLst>
        </p:spPr>
      </p:pic>
      <p:sp>
        <p:nvSpPr>
          <p:cNvPr id="21" name="Arrow: Down 20">
            <a:extLst>
              <a:ext uri="{FF2B5EF4-FFF2-40B4-BE49-F238E27FC236}">
                <a16:creationId xmlns:a16="http://schemas.microsoft.com/office/drawing/2014/main" id="{0950B278-0DC3-4C13-EDF2-D4DF6AA1B251}"/>
              </a:ext>
            </a:extLst>
          </p:cNvPr>
          <p:cNvSpPr/>
          <p:nvPr/>
        </p:nvSpPr>
        <p:spPr>
          <a:xfrm rot="16200000">
            <a:off x="4957886" y="5708558"/>
            <a:ext cx="215661" cy="747623"/>
          </a:xfrm>
          <a:prstGeom prst="down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2" name="Rounded Rectangle 8">
            <a:extLst>
              <a:ext uri="{FF2B5EF4-FFF2-40B4-BE49-F238E27FC236}">
                <a16:creationId xmlns:a16="http://schemas.microsoft.com/office/drawing/2014/main" id="{11E4C3AD-E427-36F3-4AC2-CA76499FFA88}"/>
              </a:ext>
            </a:extLst>
          </p:cNvPr>
          <p:cNvSpPr/>
          <p:nvPr/>
        </p:nvSpPr>
        <p:spPr>
          <a:xfrm>
            <a:off x="5439528" y="5841266"/>
            <a:ext cx="1312944" cy="457200"/>
          </a:xfrm>
          <a:prstGeom prst="roundRect">
            <a:avLst/>
          </a:prstGeom>
          <a:solidFill>
            <a:srgbClr val="ED7D31">
              <a:alpha val="18000"/>
            </a:srgbClr>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6D0C661-5DBB-42E4-94FA-0D6804643E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57473" y="84128"/>
            <a:ext cx="1134432" cy="793131"/>
          </a:xfrm>
          <a:prstGeom prst="rect">
            <a:avLst/>
          </a:prstGeom>
        </p:spPr>
      </p:pic>
    </p:spTree>
    <p:extLst>
      <p:ext uri="{BB962C8B-B14F-4D97-AF65-F5344CB8AC3E}">
        <p14:creationId xmlns:p14="http://schemas.microsoft.com/office/powerpoint/2010/main" val="33812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794B2-83FE-3552-6653-7C01A78BA6E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BFFF4AD-CFF0-59FA-FDEC-1CBC17D281B9}"/>
              </a:ext>
            </a:extLst>
          </p:cNvPr>
          <p:cNvGrpSpPr/>
          <p:nvPr/>
        </p:nvGrpSpPr>
        <p:grpSpPr>
          <a:xfrm>
            <a:off x="675051" y="1304609"/>
            <a:ext cx="7481397" cy="2853196"/>
            <a:chOff x="1457211" y="1193801"/>
            <a:chExt cx="8771051" cy="3306762"/>
          </a:xfrm>
        </p:grpSpPr>
        <p:pic>
          <p:nvPicPr>
            <p:cNvPr id="3" name="Picture 2">
              <a:extLst>
                <a:ext uri="{FF2B5EF4-FFF2-40B4-BE49-F238E27FC236}">
                  <a16:creationId xmlns:a16="http://schemas.microsoft.com/office/drawing/2014/main" id="{239355C0-CDF0-0CD8-127E-3C25E42A838D}"/>
                </a:ext>
              </a:extLst>
            </p:cNvPr>
            <p:cNvPicPr>
              <a:picLocks noChangeAspect="1"/>
            </p:cNvPicPr>
            <p:nvPr/>
          </p:nvPicPr>
          <p:blipFill>
            <a:blip r:embed="rId3"/>
            <a:stretch>
              <a:fillRect/>
            </a:stretch>
          </p:blipFill>
          <p:spPr>
            <a:xfrm>
              <a:off x="1457211" y="1193801"/>
              <a:ext cx="8771051" cy="3306762"/>
            </a:xfrm>
            <a:prstGeom prst="rect">
              <a:avLst/>
            </a:prstGeom>
          </p:spPr>
        </p:pic>
        <p:sp>
          <p:nvSpPr>
            <p:cNvPr id="4" name="Rectangle 3">
              <a:extLst>
                <a:ext uri="{FF2B5EF4-FFF2-40B4-BE49-F238E27FC236}">
                  <a16:creationId xmlns:a16="http://schemas.microsoft.com/office/drawing/2014/main" id="{8DE9860B-CEB9-989D-BAA4-EEC3F4BF6CD8}"/>
                </a:ext>
              </a:extLst>
            </p:cNvPr>
            <p:cNvSpPr/>
            <p:nvPr/>
          </p:nvSpPr>
          <p:spPr>
            <a:xfrm>
              <a:off x="1625600" y="1524000"/>
              <a:ext cx="1574800" cy="546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AD8029B-D343-A6F3-A4C6-8B0E9AAF1889}"/>
                </a:ext>
              </a:extLst>
            </p:cNvPr>
            <p:cNvSpPr/>
            <p:nvPr/>
          </p:nvSpPr>
          <p:spPr>
            <a:xfrm>
              <a:off x="1625600" y="2070100"/>
              <a:ext cx="8115300" cy="2044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4A6DE88-9520-F274-146A-7ABCE7FBA55E}"/>
                </a:ext>
              </a:extLst>
            </p:cNvPr>
            <p:cNvPicPr>
              <a:picLocks noChangeAspect="1"/>
            </p:cNvPicPr>
            <p:nvPr/>
          </p:nvPicPr>
          <p:blipFill rotWithShape="1">
            <a:blip r:embed="rId3"/>
            <a:srcRect l="49413" t="64393" r="38799" b="30758"/>
            <a:stretch/>
          </p:blipFill>
          <p:spPr>
            <a:xfrm>
              <a:off x="1648460" y="1907301"/>
              <a:ext cx="1529080" cy="240665"/>
            </a:xfrm>
            <a:prstGeom prst="rect">
              <a:avLst/>
            </a:prstGeom>
          </p:spPr>
        </p:pic>
      </p:grpSp>
      <p:pic>
        <p:nvPicPr>
          <p:cNvPr id="10" name="Picture 9" descr="A screenshot of a computer&#10;&#10;Description automatically generated">
            <a:extLst>
              <a:ext uri="{FF2B5EF4-FFF2-40B4-BE49-F238E27FC236}">
                <a16:creationId xmlns:a16="http://schemas.microsoft.com/office/drawing/2014/main" id="{6C4F510D-38AB-62D8-66D0-4CD534F9952F}"/>
              </a:ext>
            </a:extLst>
          </p:cNvPr>
          <p:cNvPicPr>
            <a:picLocks noChangeAspect="1"/>
          </p:cNvPicPr>
          <p:nvPr/>
        </p:nvPicPr>
        <p:blipFill>
          <a:blip r:embed="rId4"/>
          <a:stretch>
            <a:fillRect/>
          </a:stretch>
        </p:blipFill>
        <p:spPr>
          <a:xfrm>
            <a:off x="7240079" y="3621023"/>
            <a:ext cx="4142803" cy="2569913"/>
          </a:xfrm>
          <a:prstGeom prst="rect">
            <a:avLst/>
          </a:prstGeom>
        </p:spPr>
      </p:pic>
      <p:sp>
        <p:nvSpPr>
          <p:cNvPr id="11" name="TextBox 10">
            <a:extLst>
              <a:ext uri="{FF2B5EF4-FFF2-40B4-BE49-F238E27FC236}">
                <a16:creationId xmlns:a16="http://schemas.microsoft.com/office/drawing/2014/main" id="{E7BC3E45-D705-AD44-FC26-C2EB7A9D74F2}"/>
              </a:ext>
            </a:extLst>
          </p:cNvPr>
          <p:cNvSpPr txBox="1"/>
          <p:nvPr/>
        </p:nvSpPr>
        <p:spPr>
          <a:xfrm>
            <a:off x="2875312" y="5919718"/>
            <a:ext cx="43647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Results page – Use the Access options to find full text pdf</a:t>
            </a:r>
          </a:p>
        </p:txBody>
      </p:sp>
      <p:cxnSp>
        <p:nvCxnSpPr>
          <p:cNvPr id="12" name="Straight Arrow Connector 11">
            <a:extLst>
              <a:ext uri="{FF2B5EF4-FFF2-40B4-BE49-F238E27FC236}">
                <a16:creationId xmlns:a16="http://schemas.microsoft.com/office/drawing/2014/main" id="{9897723D-0488-BB57-F4CD-4BAFD1B4C7FC}"/>
              </a:ext>
            </a:extLst>
          </p:cNvPr>
          <p:cNvCxnSpPr>
            <a:cxnSpLocks/>
          </p:cNvCxnSpPr>
          <p:nvPr/>
        </p:nvCxnSpPr>
        <p:spPr>
          <a:xfrm>
            <a:off x="6712205" y="5861434"/>
            <a:ext cx="57873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5EB1CF-CC27-9C7D-CD5D-E4957E007154}"/>
              </a:ext>
            </a:extLst>
          </p:cNvPr>
          <p:cNvSpPr txBox="1"/>
          <p:nvPr/>
        </p:nvSpPr>
        <p:spPr>
          <a:xfrm>
            <a:off x="8836904" y="1169886"/>
            <a:ext cx="25466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Look for a specific article or enter some search terms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(sign in with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UniMelb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credentials)</a:t>
            </a:r>
          </a:p>
        </p:txBody>
      </p:sp>
      <p:cxnSp>
        <p:nvCxnSpPr>
          <p:cNvPr id="14" name="Straight Arrow Connector 13">
            <a:extLst>
              <a:ext uri="{FF2B5EF4-FFF2-40B4-BE49-F238E27FC236}">
                <a16:creationId xmlns:a16="http://schemas.microsoft.com/office/drawing/2014/main" id="{213FA595-95CE-6831-CA6E-58CC1332AC0B}"/>
              </a:ext>
            </a:extLst>
          </p:cNvPr>
          <p:cNvCxnSpPr>
            <a:cxnSpLocks/>
            <a:endCxn id="3" idx="3"/>
          </p:cNvCxnSpPr>
          <p:nvPr/>
        </p:nvCxnSpPr>
        <p:spPr>
          <a:xfrm flipH="1">
            <a:off x="8156448" y="2614826"/>
            <a:ext cx="680456" cy="1163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775F48BE-DC10-D220-AB23-81E18957B1D0}"/>
              </a:ext>
            </a:extLst>
          </p:cNvPr>
          <p:cNvSpPr/>
          <p:nvPr/>
        </p:nvSpPr>
        <p:spPr>
          <a:xfrm>
            <a:off x="1628302" y="-91309"/>
            <a:ext cx="8481933" cy="1367351"/>
          </a:xfrm>
          <a:prstGeom prst="round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lIns="360000" tIns="180000" rIns="360000" bIns="39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F46"/>
                </a:solidFill>
                <a:effectLst/>
                <a:uLnTx/>
                <a:uFillTx/>
                <a:latin typeface="Arial" panose="020B0604020202020204" pitchFamily="34" charset="0"/>
                <a:ea typeface="+mn-ea"/>
                <a:cs typeface="Arial" panose="020B0604020202020204" pitchFamily="34" charset="0"/>
              </a:rPr>
              <a:t>Discovery</a:t>
            </a:r>
            <a:endParaRPr kumimoji="0" lang="en-US" sz="4800" b="1" i="0" u="none" strike="noStrike" kern="1200" cap="none" spc="0" normalizeH="0" baseline="0" noProof="0" dirty="0">
              <a:ln w="10160">
                <a:noFill/>
                <a:prstDash val="solid"/>
              </a:ln>
              <a:solidFill>
                <a:srgbClr val="000F46"/>
              </a:solidFill>
              <a:effectLst/>
              <a:uLnTx/>
              <a:uFillTx/>
              <a:latin typeface="Arial" panose="020B0604020202020204" pitchFamily="34" charset="0"/>
              <a:ea typeface="Source Sans Pro" panose="020B0503030403020204" pitchFamily="34" charset="0"/>
              <a:cs typeface="Arial" panose="020B0604020202020204" pitchFamily="34" charset="0"/>
            </a:endParaRPr>
          </a:p>
        </p:txBody>
      </p:sp>
      <p:sp>
        <p:nvSpPr>
          <p:cNvPr id="5" name="Teardrop 4">
            <a:extLst>
              <a:ext uri="{FF2B5EF4-FFF2-40B4-BE49-F238E27FC236}">
                <a16:creationId xmlns:a16="http://schemas.microsoft.com/office/drawing/2014/main" id="{04F03224-83E5-FFE0-CEB8-655A892718FC}"/>
              </a:ext>
            </a:extLst>
          </p:cNvPr>
          <p:cNvSpPr/>
          <p:nvPr/>
        </p:nvSpPr>
        <p:spPr>
          <a:xfrm>
            <a:off x="8381460" y="718589"/>
            <a:ext cx="3135489" cy="2403307"/>
          </a:xfrm>
          <a:prstGeom prst="teardrop">
            <a:avLst/>
          </a:prstGeom>
          <a:solidFill>
            <a:srgbClr val="478EDD">
              <a:alpha val="257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6BAFE0B-63EA-6A20-2622-98D083D3C2F0}"/>
              </a:ext>
            </a:extLst>
          </p:cNvPr>
          <p:cNvSpPr txBox="1"/>
          <p:nvPr/>
        </p:nvSpPr>
        <p:spPr>
          <a:xfrm>
            <a:off x="675051" y="4715596"/>
            <a:ext cx="6096000" cy="646331"/>
          </a:xfrm>
          <a:prstGeom prst="rect">
            <a:avLst/>
          </a:prstGeom>
          <a:noFill/>
        </p:spPr>
        <p:txBody>
          <a:bodyPr wrap="square">
            <a:spAutoFit/>
          </a:bodyPr>
          <a:lstStyle/>
          <a:p>
            <a:r>
              <a:rPr lang="en-US" dirty="0"/>
              <a:t>Discovery </a:t>
            </a:r>
            <a:r>
              <a:rPr lang="en-AU" dirty="0"/>
              <a:t>Searches multiple databases at once, making it useful for broad topic exploration. </a:t>
            </a:r>
            <a:endParaRPr lang="en-US" dirty="0"/>
          </a:p>
        </p:txBody>
      </p:sp>
    </p:spTree>
    <p:extLst>
      <p:ext uri="{BB962C8B-B14F-4D97-AF65-F5344CB8AC3E}">
        <p14:creationId xmlns:p14="http://schemas.microsoft.com/office/powerpoint/2010/main" val="26632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9D24-4B33-B5C0-8A99-D29DDA13BC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2DD138-2343-BC18-77B3-EC260404C31C}"/>
              </a:ext>
            </a:extLst>
          </p:cNvPr>
          <p:cNvPicPr>
            <a:picLocks noChangeAspect="1"/>
          </p:cNvPicPr>
          <p:nvPr/>
        </p:nvPicPr>
        <p:blipFill>
          <a:blip r:embed="rId3"/>
          <a:srcRect/>
          <a:stretch/>
        </p:blipFill>
        <p:spPr>
          <a:xfrm>
            <a:off x="1388264" y="961022"/>
            <a:ext cx="7623024" cy="2329257"/>
          </a:xfrm>
          <a:prstGeom prst="rect">
            <a:avLst/>
          </a:prstGeom>
        </p:spPr>
      </p:pic>
      <p:sp>
        <p:nvSpPr>
          <p:cNvPr id="4" name="Rectangle 3">
            <a:extLst>
              <a:ext uri="{FF2B5EF4-FFF2-40B4-BE49-F238E27FC236}">
                <a16:creationId xmlns:a16="http://schemas.microsoft.com/office/drawing/2014/main" id="{049FA8D4-01C4-0EFC-5710-7672367572FD}"/>
              </a:ext>
            </a:extLst>
          </p:cNvPr>
          <p:cNvSpPr/>
          <p:nvPr/>
        </p:nvSpPr>
        <p:spPr>
          <a:xfrm>
            <a:off x="2989528" y="1079214"/>
            <a:ext cx="1468277" cy="3902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3CDA5C8-D98A-42CA-ED03-CE4036D80FC2}"/>
              </a:ext>
            </a:extLst>
          </p:cNvPr>
          <p:cNvSpPr/>
          <p:nvPr/>
        </p:nvSpPr>
        <p:spPr>
          <a:xfrm>
            <a:off x="1625443" y="1486817"/>
            <a:ext cx="7047203" cy="16915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3B045BE-7783-B583-E842-3F7FDB604303}"/>
              </a:ext>
            </a:extLst>
          </p:cNvPr>
          <p:cNvSpPr txBox="1"/>
          <p:nvPr/>
        </p:nvSpPr>
        <p:spPr>
          <a:xfrm>
            <a:off x="3413605" y="65067"/>
            <a:ext cx="408797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	</a:t>
            </a:r>
            <a:r>
              <a:rPr kumimoji="0" lang="en-AU"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Catalogue</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85E6ECB-7791-9A7E-592A-E5E75D58B5CA}"/>
              </a:ext>
            </a:extLst>
          </p:cNvPr>
          <p:cNvPicPr>
            <a:picLocks noChangeAspect="1"/>
          </p:cNvPicPr>
          <p:nvPr/>
        </p:nvPicPr>
        <p:blipFill>
          <a:blip r:embed="rId4"/>
          <a:srcRect/>
          <a:stretch/>
        </p:blipFill>
        <p:spPr>
          <a:xfrm>
            <a:off x="4775291" y="3241492"/>
            <a:ext cx="6828451" cy="3296493"/>
          </a:xfrm>
          <a:prstGeom prst="rect">
            <a:avLst/>
          </a:prstGeom>
          <a:effectLst>
            <a:outerShdw blurRad="547349" dist="177512" dir="2700000" algn="tl" rotWithShape="0">
              <a:prstClr val="black">
                <a:alpha val="40000"/>
              </a:prstClr>
            </a:outerShdw>
          </a:effectLst>
        </p:spPr>
      </p:pic>
      <p:sp>
        <p:nvSpPr>
          <p:cNvPr id="2" name="TextBox 1">
            <a:extLst>
              <a:ext uri="{FF2B5EF4-FFF2-40B4-BE49-F238E27FC236}">
                <a16:creationId xmlns:a16="http://schemas.microsoft.com/office/drawing/2014/main" id="{EAA617B9-F2F0-30D2-5FEA-BF9BB1017D28}"/>
              </a:ext>
            </a:extLst>
          </p:cNvPr>
          <p:cNvSpPr txBox="1"/>
          <p:nvPr/>
        </p:nvSpPr>
        <p:spPr>
          <a:xfrm>
            <a:off x="489457" y="4058488"/>
            <a:ext cx="4137628" cy="923330"/>
          </a:xfrm>
          <a:prstGeom prst="rect">
            <a:avLst/>
          </a:prstGeom>
          <a:noFill/>
        </p:spPr>
        <p:txBody>
          <a:bodyPr wrap="square" rtlCol="0">
            <a:spAutoFit/>
          </a:bodyPr>
          <a:lstStyle/>
          <a:p>
            <a:r>
              <a:rPr lang="en-AU" dirty="0"/>
              <a:t>Use the catalogue to discover print items and online resources such as eBooks, videos, and </a:t>
            </a:r>
            <a:r>
              <a:rPr lang="en-AU" dirty="0" err="1"/>
              <a:t>eJournals</a:t>
            </a:r>
            <a:r>
              <a:rPr lang="en-AU" dirty="0"/>
              <a:t>.</a:t>
            </a:r>
            <a:endParaRPr lang="en-US" dirty="0"/>
          </a:p>
        </p:txBody>
      </p:sp>
      <p:pic>
        <p:nvPicPr>
          <p:cNvPr id="3" name="Graphic 2" descr="Books on shelf with solid fill">
            <a:extLst>
              <a:ext uri="{FF2B5EF4-FFF2-40B4-BE49-F238E27FC236}">
                <a16:creationId xmlns:a16="http://schemas.microsoft.com/office/drawing/2014/main" id="{5D9FF5E5-73EF-9723-C8CA-738E82A6C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66466" y="23366"/>
            <a:ext cx="914400" cy="914400"/>
          </a:xfrm>
          <a:prstGeom prst="rect">
            <a:avLst/>
          </a:prstGeom>
        </p:spPr>
      </p:pic>
    </p:spTree>
    <p:extLst>
      <p:ext uri="{BB962C8B-B14F-4D97-AF65-F5344CB8AC3E}">
        <p14:creationId xmlns:p14="http://schemas.microsoft.com/office/powerpoint/2010/main" val="289567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ED2E8-8A58-B4AC-9428-B30E020C4D3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0492D06-2F05-E648-8E9A-D1245128BBEE}"/>
              </a:ext>
            </a:extLst>
          </p:cNvPr>
          <p:cNvSpPr/>
          <p:nvPr/>
        </p:nvSpPr>
        <p:spPr>
          <a:xfrm>
            <a:off x="8991600" y="4332514"/>
            <a:ext cx="1054100" cy="1588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F1F8D469-8B96-271F-3280-71FCD95C5AE0}"/>
              </a:ext>
            </a:extLst>
          </p:cNvPr>
          <p:cNvSpPr txBox="1">
            <a:spLocks/>
          </p:cNvSpPr>
          <p:nvPr/>
        </p:nvSpPr>
        <p:spPr>
          <a:xfrm>
            <a:off x="689356" y="363533"/>
            <a:ext cx="9610344" cy="573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Catalogue record – print book</a:t>
            </a:r>
          </a:p>
        </p:txBody>
      </p:sp>
      <p:pic>
        <p:nvPicPr>
          <p:cNvPr id="5" name="Picture 4">
            <a:extLst>
              <a:ext uri="{FF2B5EF4-FFF2-40B4-BE49-F238E27FC236}">
                <a16:creationId xmlns:a16="http://schemas.microsoft.com/office/drawing/2014/main" id="{6740E11E-2DB4-7CBA-A87B-5CD6AB38E1AF}"/>
              </a:ext>
            </a:extLst>
          </p:cNvPr>
          <p:cNvPicPr>
            <a:picLocks noChangeAspect="1"/>
          </p:cNvPicPr>
          <p:nvPr/>
        </p:nvPicPr>
        <p:blipFill>
          <a:blip r:embed="rId3"/>
          <a:srcRect/>
          <a:stretch/>
        </p:blipFill>
        <p:spPr>
          <a:xfrm>
            <a:off x="2008972" y="1662061"/>
            <a:ext cx="7772400" cy="3891743"/>
          </a:xfrm>
          <a:prstGeom prst="rect">
            <a:avLst/>
          </a:prstGeom>
          <a:effectLst>
            <a:glow rad="228600">
              <a:schemeClr val="accent3">
                <a:satMod val="175000"/>
                <a:alpha val="40000"/>
              </a:schemeClr>
            </a:glow>
          </a:effectLst>
        </p:spPr>
      </p:pic>
      <p:sp>
        <p:nvSpPr>
          <p:cNvPr id="6" name="Rounded Rectangle 5">
            <a:extLst>
              <a:ext uri="{FF2B5EF4-FFF2-40B4-BE49-F238E27FC236}">
                <a16:creationId xmlns:a16="http://schemas.microsoft.com/office/drawing/2014/main" id="{70A99C7A-174D-0269-920E-B92BA1F4BC5F}"/>
              </a:ext>
            </a:extLst>
          </p:cNvPr>
          <p:cNvSpPr/>
          <p:nvPr/>
        </p:nvSpPr>
        <p:spPr>
          <a:xfrm>
            <a:off x="3009688" y="2875402"/>
            <a:ext cx="4622721" cy="395666"/>
          </a:xfrm>
          <a:prstGeom prst="roundRect">
            <a:avLst/>
          </a:prstGeom>
          <a:solidFill>
            <a:srgbClr val="FF0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87FA10B-5834-A6F3-846C-48CA32E5D6E2}"/>
              </a:ext>
            </a:extLst>
          </p:cNvPr>
          <p:cNvSpPr txBox="1"/>
          <p:nvPr/>
        </p:nvSpPr>
        <p:spPr>
          <a:xfrm>
            <a:off x="1715588" y="5940500"/>
            <a:ext cx="8516983" cy="646331"/>
          </a:xfrm>
          <a:prstGeom prst="rect">
            <a:avLst/>
          </a:prstGeom>
          <a:noFill/>
        </p:spPr>
        <p:txBody>
          <a:bodyPr wrap="square" rtlCol="0">
            <a:spAutoFit/>
          </a:bodyPr>
          <a:lstStyle/>
          <a:p>
            <a:r>
              <a:rPr lang="en-US" dirty="0">
                <a:solidFill>
                  <a:srgbClr val="002060"/>
                </a:solidFill>
              </a:rPr>
              <a:t>Take note of the Location, Call number and Availability status.  If you see a due date, you can place a hold on it using the Request button. </a:t>
            </a:r>
          </a:p>
        </p:txBody>
      </p:sp>
      <p:sp>
        <p:nvSpPr>
          <p:cNvPr id="8" name="Rounded Rectangle 7">
            <a:extLst>
              <a:ext uri="{FF2B5EF4-FFF2-40B4-BE49-F238E27FC236}">
                <a16:creationId xmlns:a16="http://schemas.microsoft.com/office/drawing/2014/main" id="{5509B6AA-16A0-66BE-90B7-F7C0817B22AF}"/>
              </a:ext>
            </a:extLst>
          </p:cNvPr>
          <p:cNvSpPr/>
          <p:nvPr/>
        </p:nvSpPr>
        <p:spPr>
          <a:xfrm>
            <a:off x="3762103" y="1732838"/>
            <a:ext cx="757646" cy="313676"/>
          </a:xfrm>
          <a:prstGeom prst="roundRect">
            <a:avLst/>
          </a:prstGeom>
          <a:solidFill>
            <a:srgbClr val="FF0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47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56B27-CC68-6477-08FD-48E1E243B1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9C1A00-85A8-C48B-B1CB-56288C3603FD}"/>
              </a:ext>
            </a:extLst>
          </p:cNvPr>
          <p:cNvPicPr>
            <a:picLocks noChangeAspect="1"/>
          </p:cNvPicPr>
          <p:nvPr/>
        </p:nvPicPr>
        <p:blipFill>
          <a:blip r:embed="rId3"/>
          <a:stretch>
            <a:fillRect/>
          </a:stretch>
        </p:blipFill>
        <p:spPr>
          <a:xfrm>
            <a:off x="1591994" y="1344706"/>
            <a:ext cx="8799830" cy="2588839"/>
          </a:xfrm>
          <a:prstGeom prst="rect">
            <a:avLst/>
          </a:prstGeom>
          <a:effectLst>
            <a:outerShdw blurRad="223825" dist="231272" dir="2700000" algn="tl" rotWithShape="0">
              <a:prstClr val="black">
                <a:alpha val="40000"/>
              </a:prstClr>
            </a:outerShdw>
          </a:effectLst>
        </p:spPr>
      </p:pic>
      <p:sp>
        <p:nvSpPr>
          <p:cNvPr id="7" name="Rectangle 6">
            <a:extLst>
              <a:ext uri="{FF2B5EF4-FFF2-40B4-BE49-F238E27FC236}">
                <a16:creationId xmlns:a16="http://schemas.microsoft.com/office/drawing/2014/main" id="{7342FA67-543A-85CD-8560-877BA3D41A8D}"/>
              </a:ext>
            </a:extLst>
          </p:cNvPr>
          <p:cNvSpPr/>
          <p:nvPr/>
        </p:nvSpPr>
        <p:spPr>
          <a:xfrm>
            <a:off x="6961301" y="1527858"/>
            <a:ext cx="1468277" cy="4556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0CD8A27-041B-AB0B-4A8B-D98D62DE89AE}"/>
              </a:ext>
            </a:extLst>
          </p:cNvPr>
          <p:cNvSpPr/>
          <p:nvPr/>
        </p:nvSpPr>
        <p:spPr>
          <a:xfrm>
            <a:off x="1800176" y="1990846"/>
            <a:ext cx="8292948" cy="18172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1EF64C-705C-3EBA-48F4-4170929F04F1}"/>
              </a:ext>
            </a:extLst>
          </p:cNvPr>
          <p:cNvPicPr>
            <a:picLocks noChangeAspect="1"/>
          </p:cNvPicPr>
          <p:nvPr/>
        </p:nvPicPr>
        <p:blipFill rotWithShape="1">
          <a:blip r:embed="rId4"/>
          <a:srcRect l="49413" t="64393" r="38799" b="30758"/>
          <a:stretch/>
        </p:blipFill>
        <p:spPr>
          <a:xfrm>
            <a:off x="6980737" y="1900824"/>
            <a:ext cx="1429404" cy="199097"/>
          </a:xfrm>
          <a:prstGeom prst="rect">
            <a:avLst/>
          </a:prstGeom>
        </p:spPr>
      </p:pic>
      <p:sp>
        <p:nvSpPr>
          <p:cNvPr id="2" name="TextBox 1">
            <a:extLst>
              <a:ext uri="{FF2B5EF4-FFF2-40B4-BE49-F238E27FC236}">
                <a16:creationId xmlns:a16="http://schemas.microsoft.com/office/drawing/2014/main" id="{534199C8-065C-03EA-FE30-19B93CAC8C83}"/>
              </a:ext>
            </a:extLst>
          </p:cNvPr>
          <p:cNvSpPr txBox="1"/>
          <p:nvPr/>
        </p:nvSpPr>
        <p:spPr>
          <a:xfrm>
            <a:off x="4586160" y="268999"/>
            <a:ext cx="3268844" cy="830997"/>
          </a:xfrm>
          <a:prstGeom prst="rect">
            <a:avLst/>
          </a:prstGeom>
          <a:noFill/>
        </p:spPr>
        <p:txBody>
          <a:bodyPr wrap="none" rtlCol="0">
            <a:spAutoFit/>
          </a:bodyPr>
          <a:lstStyle/>
          <a:p>
            <a:r>
              <a:rPr lang="en-US" sz="4800" b="1" dirty="0">
                <a:solidFill>
                  <a:srgbClr val="002060"/>
                </a:solidFill>
                <a:latin typeface="Arial" panose="020B0604020202020204" pitchFamily="34" charset="0"/>
                <a:cs typeface="Arial" panose="020B0604020202020204" pitchFamily="34" charset="0"/>
              </a:rPr>
              <a:t>Databases</a:t>
            </a:r>
          </a:p>
        </p:txBody>
      </p:sp>
      <p:pic>
        <p:nvPicPr>
          <p:cNvPr id="4" name="Picture 3" descr="A close up of a text&#10;&#10;AI-generated content may be incorrect.">
            <a:extLst>
              <a:ext uri="{FF2B5EF4-FFF2-40B4-BE49-F238E27FC236}">
                <a16:creationId xmlns:a16="http://schemas.microsoft.com/office/drawing/2014/main" id="{0FE770DE-29BB-A3AF-70B3-D755FB158403}"/>
              </a:ext>
            </a:extLst>
          </p:cNvPr>
          <p:cNvPicPr>
            <a:picLocks noChangeAspect="1"/>
          </p:cNvPicPr>
          <p:nvPr/>
        </p:nvPicPr>
        <p:blipFill>
          <a:blip r:embed="rId5"/>
          <a:stretch>
            <a:fillRect/>
          </a:stretch>
        </p:blipFill>
        <p:spPr>
          <a:xfrm>
            <a:off x="3390654" y="4395347"/>
            <a:ext cx="7772400" cy="1301553"/>
          </a:xfrm>
          <a:prstGeom prst="rect">
            <a:avLst/>
          </a:prstGeom>
          <a:effectLst>
            <a:outerShdw blurRad="238860" dist="147544" dir="2700000" algn="tl" rotWithShape="0">
              <a:prstClr val="black">
                <a:alpha val="40000"/>
              </a:prstClr>
            </a:outerShdw>
          </a:effectLst>
        </p:spPr>
      </p:pic>
      <p:sp>
        <p:nvSpPr>
          <p:cNvPr id="6" name="Rectangle 5">
            <a:extLst>
              <a:ext uri="{FF2B5EF4-FFF2-40B4-BE49-F238E27FC236}">
                <a16:creationId xmlns:a16="http://schemas.microsoft.com/office/drawing/2014/main" id="{E7EF2846-EA46-6A6F-36F0-133B9159DE21}"/>
              </a:ext>
            </a:extLst>
          </p:cNvPr>
          <p:cNvSpPr/>
          <p:nvPr/>
        </p:nvSpPr>
        <p:spPr>
          <a:xfrm>
            <a:off x="3390654" y="5346051"/>
            <a:ext cx="2164381" cy="3344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atabase with solid fill">
            <a:extLst>
              <a:ext uri="{FF2B5EF4-FFF2-40B4-BE49-F238E27FC236}">
                <a16:creationId xmlns:a16="http://schemas.microsoft.com/office/drawing/2014/main" id="{89DCAFC3-621E-0AC4-F3D7-61AA3AF1D6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8444" y="211446"/>
            <a:ext cx="914400" cy="914400"/>
          </a:xfrm>
          <a:prstGeom prst="rect">
            <a:avLst/>
          </a:prstGeom>
        </p:spPr>
      </p:pic>
      <p:sp>
        <p:nvSpPr>
          <p:cNvPr id="10" name="TextBox 9">
            <a:extLst>
              <a:ext uri="{FF2B5EF4-FFF2-40B4-BE49-F238E27FC236}">
                <a16:creationId xmlns:a16="http://schemas.microsoft.com/office/drawing/2014/main" id="{E9BFCCD2-AFEA-F67A-E037-751DADD05F6A}"/>
              </a:ext>
            </a:extLst>
          </p:cNvPr>
          <p:cNvSpPr txBox="1"/>
          <p:nvPr/>
        </p:nvSpPr>
        <p:spPr>
          <a:xfrm>
            <a:off x="11999" y="6000223"/>
            <a:ext cx="12180001" cy="646331"/>
          </a:xfrm>
          <a:prstGeom prst="rect">
            <a:avLst/>
          </a:prstGeom>
          <a:noFill/>
        </p:spPr>
        <p:txBody>
          <a:bodyPr wrap="none" rtlCol="0">
            <a:spAutoFit/>
          </a:bodyPr>
          <a:lstStyle/>
          <a:p>
            <a:r>
              <a:rPr lang="en-US" dirty="0">
                <a:solidFill>
                  <a:srgbClr val="002060"/>
                </a:solidFill>
              </a:rPr>
              <a:t>If you know the name of the database you want to use, simply type the name in the search field and follow this links to connect.</a:t>
            </a:r>
          </a:p>
          <a:p>
            <a:endParaRPr lang="en-US" dirty="0"/>
          </a:p>
        </p:txBody>
      </p:sp>
    </p:spTree>
    <p:extLst>
      <p:ext uri="{BB962C8B-B14F-4D97-AF65-F5344CB8AC3E}">
        <p14:creationId xmlns:p14="http://schemas.microsoft.com/office/powerpoint/2010/main" val="407435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 page&#10;&#10;Description automatically generated">
            <a:extLst>
              <a:ext uri="{FF2B5EF4-FFF2-40B4-BE49-F238E27FC236}">
                <a16:creationId xmlns:a16="http://schemas.microsoft.com/office/drawing/2014/main" id="{22C8B5B0-8252-2818-8B90-EC549F806BE8}"/>
              </a:ext>
            </a:extLst>
          </p:cNvPr>
          <p:cNvPicPr>
            <a:picLocks noChangeAspect="1"/>
          </p:cNvPicPr>
          <p:nvPr/>
        </p:nvPicPr>
        <p:blipFill>
          <a:blip r:embed="rId3"/>
          <a:stretch>
            <a:fillRect/>
          </a:stretch>
        </p:blipFill>
        <p:spPr>
          <a:xfrm>
            <a:off x="211120" y="1487582"/>
            <a:ext cx="5586531" cy="1586651"/>
          </a:xfrm>
          <a:prstGeom prst="rect">
            <a:avLst/>
          </a:prstGeom>
          <a:effectLst>
            <a:outerShdw blurRad="422819" dist="38100" dir="2700000" algn="tl" rotWithShape="0">
              <a:prstClr val="black">
                <a:alpha val="40000"/>
              </a:prstClr>
            </a:outerShdw>
          </a:effectLst>
        </p:spPr>
      </p:pic>
      <p:pic>
        <p:nvPicPr>
          <p:cNvPr id="4" name="Picture 3">
            <a:extLst>
              <a:ext uri="{FF2B5EF4-FFF2-40B4-BE49-F238E27FC236}">
                <a16:creationId xmlns:a16="http://schemas.microsoft.com/office/drawing/2014/main" id="{37CEE067-522D-675A-136F-9BEAC669A811}"/>
              </a:ext>
            </a:extLst>
          </p:cNvPr>
          <p:cNvPicPr>
            <a:picLocks noChangeAspect="1"/>
          </p:cNvPicPr>
          <p:nvPr/>
        </p:nvPicPr>
        <p:blipFill>
          <a:blip r:embed="rId4"/>
          <a:stretch>
            <a:fillRect/>
          </a:stretch>
        </p:blipFill>
        <p:spPr>
          <a:xfrm>
            <a:off x="5070422" y="3216915"/>
            <a:ext cx="6637617" cy="3563513"/>
          </a:xfrm>
          <a:prstGeom prst="rect">
            <a:avLst/>
          </a:prstGeom>
        </p:spPr>
      </p:pic>
      <p:pic>
        <p:nvPicPr>
          <p:cNvPr id="2" name="Picture 1">
            <a:extLst>
              <a:ext uri="{FF2B5EF4-FFF2-40B4-BE49-F238E27FC236}">
                <a16:creationId xmlns:a16="http://schemas.microsoft.com/office/drawing/2014/main" id="{D29D0C42-A535-2F17-ED46-3DC577F9C96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61324" y="136655"/>
            <a:ext cx="842191" cy="845720"/>
          </a:xfrm>
          <a:prstGeom prst="rect">
            <a:avLst/>
          </a:prstGeom>
        </p:spPr>
      </p:pic>
      <p:sp>
        <p:nvSpPr>
          <p:cNvPr id="7" name="TextBox 6">
            <a:extLst>
              <a:ext uri="{FF2B5EF4-FFF2-40B4-BE49-F238E27FC236}">
                <a16:creationId xmlns:a16="http://schemas.microsoft.com/office/drawing/2014/main" id="{ACCBAC14-0754-C298-2298-BE125E74CB98}"/>
              </a:ext>
            </a:extLst>
          </p:cNvPr>
          <p:cNvSpPr txBox="1"/>
          <p:nvPr/>
        </p:nvSpPr>
        <p:spPr>
          <a:xfrm>
            <a:off x="3004386" y="58589"/>
            <a:ext cx="60935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0160">
                  <a:noFill/>
                  <a:prstDash val="solid"/>
                </a:ln>
                <a:solidFill>
                  <a:srgbClr val="000F46"/>
                </a:solidFill>
                <a:effectLst/>
                <a:uLnTx/>
                <a:uFillTx/>
                <a:latin typeface="Arial" panose="020B0604020202020204" pitchFamily="34" charset="0"/>
                <a:ea typeface="Source Sans Pro" panose="020B0503030403020204" pitchFamily="34" charset="0"/>
                <a:cs typeface="Arial" panose="020B0604020202020204" pitchFamily="34" charset="0"/>
              </a:rPr>
              <a:t>Library guides</a:t>
            </a:r>
          </a:p>
        </p:txBody>
      </p:sp>
      <p:pic>
        <p:nvPicPr>
          <p:cNvPr id="3" name="Picture 2">
            <a:extLst>
              <a:ext uri="{FF2B5EF4-FFF2-40B4-BE49-F238E27FC236}">
                <a16:creationId xmlns:a16="http://schemas.microsoft.com/office/drawing/2014/main" id="{EB87C260-0323-49D6-C4E5-4DC4EC45A603}"/>
              </a:ext>
            </a:extLst>
          </p:cNvPr>
          <p:cNvPicPr>
            <a:picLocks noChangeAspect="1"/>
          </p:cNvPicPr>
          <p:nvPr/>
        </p:nvPicPr>
        <p:blipFill>
          <a:blip r:embed="rId6"/>
          <a:stretch>
            <a:fillRect/>
          </a:stretch>
        </p:blipFill>
        <p:spPr>
          <a:xfrm>
            <a:off x="5250102" y="2877730"/>
            <a:ext cx="6322305" cy="540792"/>
          </a:xfrm>
          <a:prstGeom prst="rect">
            <a:avLst/>
          </a:prstGeom>
          <a:effectLst>
            <a:outerShdw blurRad="473465" dist="50800" dir="5400000" algn="ctr" rotWithShape="0">
              <a:srgbClr val="000000">
                <a:alpha val="43137"/>
              </a:srgbClr>
            </a:outerShdw>
          </a:effectLst>
        </p:spPr>
      </p:pic>
      <p:sp>
        <p:nvSpPr>
          <p:cNvPr id="8" name="Rounded Rectangle 3">
            <a:extLst>
              <a:ext uri="{FF2B5EF4-FFF2-40B4-BE49-F238E27FC236}">
                <a16:creationId xmlns:a16="http://schemas.microsoft.com/office/drawing/2014/main" id="{986CDBF4-B5F9-3EA1-322C-856EB4652769}"/>
              </a:ext>
            </a:extLst>
          </p:cNvPr>
          <p:cNvSpPr/>
          <p:nvPr/>
        </p:nvSpPr>
        <p:spPr>
          <a:xfrm>
            <a:off x="211120" y="1738513"/>
            <a:ext cx="1670147" cy="719873"/>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3D867382-EB56-704A-4836-F628BACBE3BA}"/>
              </a:ext>
            </a:extLst>
          </p:cNvPr>
          <p:cNvSpPr/>
          <p:nvPr/>
        </p:nvSpPr>
        <p:spPr>
          <a:xfrm>
            <a:off x="10028420" y="4605833"/>
            <a:ext cx="1543987" cy="708525"/>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29CB9A1-6F41-2B6C-46F1-14E82B2BA08C}"/>
              </a:ext>
            </a:extLst>
          </p:cNvPr>
          <p:cNvSpPr/>
          <p:nvPr/>
        </p:nvSpPr>
        <p:spPr>
          <a:xfrm>
            <a:off x="10488698" y="5580494"/>
            <a:ext cx="1083709" cy="933798"/>
          </a:xfrm>
          <a:prstGeom prst="ellipse">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latin typeface="Arial" panose="020B0604020202020204" pitchFamily="34" charset="0"/>
                <a:cs typeface="Arial" panose="020B0604020202020204" pitchFamily="34" charset="0"/>
              </a:rPr>
              <a:t>2</a:t>
            </a:r>
          </a:p>
        </p:txBody>
      </p:sp>
      <p:sp>
        <p:nvSpPr>
          <p:cNvPr id="14" name="Oval 13">
            <a:extLst>
              <a:ext uri="{FF2B5EF4-FFF2-40B4-BE49-F238E27FC236}">
                <a16:creationId xmlns:a16="http://schemas.microsoft.com/office/drawing/2014/main" id="{B7AC1268-F52F-4DD7-5E99-D465F8EA81A6}"/>
              </a:ext>
            </a:extLst>
          </p:cNvPr>
          <p:cNvSpPr/>
          <p:nvPr/>
        </p:nvSpPr>
        <p:spPr>
          <a:xfrm>
            <a:off x="0" y="721685"/>
            <a:ext cx="1083709" cy="933798"/>
          </a:xfrm>
          <a:prstGeom prst="ellipse">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3674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University of Melbourne">
  <a:themeElements>
    <a:clrScheme name="University of Melbourne">
      <a:dk1>
        <a:sysClr val="windowText" lastClr="000000"/>
      </a:dk1>
      <a:lt1>
        <a:sysClr val="window" lastClr="FFFFFF"/>
      </a:lt1>
      <a:dk2>
        <a:srgbClr val="094183"/>
      </a:dk2>
      <a:lt2>
        <a:srgbClr val="FFFFFF"/>
      </a:lt2>
      <a:accent1>
        <a:srgbClr val="094183"/>
      </a:accent1>
      <a:accent2>
        <a:srgbClr val="4597AD"/>
      </a:accent2>
      <a:accent3>
        <a:srgbClr val="6DAF7F"/>
      </a:accent3>
      <a:accent4>
        <a:srgbClr val="5D7FBE"/>
      </a:accent4>
      <a:accent5>
        <a:srgbClr val="DDAD6A"/>
      </a:accent5>
      <a:accent6>
        <a:srgbClr val="D1694C"/>
      </a:accent6>
      <a:hlink>
        <a:srgbClr val="000000"/>
      </a:hlink>
      <a:folHlink>
        <a:srgbClr val="00000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16x9 template copyright.potx" id="{536B4FA4-5FAA-443C-9C78-6C52DBA34E61}" vid="{14C51791-37E8-4657-9CE5-D4E99BD32A3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F13D6FA729FC46A7EA844487159F2C" ma:contentTypeVersion="19" ma:contentTypeDescription="Create a new document." ma:contentTypeScope="" ma:versionID="3e303c0c66937b827c14d4ddd45d955e">
  <xsd:schema xmlns:xsd="http://www.w3.org/2001/XMLSchema" xmlns:xs="http://www.w3.org/2001/XMLSchema" xmlns:p="http://schemas.microsoft.com/office/2006/metadata/properties" xmlns:ns2="4d684f98-8006-4589-98fe-20fddbd41ca1" xmlns:ns3="e2acdb0e-5b25-4dce-ad68-6eb678b17fb3" targetNamespace="http://schemas.microsoft.com/office/2006/metadata/properties" ma:root="true" ma:fieldsID="459e9bb66a58665d3119c883fbe1eb73" ns2:_="" ns3:_="">
    <xsd:import namespace="4d684f98-8006-4589-98fe-20fddbd41ca1"/>
    <xsd:import namespace="e2acdb0e-5b25-4dce-ad68-6eb678b17fb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Notes" minOccurs="0"/>
                <xsd:element ref="ns2:Topic"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Owner" minOccurs="0"/>
                <xsd:element ref="ns2:Year"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84f98-8006-4589-98fe-20fddbd41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Notes" ma:index="12" nillable="true" ma:displayName="Notes" ma:format="Dropdown" ma:internalName="Notes">
      <xsd:simpleType>
        <xsd:restriction base="dms:Note">
          <xsd:maxLength value="255"/>
        </xsd:restriction>
      </xsd:simpleType>
    </xsd:element>
    <xsd:element name="Topic" ma:index="13" nillable="true" ma:displayName="Topic" ma:format="Dropdown" ma:internalName="Topic">
      <xsd:simpleType>
        <xsd:restriction base="dms:Choice">
          <xsd:enumeration value="Research Support"/>
          <xsd:enumeration value="Orientation"/>
          <xsd:enumeration value="Subject Specific"/>
          <xsd:enumeration value="General Searching"/>
          <xsd:enumeration value="Endnote"/>
          <xsd:enumeration value="Collection"/>
          <xsd:enumeration value="Literature Reviews"/>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Owner" ma:index="22" nillable="true" ma:displayName="Owner" ma:format="Dropdown" ma:internalName="Owner">
      <xsd:simpleType>
        <xsd:restriction base="dms:Choice">
          <xsd:enumeration value="Lindy"/>
          <xsd:enumeration value="Patrick"/>
          <xsd:enumeration value="Vesna"/>
          <xsd:enumeration value="Tania"/>
          <xsd:enumeration value="Aimee"/>
          <xsd:enumeration value="Nathan"/>
          <xsd:enumeration value="Other"/>
        </xsd:restriction>
      </xsd:simpleType>
    </xsd:element>
    <xsd:element name="Year" ma:index="23" nillable="true" ma:displayName="Year" ma:format="Dropdown" ma:internalName="Year">
      <xsd:simpleType>
        <xsd:restriction base="dms:Choice">
          <xsd:enumeration value="2023"/>
          <xsd:enumeration value="2022"/>
          <xsd:enumeration value="2021"/>
          <xsd:enumeration value="Don't know"/>
          <xsd:enumeration value="Multiple Years"/>
          <xsd:enumeration value="2024"/>
        </xsd:restriction>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acdb0e-5b25-4dce-ad68-6eb678b17fb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93eace6-3ece-479e-a79f-263edfbad7c1}" ma:internalName="TaxCatchAll" ma:showField="CatchAllData" ma:web="e2acdb0e-5b25-4dce-ad68-6eb678b17fb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4d684f98-8006-4589-98fe-20fddbd41ca1">Orientation</Topic>
    <Notes xmlns="4d684f98-8006-4589-98fe-20fddbd41ca1" xsi:nil="true"/>
    <lcf76f155ced4ddcb4097134ff3c332f xmlns="4d684f98-8006-4589-98fe-20fddbd41ca1">
      <Terms xmlns="http://schemas.microsoft.com/office/infopath/2007/PartnerControls"/>
    </lcf76f155ced4ddcb4097134ff3c332f>
    <TaxCatchAll xmlns="e2acdb0e-5b25-4dce-ad68-6eb678b17fb3" xsi:nil="true"/>
    <Owner xmlns="4d684f98-8006-4589-98fe-20fddbd41ca1" xsi:nil="true"/>
    <Year xmlns="4d684f98-8006-4589-98fe-20fddbd41ca1">2024</Year>
  </documentManagement>
</p:properties>
</file>

<file path=customXml/itemProps1.xml><?xml version="1.0" encoding="utf-8"?>
<ds:datastoreItem xmlns:ds="http://schemas.openxmlformats.org/officeDocument/2006/customXml" ds:itemID="{13DC8EAE-DB10-4E42-B921-9A3058007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84f98-8006-4589-98fe-20fddbd41ca1"/>
    <ds:schemaRef ds:uri="e2acdb0e-5b25-4dce-ad68-6eb678b17f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5A6BA7-9A10-4A8A-87FB-26FEF771EF49}">
  <ds:schemaRefs>
    <ds:schemaRef ds:uri="http://schemas.microsoft.com/sharepoint/v3/contenttype/forms"/>
  </ds:schemaRefs>
</ds:datastoreItem>
</file>

<file path=customXml/itemProps3.xml><?xml version="1.0" encoding="utf-8"?>
<ds:datastoreItem xmlns:ds="http://schemas.openxmlformats.org/officeDocument/2006/customXml" ds:itemID="{19A022EB-1E7C-4CAD-BBEC-A34E6DE00810}">
  <ds:schemaRefs>
    <ds:schemaRef ds:uri="http://www.w3.org/XML/1998/namespace"/>
    <ds:schemaRef ds:uri="http://schemas.microsoft.com/office/2006/documentManagement/types"/>
    <ds:schemaRef ds:uri="4d684f98-8006-4589-98fe-20fddbd41ca1"/>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e2acdb0e-5b25-4dce-ad68-6eb678b17fb3"/>
  </ds:schemaRefs>
</ds:datastoreItem>
</file>

<file path=docProps/app.xml><?xml version="1.0" encoding="utf-8"?>
<Properties xmlns="http://schemas.openxmlformats.org/officeDocument/2006/extended-properties" xmlns:vt="http://schemas.openxmlformats.org/officeDocument/2006/docPropsVTypes">
  <TotalTime>7610</TotalTime>
  <Words>1542</Words>
  <Application>Microsoft Office PowerPoint</Application>
  <PresentationFormat>Widescreen</PresentationFormat>
  <Paragraphs>151</Paragraphs>
  <Slides>24</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Aptos</vt:lpstr>
      <vt:lpstr>Arial</vt:lpstr>
      <vt:lpstr>Arial MT Bd</vt:lpstr>
      <vt:lpstr>Arial MT Md</vt:lpstr>
      <vt:lpstr>Calibri</vt:lpstr>
      <vt:lpstr>Calibri Light</vt:lpstr>
      <vt:lpstr>Georgia</vt:lpstr>
      <vt:lpstr>Lato Black</vt:lpstr>
      <vt:lpstr>Office Theme</vt:lpstr>
      <vt:lpstr>University of Melbourne</vt:lpstr>
      <vt:lpstr>2_Office Theme</vt:lpstr>
      <vt:lpstr>1_University of Melbourne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 for quick access to full text</vt:lpstr>
      <vt:lpstr>PowerPoint Presentation</vt:lpstr>
      <vt:lpstr>PowerPoint Presentation</vt:lpstr>
      <vt:lpstr>PowerPoint Presentation</vt:lpstr>
      <vt:lpstr>Referencing support</vt:lpstr>
      <vt:lpstr>Interlibrary Loans</vt:lpstr>
      <vt:lpstr>PowerPoint Presentation</vt:lpstr>
      <vt:lpstr>PowerPoint Presentation</vt:lpstr>
      <vt:lpstr>Click to add title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Cochrane</dc:creator>
  <cp:lastModifiedBy>Judy Vo</cp:lastModifiedBy>
  <cp:revision>11</cp:revision>
  <dcterms:created xsi:type="dcterms:W3CDTF">2020-09-29T23:09:08Z</dcterms:created>
  <dcterms:modified xsi:type="dcterms:W3CDTF">2026-02-26T04:03:51Z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0x010100BFF13D6FA729FC46A7EA844487159F2C</vt:lpwstr>
  </property>
  <property fmtid="{D5CDD505-2E9C-101B-9397-08002B2CF9AE}" pid="3" name="MediaServiceImageTags">
    <vt:lpwstr/>
  </property>
</Properties>
</file>